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56" r:id="rId2"/>
    <p:sldId id="257" r:id="rId3"/>
    <p:sldId id="259" r:id="rId4"/>
    <p:sldId id="265" r:id="rId5"/>
    <p:sldId id="263" r:id="rId6"/>
    <p:sldId id="275" r:id="rId7"/>
    <p:sldId id="266" r:id="rId8"/>
    <p:sldId id="276" r:id="rId9"/>
    <p:sldId id="277" r:id="rId10"/>
    <p:sldId id="294" r:id="rId11"/>
    <p:sldId id="278" r:id="rId12"/>
    <p:sldId id="280" r:id="rId13"/>
    <p:sldId id="279" r:id="rId14"/>
    <p:sldId id="287" r:id="rId15"/>
    <p:sldId id="274" r:id="rId16"/>
    <p:sldId id="269" r:id="rId17"/>
    <p:sldId id="272" r:id="rId18"/>
    <p:sldId id="267" r:id="rId19"/>
    <p:sldId id="282" r:id="rId20"/>
    <p:sldId id="290" r:id="rId21"/>
    <p:sldId id="268" r:id="rId22"/>
    <p:sldId id="271" r:id="rId23"/>
    <p:sldId id="273" r:id="rId24"/>
    <p:sldId id="270" r:id="rId25"/>
    <p:sldId id="288" r:id="rId26"/>
    <p:sldId id="289" r:id="rId27"/>
    <p:sldId id="283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48"/>
    <a:srgbClr val="FAFAF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211" autoAdjust="0"/>
    <p:restoredTop sz="99648" autoAdjust="0"/>
  </p:normalViewPr>
  <p:slideViewPr>
    <p:cSldViewPr snapToGrid="0">
      <p:cViewPr varScale="1">
        <p:scale>
          <a:sx n="74" d="100"/>
          <a:sy n="74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4953000" y="4953000"/>
            <a:ext cx="34671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altLang="ru-RU" sz="3100" b="1" dirty="0" err="1" smtClean="0">
                <a:solidFill>
                  <a:srgbClr val="0000CC"/>
                </a:solidFill>
                <a:cs typeface="Times New Roman" pitchFamily="18" charset="0"/>
              </a:rPr>
              <a:t>Ро</a:t>
            </a:r>
            <a:r>
              <a:rPr lang="ru-RU" altLang="ru-RU" sz="3100" b="1" dirty="0" smtClean="0">
                <a:solidFill>
                  <a:srgbClr val="0000CC"/>
                </a:solidFill>
                <a:cs typeface="Times New Roman" pitchFamily="18" charset="0"/>
              </a:rPr>
              <a:t>  Елена  Ивановна</a:t>
            </a:r>
          </a:p>
          <a:p>
            <a:pPr algn="l"/>
            <a:r>
              <a:rPr lang="ru-RU" altLang="ru-RU" sz="3100" b="1" dirty="0" smtClean="0">
                <a:solidFill>
                  <a:srgbClr val="0000CC"/>
                </a:solidFill>
                <a:cs typeface="Times New Roman" pitchFamily="18" charset="0"/>
              </a:rPr>
              <a:t>учитель физической культуры</a:t>
            </a:r>
          </a:p>
          <a:p>
            <a:pPr algn="l"/>
            <a:r>
              <a:rPr lang="ru-RU" altLang="ru-RU" sz="3100" b="1" dirty="0" smtClean="0">
                <a:solidFill>
                  <a:srgbClr val="0000CC"/>
                </a:solidFill>
                <a:cs typeface="Times New Roman" pitchFamily="18" charset="0"/>
              </a:rPr>
              <a:t>МБОУ  гимназия г. Советский</a:t>
            </a:r>
          </a:p>
          <a:p>
            <a:pPr algn="l"/>
            <a:r>
              <a:rPr lang="ru-RU" altLang="ru-RU" sz="3100" b="1" dirty="0" smtClean="0">
                <a:solidFill>
                  <a:srgbClr val="0000CC"/>
                </a:solidFill>
                <a:cs typeface="Times New Roman" pitchFamily="18" charset="0"/>
              </a:rPr>
              <a:t>ХМАО-Югра </a:t>
            </a:r>
          </a:p>
          <a:p>
            <a:endParaRPr lang="ru-RU" sz="24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65100" y="660400"/>
            <a:ext cx="9474200" cy="4013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Система работы</a:t>
            </a:r>
          </a:p>
          <a:p>
            <a:pPr>
              <a:defRPr/>
            </a:pPr>
            <a:r>
              <a:rPr lang="ru-RU" altLang="ru-RU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учителя </a:t>
            </a:r>
          </a:p>
          <a:p>
            <a:pPr>
              <a:defRPr/>
            </a:pPr>
            <a:r>
              <a:rPr lang="ru-RU" altLang="ru-RU" sz="5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физической культуры – путь к успеху обучающихся</a:t>
            </a: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794714"/>
            <a:ext cx="9427335" cy="406328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1F4E79"/>
                </a:solidFill>
                <a:latin typeface="+mn-lt"/>
              </a:rPr>
              <a:t>  Значимость системы работы на уровне социума: </a:t>
            </a:r>
            <a:br>
              <a:rPr lang="ru-RU" sz="3200" dirty="0" smtClean="0">
                <a:solidFill>
                  <a:srgbClr val="1F4E79"/>
                </a:solidFill>
                <a:latin typeface="+mn-lt"/>
              </a:rPr>
            </a:br>
            <a:r>
              <a:rPr lang="ru-RU" sz="3200" dirty="0" smtClean="0">
                <a:solidFill>
                  <a:srgbClr val="1F4E79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1F4E79"/>
                </a:solidFill>
                <a:latin typeface="+mn-lt"/>
              </a:rPr>
            </a:br>
            <a:r>
              <a:rPr lang="ru-RU" sz="3200" dirty="0" smtClean="0">
                <a:solidFill>
                  <a:srgbClr val="1F4E79"/>
                </a:solidFill>
                <a:latin typeface="+mn-lt"/>
              </a:rPr>
              <a:t> </a:t>
            </a:r>
            <a:r>
              <a:rPr lang="ru-RU" sz="3200" dirty="0" smtClean="0"/>
              <a:t>*</a:t>
            </a:r>
            <a:r>
              <a:rPr lang="ru-RU" sz="3200" dirty="0" smtClean="0">
                <a:solidFill>
                  <a:srgbClr val="1F4E79"/>
                </a:solidFill>
                <a:latin typeface="+mn-lt"/>
              </a:rPr>
              <a:t> активное содействие популяризации различных  </a:t>
            </a:r>
            <a:br>
              <a:rPr lang="ru-RU" sz="3200" dirty="0" smtClean="0">
                <a:solidFill>
                  <a:srgbClr val="1F4E79"/>
                </a:solidFill>
                <a:latin typeface="+mn-lt"/>
              </a:rPr>
            </a:br>
            <a:r>
              <a:rPr lang="ru-RU" sz="3200" dirty="0" smtClean="0">
                <a:solidFill>
                  <a:srgbClr val="1F4E79"/>
                </a:solidFill>
                <a:latin typeface="+mn-lt"/>
              </a:rPr>
              <a:t>    видов спорта в Советском районе и ХМАО-Югры</a:t>
            </a:r>
            <a:br>
              <a:rPr lang="ru-RU" sz="3200" dirty="0" smtClean="0">
                <a:solidFill>
                  <a:srgbClr val="1F4E79"/>
                </a:solidFill>
                <a:latin typeface="+mn-lt"/>
              </a:rPr>
            </a:br>
            <a:r>
              <a:rPr lang="ru-RU" sz="3200" dirty="0" smtClean="0">
                <a:solidFill>
                  <a:srgbClr val="1F4E79"/>
                </a:solidFill>
                <a:latin typeface="+mn-lt"/>
              </a:rPr>
              <a:t/>
            </a:r>
            <a:br>
              <a:rPr lang="ru-RU" sz="3200" dirty="0" smtClean="0">
                <a:solidFill>
                  <a:srgbClr val="1F4E79"/>
                </a:solidFill>
                <a:latin typeface="+mn-lt"/>
              </a:rPr>
            </a:br>
            <a:r>
              <a:rPr lang="ru-RU" sz="3200" dirty="0" smtClean="0"/>
              <a:t>* </a:t>
            </a:r>
            <a:r>
              <a:rPr lang="ru-RU" sz="3200" dirty="0" smtClean="0">
                <a:solidFill>
                  <a:srgbClr val="1F4E79"/>
                </a:solidFill>
                <a:latin typeface="+mn-lt"/>
              </a:rPr>
              <a:t>повышение авторитета МБОУ гимназии </a:t>
            </a:r>
            <a:br>
              <a:rPr lang="ru-RU" sz="3200" dirty="0" smtClean="0">
                <a:solidFill>
                  <a:srgbClr val="1F4E79"/>
                </a:solidFill>
                <a:latin typeface="+mn-lt"/>
              </a:rPr>
            </a:br>
            <a:r>
              <a:rPr lang="ru-RU" sz="3200" dirty="0" smtClean="0">
                <a:solidFill>
                  <a:srgbClr val="1F4E79"/>
                </a:solidFill>
                <a:latin typeface="+mn-lt"/>
              </a:rPr>
              <a:t>   г.Советский как территории спорта и здоровья </a:t>
            </a:r>
            <a:br>
              <a:rPr lang="ru-RU" sz="3200" dirty="0" smtClean="0">
                <a:solidFill>
                  <a:srgbClr val="1F4E79"/>
                </a:solidFill>
                <a:latin typeface="+mn-lt"/>
              </a:rPr>
            </a:br>
            <a:r>
              <a:rPr lang="ru-RU" sz="3200" dirty="0" smtClean="0">
                <a:solidFill>
                  <a:srgbClr val="1F4E79"/>
                </a:solidFill>
                <a:latin typeface="+mn-lt"/>
              </a:rPr>
              <a:t>   среди общественности </a:t>
            </a:r>
            <a:br>
              <a:rPr lang="ru-RU" sz="3200" dirty="0" smtClean="0">
                <a:solidFill>
                  <a:srgbClr val="1F4E79"/>
                </a:solidFill>
                <a:latin typeface="+mn-lt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1F4E79"/>
                </a:solidFill>
              </a:rPr>
              <a:t/>
            </a:r>
            <a:br>
              <a:rPr lang="ru-RU" sz="3200" dirty="0" smtClean="0">
                <a:solidFill>
                  <a:srgbClr val="1F4E79"/>
                </a:solidFill>
              </a:rPr>
            </a:br>
            <a:r>
              <a:rPr lang="ru-RU" sz="3200" dirty="0" smtClean="0">
                <a:solidFill>
                  <a:srgbClr val="1F4E79"/>
                </a:solidFill>
              </a:rPr>
              <a:t>							</a:t>
            </a:r>
            <a:endParaRPr lang="ru-RU" sz="32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28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9801" y="240943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2809" y="257808"/>
            <a:ext cx="1739900" cy="184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Сергей\Desktop\фото\фото\DSC05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364" y="1734161"/>
            <a:ext cx="7699513" cy="512383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361555" y="0"/>
            <a:ext cx="44208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48"/>
                </a:solidFill>
                <a:effectLst/>
              </a:rPr>
              <a:t>1 место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2011 год</a:t>
            </a:r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чемпионы"/>
          <p:cNvPicPr>
            <a:picLocks noChangeAspect="1" noChangeArrowheads="1"/>
          </p:cNvPicPr>
          <p:nvPr/>
        </p:nvPicPr>
        <p:blipFill>
          <a:blip r:embed="rId3"/>
          <a:srcRect t="9020" r="395" b="9423"/>
          <a:stretch>
            <a:fillRect/>
          </a:stretch>
        </p:blipFill>
        <p:spPr bwMode="auto">
          <a:xfrm>
            <a:off x="1651000" y="1155700"/>
            <a:ext cx="6400800" cy="57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286000" y="1"/>
            <a:ext cx="510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48"/>
                </a:solidFill>
              </a:rPr>
              <a:t>1 место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2012 год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Сергей\Desktop\фото\2015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1" y="1779453"/>
            <a:ext cx="7078016" cy="471024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501900" y="0"/>
            <a:ext cx="4356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48"/>
                </a:solidFill>
              </a:rPr>
              <a:t>Призеры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2015 год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61555" y="0"/>
            <a:ext cx="44208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48"/>
                </a:solidFill>
                <a:effectLst/>
              </a:rPr>
              <a:t>1 место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2020 год</a:t>
            </a:r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6" name="Picture 2" descr="C:\Users\Сергей\Desktop\подготовка\Президентские -2020  Муниципальный этап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0" y="1657350"/>
            <a:ext cx="6731000" cy="50482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7"/>
          <p:cNvPicPr>
            <a:picLocks noChangeAspect="1" noChangeArrowheads="1"/>
          </p:cNvPicPr>
          <p:nvPr/>
        </p:nvPicPr>
        <p:blipFill>
          <a:blip r:embed="rId2" cstate="print"/>
          <a:srcRect l="7922" r="14815"/>
          <a:stretch>
            <a:fillRect/>
          </a:stretch>
        </p:blipFill>
        <p:spPr bwMode="auto">
          <a:xfrm>
            <a:off x="-393700" y="0"/>
            <a:ext cx="9537700" cy="6943725"/>
          </a:xfrm>
          <a:prstGeom prst="rect">
            <a:avLst/>
          </a:prstGeom>
          <a:noFill/>
        </p:spPr>
      </p:pic>
      <p:pic>
        <p:nvPicPr>
          <p:cNvPr id="3" name="Picture 12" descr="C:\Users\User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688" y="152401"/>
            <a:ext cx="1179512" cy="128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ргей\Desktop\Лена\фото\Максим-фото\фото по порядку\2012\3  0круг-2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6975" y="-58973"/>
            <a:ext cx="10408937" cy="6916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ргей\Desktop\Лена\фото\Максим-фото\DSC08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5775" y="-752475"/>
            <a:ext cx="11996738" cy="7983538"/>
          </a:xfrm>
          <a:prstGeom prst="rect">
            <a:avLst/>
          </a:prstGeom>
          <a:noFill/>
        </p:spPr>
      </p:pic>
      <p:pic>
        <p:nvPicPr>
          <p:cNvPr id="3" name="Picture 12" descr="C:\Users\User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279400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ргей\Desktop\Лена\фото\Максим-фото\DSC08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185738"/>
            <a:ext cx="9753600" cy="6486525"/>
          </a:xfrm>
          <a:prstGeom prst="rect">
            <a:avLst/>
          </a:prstGeom>
          <a:noFill/>
        </p:spPr>
      </p:pic>
      <p:pic>
        <p:nvPicPr>
          <p:cNvPr id="3" name="Picture 12" descr="C:\Users\User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Сергей\Desktop\Лена\фото\Фото Президентские состязния-2015г\7б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304" y="738188"/>
            <a:ext cx="9183304" cy="6119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24100"/>
            <a:ext cx="8978900" cy="4533900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solidFill>
                  <a:srgbClr val="1F4E79"/>
                </a:solidFill>
                <a:latin typeface="+mn-lt"/>
              </a:rPr>
              <a:t> «Главная задача современной школы – это раскрытие способностей каждого ученика, воспитание личности, готовой к жизни в высокотехнологичном, конкурентном мире. Школа станет центром творчества и информации, насыщенной интеллектуальной и спортивной жизнью» В.В.Путин</a:t>
            </a:r>
            <a:r>
              <a:rPr lang="ru-RU" sz="3200" dirty="0" smtClean="0">
                <a:solidFill>
                  <a:srgbClr val="1F4E79"/>
                </a:solidFill>
              </a:rPr>
              <a:t/>
            </a:r>
            <a:br>
              <a:rPr lang="ru-RU" sz="3200" dirty="0" smtClean="0">
                <a:solidFill>
                  <a:srgbClr val="1F4E79"/>
                </a:solidFill>
              </a:rPr>
            </a:br>
            <a:r>
              <a:rPr lang="ru-RU" sz="3200" dirty="0" smtClean="0">
                <a:solidFill>
                  <a:srgbClr val="1F4E79"/>
                </a:solidFill>
              </a:rPr>
              <a:t>							</a:t>
            </a:r>
            <a:endParaRPr lang="ru-RU" sz="3200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28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9801" y="240943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2809" y="257808"/>
            <a:ext cx="1739900" cy="184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ергей\Desktop\Лена\фото\Максим-фото\фото по порядку\2012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738" y="-1447800"/>
            <a:ext cx="6486525" cy="9753600"/>
          </a:xfrm>
          <a:prstGeom prst="rect">
            <a:avLst/>
          </a:prstGeom>
          <a:noFill/>
        </p:spPr>
      </p:pic>
      <p:pic>
        <p:nvPicPr>
          <p:cNvPr id="4" name="Picture 12" descr="C:\Users\User\Desktop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725" y="203739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ергей\Desktop\Лена\фото\Максим-фото\-nDKw6RjP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190"/>
            <a:ext cx="9144000" cy="6093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ргей\Desktop\Лена\фото\Максим-фото\фото по порядку\7 всероссийская олимпиада Сранск-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2797" y="0"/>
            <a:ext cx="1219200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ргей\Desktop\Лена\фото\1\DSCF5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8609" y="-318050"/>
            <a:ext cx="12757423" cy="717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Desktop\Лена\фото\1\DSCF6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6611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1030310"/>
            <a:ext cx="9388698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Олимпиада по Физической культуре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заключительный (4) этап: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2003г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Победитель Бондарчук Наталья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Овсянников М.Е,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2009г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Участник Камалова Анастасия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Овсянников М.Е.,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Е.И.)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2013г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Победитель  Камалова Анна, участник Мельникова Ольга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Овсянников М.Е.,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2015г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Призер Мелькова Мария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Овсянников М.Е.,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2016г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Призер Мелькова Мария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Овсянников М.Е.,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2017г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Призер Татунова Кристина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Овсянников М.Е.,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Участник Камалова Мария (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учителя Овсянников М.Е.,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Участник Тимофеев Глеб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Овсянников М.Е.,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2020г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Призер Гуран Валерия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Овсянников М.Е.,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643945"/>
            <a:ext cx="82296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Президентские спортивные игры заключительный (4) этап:</a:t>
            </a:r>
          </a:p>
          <a:p>
            <a:pPr algn="ctr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2012 г – команда МБОУ гимназии г.Советский – Призер заключительного этапа </a:t>
            </a:r>
          </a:p>
          <a:p>
            <a:pPr lvl="0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(учителя Овсянников М.Е.,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Е.И.)</a:t>
            </a: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2013 г – команда МБОУ гимназии г.Советский – Призер заключительного этапа </a:t>
            </a:r>
          </a:p>
          <a:p>
            <a:pPr lvl="0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(учителя Овсянников М.Е.,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Е.И.)</a:t>
            </a: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 г – команда МБОУ гимназии г.Советский – Призер заключительного этапа в легкоатлетической эстафете</a:t>
            </a:r>
          </a:p>
          <a:p>
            <a:pPr lvl="0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(учителя Овсянников М.Е.,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Е.И.)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68946" y="0"/>
            <a:ext cx="8306874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МБОУ гимназия г.Советский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Президентские состязания заключительный (4) этап: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2009г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класс-команда  8В -  участник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победитель в плавании Легков Максим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(учителя Овсянников М.Е., </a:t>
            </a:r>
            <a:r>
              <a:rPr lang="ru-RU" sz="2400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2011г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класс-команда  8А – ПОБЕДИТЕЛЬ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 Овсянников М.Е.,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2012г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класс-команда  8Б - ПОБЕДИТЕЛЬ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Овсянников М.Е.,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2015г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класс-команда  8Б -  ПРИЗЕР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(учителя Овсянников М.Е.,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2016г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класс-команда  7Б -  ПРИЗЕР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Попов С.В.,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Хивренко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М.М.)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2017г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класс-команда  8Б  -  ПОБЕДИТЕЛЬ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(учителя Попов С.В.,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Хивренко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М.М.)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2020г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класс-команда  8В -  ПОБЕДИТЕЛЬ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(учителя Овсянников М.Е.,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Е.И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182" y="154546"/>
            <a:ext cx="878491" cy="954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2597" y="1068946"/>
            <a:ext cx="2730322" cy="497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Ученик, </a:t>
            </a:r>
          </a:p>
          <a:p>
            <a:pPr algn="ctr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 жизни которого проходят соревнования, как и во времена Древней Греции и Рима должен быть здоров душой и телом. </a:t>
            </a:r>
          </a:p>
          <a:p>
            <a:pPr algn="ctr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А значит, пришло время действовать. </a:t>
            </a:r>
          </a:p>
          <a:p>
            <a:pPr algn="ctr">
              <a:defRPr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Пусть каждая школа станет настоящей территорией спорта и здоровья!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 b="6409"/>
          <a:stretch>
            <a:fillRect/>
          </a:stretch>
        </p:blipFill>
        <p:spPr bwMode="auto">
          <a:xfrm>
            <a:off x="398900" y="959430"/>
            <a:ext cx="2759309" cy="515803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2" descr="C:\Users\Сергей\Desktop\Лена\фото\Максим-фото\фото по порядку\2012\9 округ-2012.JPG"/>
          <p:cNvPicPr>
            <a:picLocks noChangeAspect="1" noChangeArrowheads="1"/>
          </p:cNvPicPr>
          <p:nvPr/>
        </p:nvPicPr>
        <p:blipFill>
          <a:blip r:embed="rId3"/>
          <a:srcRect l="34421" t="25980" r="41087" b="3882"/>
          <a:stretch>
            <a:fillRect/>
          </a:stretch>
        </p:blipFill>
        <p:spPr bwMode="auto">
          <a:xfrm>
            <a:off x="6053070" y="951790"/>
            <a:ext cx="2705787" cy="516567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5" descr="Копия DSCF54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334" y="838200"/>
            <a:ext cx="3978304" cy="53086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" name="Picture 7" descr="Копия DSCF5454"/>
          <p:cNvPicPr>
            <a:picLocks noChangeAspect="1" noChangeArrowheads="1"/>
          </p:cNvPicPr>
          <p:nvPr/>
        </p:nvPicPr>
        <p:blipFill>
          <a:blip r:embed="rId3"/>
          <a:srcRect l="54694"/>
          <a:stretch>
            <a:fillRect/>
          </a:stretch>
        </p:blipFill>
        <p:spPr bwMode="auto">
          <a:xfrm>
            <a:off x="4381500" y="818708"/>
            <a:ext cx="4572000" cy="528681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блако 20"/>
          <p:cNvSpPr/>
          <p:nvPr/>
        </p:nvSpPr>
        <p:spPr>
          <a:xfrm>
            <a:off x="2844800" y="2184400"/>
            <a:ext cx="3670300" cy="24511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086100" y="2400300"/>
            <a:ext cx="3229538" cy="2021022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D4548"/>
              </a:clrFrom>
              <a:clrTo>
                <a:srgbClr val="3D45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04800"/>
            <a:ext cx="2438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76600"/>
            <a:ext cx="20875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3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362217"/>
              </a:clrFrom>
              <a:clrTo>
                <a:srgbClr val="36221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5029200"/>
            <a:ext cx="2195513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3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576C6D"/>
              </a:clrFrom>
              <a:clrTo>
                <a:srgbClr val="576C6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3300" y="5207000"/>
            <a:ext cx="226695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33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9C855B"/>
              </a:clrFrom>
              <a:clrTo>
                <a:srgbClr val="9C855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505200"/>
            <a:ext cx="227488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3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8F99A2"/>
              </a:clrFrom>
              <a:clrTo>
                <a:srgbClr val="8F99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752600"/>
            <a:ext cx="2195513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1524000"/>
            <a:ext cx="2232025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36" name="Picture 1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BC8439"/>
              </a:clrFrom>
              <a:clrTo>
                <a:srgbClr val="BC843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304800"/>
            <a:ext cx="23129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4876800" y="1524000"/>
            <a:ext cx="2195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Monotype Corsiva" pitchFamily="66" charset="0"/>
              </a:rPr>
              <a:t>ШКОЛА ИСКУССТВ</a:t>
            </a:r>
          </a:p>
          <a:p>
            <a:endParaRPr lang="ru-RU">
              <a:latin typeface="Monotype Corsiva" pitchFamily="66" charset="0"/>
            </a:endParaRPr>
          </a:p>
        </p:txBody>
      </p:sp>
      <p:sp>
        <p:nvSpPr>
          <p:cNvPr id="129039" name="Text Box 15"/>
          <p:cNvSpPr txBox="1">
            <a:spLocks noChangeArrowheads="1"/>
          </p:cNvSpPr>
          <p:nvPr/>
        </p:nvSpPr>
        <p:spPr bwMode="auto">
          <a:xfrm>
            <a:off x="2514600" y="15240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Monotype Corsiva" pitchFamily="66" charset="0"/>
              </a:rPr>
              <a:t>«ОЛИМП»</a:t>
            </a:r>
          </a:p>
          <a:p>
            <a:endParaRPr lang="ru-RU">
              <a:latin typeface="Monotype Corsiva" pitchFamily="66" charset="0"/>
            </a:endParaRPr>
          </a:p>
        </p:txBody>
      </p:sp>
      <p:sp>
        <p:nvSpPr>
          <p:cNvPr id="129040" name="Text Box 16"/>
          <p:cNvSpPr txBox="1">
            <a:spLocks noChangeArrowheads="1"/>
          </p:cNvSpPr>
          <p:nvPr/>
        </p:nvSpPr>
        <p:spPr bwMode="auto">
          <a:xfrm>
            <a:off x="762000" y="2955925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Monotype Corsiva" pitchFamily="66" charset="0"/>
              </a:rPr>
              <a:t>«СИБИРЬ»</a:t>
            </a:r>
          </a:p>
          <a:p>
            <a:endParaRPr lang="ru-RU">
              <a:latin typeface="Monotype Corsiva" pitchFamily="66" charset="0"/>
            </a:endParaRP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533400" y="5029200"/>
            <a:ext cx="157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Monotype Corsiva" pitchFamily="66" charset="0"/>
              </a:rPr>
              <a:t>«СОЗВЕЗДИЕ»</a:t>
            </a:r>
          </a:p>
        </p:txBody>
      </p:sp>
      <p:sp>
        <p:nvSpPr>
          <p:cNvPr id="129043" name="Text Box 19"/>
          <p:cNvSpPr txBox="1">
            <a:spLocks noChangeArrowheads="1"/>
          </p:cNvSpPr>
          <p:nvPr/>
        </p:nvSpPr>
        <p:spPr bwMode="auto">
          <a:xfrm>
            <a:off x="3336925" y="6308725"/>
            <a:ext cx="925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Monotype Corsiva" pitchFamily="66" charset="0"/>
              </a:rPr>
              <a:t>«КЕДР»</a:t>
            </a:r>
          </a:p>
          <a:p>
            <a:endParaRPr lang="ru-RU">
              <a:latin typeface="Monotype Corsiva" pitchFamily="66" charset="0"/>
            </a:endParaRPr>
          </a:p>
        </p:txBody>
      </p:sp>
      <p:sp>
        <p:nvSpPr>
          <p:cNvPr id="129044" name="Text Box 20"/>
          <p:cNvSpPr txBox="1">
            <a:spLocks noChangeArrowheads="1"/>
          </p:cNvSpPr>
          <p:nvPr/>
        </p:nvSpPr>
        <p:spPr bwMode="auto">
          <a:xfrm>
            <a:off x="6248400" y="6324600"/>
            <a:ext cx="1257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Monotype Corsiva" pitchFamily="66" charset="0"/>
              </a:rPr>
              <a:t>ЛИДЕР-21»</a:t>
            </a:r>
          </a:p>
          <a:p>
            <a:endParaRPr lang="ru-RU"/>
          </a:p>
        </p:txBody>
      </p:sp>
      <p:sp>
        <p:nvSpPr>
          <p:cNvPr id="129046" name="Text Box 22"/>
          <p:cNvSpPr txBox="1">
            <a:spLocks noChangeArrowheads="1"/>
          </p:cNvSpPr>
          <p:nvPr/>
        </p:nvSpPr>
        <p:spPr bwMode="auto">
          <a:xfrm>
            <a:off x="7451725" y="2743200"/>
            <a:ext cx="1611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>
                <a:latin typeface="Monotype Corsiva" pitchFamily="66" charset="0"/>
              </a:rPr>
              <a:t> </a:t>
            </a:r>
            <a:r>
              <a:rPr lang="ru-RU" b="1">
                <a:solidFill>
                  <a:srgbClr val="0000FF"/>
                </a:solidFill>
                <a:latin typeface="Monotype Corsiva" pitchFamily="66" charset="0"/>
              </a:rPr>
              <a:t>«ДОРОЖНИК»</a:t>
            </a:r>
          </a:p>
          <a:p>
            <a:endParaRPr lang="ru-RU"/>
          </a:p>
        </p:txBody>
      </p:sp>
      <p:sp>
        <p:nvSpPr>
          <p:cNvPr id="129047" name="Text Box 23"/>
          <p:cNvSpPr txBox="1">
            <a:spLocks noChangeArrowheads="1"/>
          </p:cNvSpPr>
          <p:nvPr/>
        </p:nvSpPr>
        <p:spPr bwMode="auto">
          <a:xfrm>
            <a:off x="7543800" y="4572000"/>
            <a:ext cx="10525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  <a:latin typeface="Monotype Corsiva" pitchFamily="66" charset="0"/>
              </a:rPr>
              <a:t>«АРЕНА»</a:t>
            </a:r>
          </a:p>
          <a:p>
            <a:endParaRPr lang="ru-RU"/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1168400" y="1739900"/>
            <a:ext cx="69342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3399"/>
                </a:solidFill>
                <a:latin typeface="Monotype Corsiva" pitchFamily="66" charset="0"/>
              </a:rPr>
              <a:t>ГИМНАЗИЯ –</a:t>
            </a:r>
          </a:p>
          <a:p>
            <a:pPr algn="ctr"/>
            <a:r>
              <a:rPr lang="ru-RU" sz="5400" b="1" dirty="0">
                <a:solidFill>
                  <a:srgbClr val="FF3399"/>
                </a:solidFill>
                <a:latin typeface="Monotype Corsiva" pitchFamily="66" charset="0"/>
              </a:rPr>
              <a:t> </a:t>
            </a:r>
            <a:r>
              <a:rPr lang="ru-RU" sz="5400" b="1" dirty="0" smtClean="0">
                <a:solidFill>
                  <a:srgbClr val="FF3399"/>
                </a:solidFill>
                <a:latin typeface="Monotype Corsiva" pitchFamily="66" charset="0"/>
              </a:rPr>
              <a:t>территория  спорта </a:t>
            </a:r>
          </a:p>
          <a:p>
            <a:pPr algn="ctr"/>
            <a:r>
              <a:rPr lang="ru-RU" sz="5400" b="1" dirty="0" smtClean="0">
                <a:solidFill>
                  <a:srgbClr val="FF3399"/>
                </a:solidFill>
                <a:latin typeface="Monotype Corsiva" pitchFamily="66" charset="0"/>
              </a:rPr>
              <a:t>и </a:t>
            </a:r>
          </a:p>
          <a:p>
            <a:pPr algn="ctr"/>
            <a:r>
              <a:rPr lang="ru-RU" sz="5400" b="1" dirty="0" smtClean="0">
                <a:solidFill>
                  <a:srgbClr val="FF3399"/>
                </a:solidFill>
                <a:latin typeface="Monotype Corsiva" pitchFamily="66" charset="0"/>
              </a:rPr>
              <a:t>здоровья </a:t>
            </a:r>
            <a:endParaRPr lang="ru-RU" sz="5400" b="1" dirty="0">
              <a:solidFill>
                <a:srgbClr val="FF3399"/>
              </a:solidFill>
              <a:latin typeface="Monotype Corsiva" pitchFamily="66" charset="0"/>
            </a:endParaRPr>
          </a:p>
          <a:p>
            <a:pPr algn="ctr"/>
            <a:endParaRPr lang="ru-RU" sz="5400" b="1" dirty="0">
              <a:solidFill>
                <a:srgbClr val="FF3399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9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9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9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00"/>
                            </p:stCondLst>
                            <p:childTnLst>
                              <p:par>
                                <p:cTn id="37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autoRev="1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autoRev="1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autoRev="1" fill="hold"/>
                                        <p:tgtEl>
                                          <p:spTgt spid="1290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48" grpId="0"/>
      <p:bldP spid="12904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Сергей\Desktop\фото\Максим-фото\фото по порядку\2011\33 президентские Росс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6487" y="3830141"/>
            <a:ext cx="4111810" cy="273630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5" name="Picture 4" descr="IMG_00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500" y="194732"/>
            <a:ext cx="5080000" cy="338666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054" name="Picture 6" descr="C:\Users\Сергей\Desktop\фото\Максим-фото\фото по порядку\2011\31 президентские Росс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835" y="3807475"/>
            <a:ext cx="4093643" cy="2724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IMG_99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099" y="3733800"/>
            <a:ext cx="4089401" cy="27275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4" name="Picture 5" descr="C:\Users\Сергей\Desktop\фото\Максим-фото\фото по порядку\2011\27 президентские Росс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6012" y="275294"/>
            <a:ext cx="4643605" cy="30902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5" name="Picture 4" descr="IMG_99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708400"/>
            <a:ext cx="4152898" cy="27699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Сергей\Desktop\фото\Максим-фото\В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0" y="211666"/>
            <a:ext cx="4559302" cy="303953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6" name="Picture 4" descr="oNx2QRD1XC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1104" y="3492500"/>
            <a:ext cx="4345096" cy="28955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7" name="Picture 4" descr="МН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00" y="3505384"/>
            <a:ext cx="4381500" cy="2921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GynTyYaeay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4205" y="154111"/>
            <a:ext cx="5371633" cy="357968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4" name="Picture 2" descr="5cP5oRP0jX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800" y="3768642"/>
            <a:ext cx="4254699" cy="28353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5" name="Picture 4" descr="ТАНЕЦ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6600" y="3760260"/>
            <a:ext cx="4305300" cy="2869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User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088" y="165101"/>
            <a:ext cx="1331912" cy="144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Сергей\Desktop\фото\СМЕНА\DSC05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799" y="3771236"/>
            <a:ext cx="4313811" cy="28708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4" name="Picture 2" descr="C:\Users\Сергей\Desktop\фото\2015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" y="3759200"/>
            <a:ext cx="4292704" cy="28566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5123" name="Picture 3" descr="C:\Users\Сергей\Desktop\фото\СМЕНА\DSC057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7067" y="0"/>
            <a:ext cx="5220833" cy="34744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486</Words>
  <Application>Microsoft Office PowerPoint</Application>
  <PresentationFormat>Экран (4:3)</PresentationFormat>
  <Paragraphs>72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 «Главная задача современной школы – это раскрытие способностей каждого ученика, воспитание личности, готовой к жизни в высокотехнологичном, конкурентном мире. Школа станет центром творчества и информации, насыщенной интеллектуальной и спортивной жизнью» В.В.Путин    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Значимость системы работы на уровне социума:    * активное содействие популяризации различных       видов спорта в Советском районе и ХМАО-Югры  * повышение авторитета МБОУ гимназии     г.Советский как территории спорта и здоровья     среди общественности         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Овсянников</cp:lastModifiedBy>
  <cp:revision>142</cp:revision>
  <dcterms:created xsi:type="dcterms:W3CDTF">2014-11-21T11:00:06Z</dcterms:created>
  <dcterms:modified xsi:type="dcterms:W3CDTF">2020-12-21T15:31:25Z</dcterms:modified>
</cp:coreProperties>
</file>