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9" r:id="rId4"/>
    <p:sldId id="271" r:id="rId5"/>
    <p:sldId id="277" r:id="rId6"/>
    <p:sldId id="261" r:id="rId7"/>
    <p:sldId id="276" r:id="rId8"/>
    <p:sldId id="266" r:id="rId9"/>
    <p:sldId id="278" r:id="rId10"/>
    <p:sldId id="280" r:id="rId11"/>
    <p:sldId id="275" r:id="rId12"/>
    <p:sldId id="279" r:id="rId13"/>
    <p:sldId id="270" r:id="rId14"/>
    <p:sldId id="262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C80"/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A8C3-0E87-456E-AD43-C0AAEE7A44AE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0DAD5-D10B-4ADC-8318-BA1047F46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2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&#1092;&#1094;&#1086;&#1084;&#1086;&#1092;&#1074;.&#1088;&#1092;/activities/page260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08" y="2235200"/>
            <a:ext cx="8741329" cy="2387600"/>
          </a:xfrm>
          <a:noFill/>
        </p:spPr>
        <p:txBody>
          <a:bodyPr>
            <a:noAutofit/>
          </a:bodyPr>
          <a:lstStyle/>
          <a:p>
            <a:r>
              <a:rPr lang="ru-RU" sz="33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ТРАНСЛЯЦИЯ ОПЫТА РАБОТЫ РЕГИОНАЛЬНОГО РЕСУРСНОГО ЦЕНТРА РАЗВИТИЯ ДОПОЛНИТЕЛЬНОГО ОБРАЗОВАНИЯ ДЕТЕЙ ФИЗКУЛЬТУРНО-СПОРТИВНОЙ НАПРАВЛЕННОСТИ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41A45E2-61D4-48D8-BF3A-15D74A0A6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69" y="250398"/>
            <a:ext cx="8358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</a:p>
          <a:p>
            <a:pPr algn="ctr" eaLnBrk="1" hangingPunct="1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«Краевая детско-юношеская спортивная школа (комплексная)»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F0A0C68-0E90-406F-9E0B-C6A4A6298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49" y="5161052"/>
            <a:ext cx="83581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регионального ресурсного центра развития дополнительного образования детей физкультурно-спортивной направленности</a:t>
            </a:r>
          </a:p>
          <a:p>
            <a:pPr algn="ctr" eaLnBrk="1" hangingPunct="1"/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Кабдиева Марина Васильевна</a:t>
            </a:r>
          </a:p>
          <a:p>
            <a:pPr algn="ctr" eaLnBrk="1" hangingPunct="1"/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Ставрополь, 2022</a:t>
            </a:r>
          </a:p>
        </p:txBody>
      </p:sp>
    </p:spTree>
    <p:extLst>
      <p:ext uri="{BB962C8B-B14F-4D97-AF65-F5344CB8AC3E}">
        <p14:creationId xmlns:p14="http://schemas.microsoft.com/office/powerpoint/2010/main" val="262891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BEDA30-8BBC-A206-14D0-8B9B87FCA1C0}"/>
              </a:ext>
            </a:extLst>
          </p:cNvPr>
          <p:cNvSpPr/>
          <p:nvPr/>
        </p:nvSpPr>
        <p:spPr>
          <a:xfrm>
            <a:off x="650404" y="26185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B759FB-CA7A-9F4A-DB83-1756FCA13D29}"/>
              </a:ext>
            </a:extLst>
          </p:cNvPr>
          <p:cNvSpPr/>
          <p:nvPr/>
        </p:nvSpPr>
        <p:spPr>
          <a:xfrm>
            <a:off x="1011029" y="1356727"/>
            <a:ext cx="10176575" cy="1015663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всероссийских, региональных, межведомственных, ведомственных, отраслевых конференциях, «круглых столах», совещаниях 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целях развития сферы дополнительного образования физкультурно-спортивной направленности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79794-DBD7-8DA8-484C-43DFEACD76B2}"/>
              </a:ext>
            </a:extLst>
          </p:cNvPr>
          <p:cNvSpPr txBox="1"/>
          <p:nvPr/>
        </p:nvSpPr>
        <p:spPr>
          <a:xfrm>
            <a:off x="1196066" y="2372390"/>
            <a:ext cx="98725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«Новелла в законодательстве детско-юношеского спорта»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5175609-98DE-E606-F09D-37414ABB2DE8}"/>
              </a:ext>
            </a:extLst>
          </p:cNvPr>
          <p:cNvCxnSpPr>
            <a:cxnSpLocks/>
          </p:cNvCxnSpPr>
          <p:nvPr/>
        </p:nvCxnSpPr>
        <p:spPr>
          <a:xfrm flipH="1">
            <a:off x="3389672" y="2972110"/>
            <a:ext cx="541928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DB55AE-DCCF-A63F-9782-AA301A3794AC}"/>
              </a:ext>
            </a:extLst>
          </p:cNvPr>
          <p:cNvSpPr txBox="1"/>
          <p:nvPr/>
        </p:nvSpPr>
        <p:spPr>
          <a:xfrm>
            <a:off x="1081374" y="2972110"/>
            <a:ext cx="9872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и межведомственное взаимодействие в деятельности школьных спортивных клубов на примере Ставропольского края»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040C69A-7592-F0CF-3F54-3858D68598C0}"/>
              </a:ext>
            </a:extLst>
          </p:cNvPr>
          <p:cNvCxnSpPr>
            <a:cxnSpLocks/>
          </p:cNvCxnSpPr>
          <p:nvPr/>
        </p:nvCxnSpPr>
        <p:spPr>
          <a:xfrm flipH="1">
            <a:off x="3386338" y="3965279"/>
            <a:ext cx="541928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B30FC4-1322-0E4B-CF7B-71635AC54B5A}"/>
              </a:ext>
            </a:extLst>
          </p:cNvPr>
          <p:cNvSpPr txBox="1"/>
          <p:nvPr/>
        </p:nvSpPr>
        <p:spPr>
          <a:xfrm>
            <a:off x="1196066" y="3972395"/>
            <a:ext cx="98725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«Роль регионального ресурсного центра в развитии системы дополнительного образования физкультурно-спортивной направленности»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DB3FB-033E-B708-071A-186EFDC62FB7}"/>
              </a:ext>
            </a:extLst>
          </p:cNvPr>
          <p:cNvSpPr txBox="1"/>
          <p:nvPr/>
        </p:nvSpPr>
        <p:spPr>
          <a:xfrm>
            <a:off x="1081374" y="5338442"/>
            <a:ext cx="98725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«Детско-юношеские спортивные школы как ресурсные центры по сопровождению обучающихся, проявивших выдающиеся способности по видам спорта»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5175609-98DE-E606-F09D-37414ABB2DE8}"/>
              </a:ext>
            </a:extLst>
          </p:cNvPr>
          <p:cNvCxnSpPr>
            <a:cxnSpLocks/>
          </p:cNvCxnSpPr>
          <p:nvPr/>
        </p:nvCxnSpPr>
        <p:spPr>
          <a:xfrm flipH="1">
            <a:off x="3389672" y="5322614"/>
            <a:ext cx="541928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4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08DCAD-A4B4-42DD-B7CE-955032022626}"/>
              </a:ext>
            </a:extLst>
          </p:cNvPr>
          <p:cNvSpPr/>
          <p:nvPr/>
        </p:nvSpPr>
        <p:spPr>
          <a:xfrm>
            <a:off x="681963" y="148423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BADED6-AC27-46CD-B1BF-C7DAAB6EB818}"/>
              </a:ext>
            </a:extLst>
          </p:cNvPr>
          <p:cNvSpPr/>
          <p:nvPr/>
        </p:nvSpPr>
        <p:spPr>
          <a:xfrm>
            <a:off x="1389088" y="1102532"/>
            <a:ext cx="9413823" cy="707886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информационных и методических пособий для специалистов организаций физкультурно-спортивной направленности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E0C167-35B7-4FFD-BDD6-5A96A0CCF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3" r="61537"/>
          <a:stretch/>
        </p:blipFill>
        <p:spPr>
          <a:xfrm>
            <a:off x="591570" y="2374083"/>
            <a:ext cx="1970921" cy="43664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B6AB2F-91F5-42DB-B6EA-EF51EA9E6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90" t="19571" r="58440" b="8869"/>
          <a:stretch/>
        </p:blipFill>
        <p:spPr>
          <a:xfrm>
            <a:off x="2629604" y="2279352"/>
            <a:ext cx="2219890" cy="45048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5E1F1A-41D9-48A7-B3AA-2FCC2C3243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52" t="19572" r="59128" b="9358"/>
          <a:stretch/>
        </p:blipFill>
        <p:spPr>
          <a:xfrm>
            <a:off x="4849494" y="2263438"/>
            <a:ext cx="2294522" cy="467547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0C9AF7-EA8E-4426-9DA5-E484DCEDC201}"/>
              </a:ext>
            </a:extLst>
          </p:cNvPr>
          <p:cNvSpPr/>
          <p:nvPr/>
        </p:nvSpPr>
        <p:spPr>
          <a:xfrm>
            <a:off x="3238505" y="1956187"/>
            <a:ext cx="5714988" cy="323165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/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Буклеты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DCA5E-F27B-BDE6-34AF-8D298625A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557" y="2348730"/>
            <a:ext cx="2064670" cy="43664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2B4C89-9D15-06B7-2AE3-4121100DD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34" y="2304873"/>
            <a:ext cx="2069886" cy="44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BE250E-EE7D-102A-2415-555B4E09A533}"/>
              </a:ext>
            </a:extLst>
          </p:cNvPr>
          <p:cNvSpPr/>
          <p:nvPr/>
        </p:nvSpPr>
        <p:spPr>
          <a:xfrm>
            <a:off x="4292494" y="521316"/>
            <a:ext cx="3591174" cy="323165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Методические пособия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A52EB-042C-C457-F457-1C0023D5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88" y="1063781"/>
            <a:ext cx="3372386" cy="4730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B84420-F7C4-EC2A-78BF-83D41A52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7" y="1063781"/>
            <a:ext cx="3360243" cy="47304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96D3C3-8F91-6DA1-CE84-53F0DB56C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23" y="1063781"/>
            <a:ext cx="3376080" cy="47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0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5513" y="164284"/>
            <a:ext cx="9127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ИНФОРМАЦИОННОЕ  СОПРОВОЖДЕНИЕ</a:t>
            </a:r>
            <a:endParaRPr lang="en-US" sz="30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242C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 rot="10800000" flipH="1" flipV="1">
            <a:off x="2314575" y="1241958"/>
            <a:ext cx="5553076" cy="1015663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развития дополнительного образования детей физкультурно-спортивной направленности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4BD0EE-92AD-4442-97BB-18191F2B0D91}"/>
              </a:ext>
            </a:extLst>
          </p:cNvPr>
          <p:cNvSpPr/>
          <p:nvPr/>
        </p:nvSpPr>
        <p:spPr>
          <a:xfrm>
            <a:off x="1914525" y="2908064"/>
            <a:ext cx="7962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возникающими вопросами по организации деятельности регионального ресурсного центра обращаться по телефону: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регионального ресурсного центра развития дополнительного образования детей физкультурно-спортивной направленности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(8652) 23-71-26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Кабдиева Марина Васильевна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resource_center@kdusshk.ru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6A4BEB3-3610-4EA0-AEE8-DCBFC2D1B938}"/>
              </a:ext>
            </a:extLst>
          </p:cNvPr>
          <p:cNvCxnSpPr/>
          <p:nvPr/>
        </p:nvCxnSpPr>
        <p:spPr>
          <a:xfrm>
            <a:off x="682722" y="3913429"/>
            <a:ext cx="102365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olid"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B3E6A2-F114-4789-9A8A-4D8BC435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889504"/>
            <a:ext cx="1714500" cy="1714500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0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11DD3-982C-4345-B513-F4863D0B5E93}"/>
              </a:ext>
            </a:extLst>
          </p:cNvPr>
          <p:cNvSpPr txBox="1"/>
          <p:nvPr/>
        </p:nvSpPr>
        <p:spPr>
          <a:xfrm>
            <a:off x="1028699" y="2921168"/>
            <a:ext cx="1031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86349-4B74-61E6-9F18-D565E9BA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63" y="607831"/>
            <a:ext cx="2514837" cy="2386813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246A5-2249-42F3-B8D9-197CA71E4A5D}"/>
              </a:ext>
            </a:extLst>
          </p:cNvPr>
          <p:cNvSpPr txBox="1"/>
          <p:nvPr/>
        </p:nvSpPr>
        <p:spPr>
          <a:xfrm>
            <a:off x="609600" y="218637"/>
            <a:ext cx="1097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spc="100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76200">
                    <a:schemeClr val="accent1">
                      <a:lumMod val="20000"/>
                      <a:lumOff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ДЕЯТЕЛЬНОСТЬ </a:t>
            </a:r>
          </a:p>
          <a:p>
            <a:pPr algn="ctr"/>
            <a:r>
              <a:rPr lang="ru-RU" sz="2500" spc="100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76200">
                    <a:schemeClr val="accent1">
                      <a:lumMod val="20000"/>
                      <a:lumOff val="8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РЕСУРСНОГО ЦЕНТРА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E23CA-7202-483A-B6AC-AE6B5BD6FD6E}"/>
              </a:ext>
            </a:extLst>
          </p:cNvPr>
          <p:cNvSpPr txBox="1"/>
          <p:nvPr/>
        </p:nvSpPr>
        <p:spPr>
          <a:xfrm>
            <a:off x="413900" y="1141063"/>
            <a:ext cx="873009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0215" algn="ctr"/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Соглашение по взаимодействию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ФГБУ «Федеральный центр организационно-методического обеспечения физического воспитания» и ГБУ ДО «Краевая детско-юношеская спортивная школа (комплексная)» </a:t>
            </a:r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17 мая 2019 года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9C79F-63CB-BBB4-1EEC-4093D76F4154}"/>
              </a:ext>
            </a:extLst>
          </p:cNvPr>
          <p:cNvSpPr txBox="1"/>
          <p:nvPr/>
        </p:nvSpPr>
        <p:spPr>
          <a:xfrm>
            <a:off x="413898" y="2132641"/>
            <a:ext cx="873009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0215" algn="ctr"/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 Ставропольского края от 23 июля 2019 года </a:t>
            </a:r>
            <a:b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1153-пр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создании регионального ресурсного центра развития дополнительного образования детей физкультурно-спортивной направленности»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689FF-CBA8-353D-1DFF-69C39B817C96}"/>
              </a:ext>
            </a:extLst>
          </p:cNvPr>
          <p:cNvSpPr txBox="1"/>
          <p:nvPr/>
        </p:nvSpPr>
        <p:spPr>
          <a:xfrm>
            <a:off x="413899" y="3126308"/>
            <a:ext cx="87300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0215" algn="ctr"/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региональном ресурсном центре развития дополнительного образования детей физкультурно-спортивной направленности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F02D7-1301-591B-8AC8-D71C52C07BF8}"/>
              </a:ext>
            </a:extLst>
          </p:cNvPr>
          <p:cNvSpPr txBox="1"/>
          <p:nvPr/>
        </p:nvSpPr>
        <p:spPr>
          <a:xfrm>
            <a:off x="413899" y="3842976"/>
            <a:ext cx="873009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0215" algn="ctr"/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карта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(перечень основных мероприятий) деятельности регионального ресурсного центра развития дополнительного образования детей физкультурно-спортивной направленности на 2021-2023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3E506-AAD7-876A-303E-CC4855102490}"/>
              </a:ext>
            </a:extLst>
          </p:cNvPr>
          <p:cNvSpPr txBox="1"/>
          <p:nvPr/>
        </p:nvSpPr>
        <p:spPr>
          <a:xfrm>
            <a:off x="413900" y="6107309"/>
            <a:ext cx="87300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0215" algn="ctr"/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ДО «Краевая детско-юношеская спортивная школа (комплексная)» 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09 июня 2021 года № 105-ОД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назначении ответственного лица»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866FD-0F5E-9FA9-A826-9691482BA88D}"/>
              </a:ext>
            </a:extLst>
          </p:cNvPr>
          <p:cNvSpPr txBox="1"/>
          <p:nvPr/>
        </p:nvSpPr>
        <p:spPr>
          <a:xfrm>
            <a:off x="413900" y="4836643"/>
            <a:ext cx="873009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0215" algn="ctr"/>
            <a:r>
              <a:rPr lang="ru-RU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 Ставропольского края от 25 февраля 2021 года № 361-пр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мероприятий регионального проекта «Успех каждого ребенка» национального проекта «Образование» и проведения мониторинга мероприятий физкультурно-спортивной направленности в 2021-2023 годах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40DA33-9426-8AE7-F677-F8920D27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499" y="2523832"/>
            <a:ext cx="2286666" cy="2286666"/>
          </a:xfrm>
          <a:prstGeom prst="rect">
            <a:avLst/>
          </a:prstGeom>
          <a:solidFill>
            <a:srgbClr val="FFFF00"/>
          </a:solidFill>
          <a:ln w="177800" cap="sq" cmpd="thickThin">
            <a:solidFill>
              <a:srgbClr val="666C80"/>
            </a:solidFill>
            <a:prstDash val="solid"/>
            <a:miter lim="800000"/>
          </a:ln>
          <a:effectLst>
            <a:innerShdw blurRad="76200">
              <a:schemeClr val="accent4">
                <a:lumMod val="60000"/>
                <a:lumOff val="40000"/>
              </a:scheme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96769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60CD70-8038-4309-99D1-3A3FC8F96C4B}"/>
              </a:ext>
            </a:extLst>
          </p:cNvPr>
          <p:cNvSpPr/>
          <p:nvPr/>
        </p:nvSpPr>
        <p:spPr>
          <a:xfrm>
            <a:off x="1213055" y="214782"/>
            <a:ext cx="9878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СИСТЕМА СЕТЕВОГО И МЕЖВЕДОМСТВЕННОГО ВЗАИМОДЕЙСТВИЯ</a:t>
            </a:r>
            <a:endParaRPr lang="en-US" sz="30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242C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6E0E6CE-4E33-4BCA-A244-A69274ED4CA1}"/>
              </a:ext>
            </a:extLst>
          </p:cNvPr>
          <p:cNvSpPr/>
          <p:nvPr/>
        </p:nvSpPr>
        <p:spPr>
          <a:xfrm>
            <a:off x="3883840" y="1333971"/>
            <a:ext cx="4419600" cy="108214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«Федеральный центр организационно-методического обеспечения физического воспитания»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ACB1C9-85F2-42F4-8B63-72B5501DC43D}"/>
              </a:ext>
            </a:extLst>
          </p:cNvPr>
          <p:cNvSpPr/>
          <p:nvPr/>
        </p:nvSpPr>
        <p:spPr>
          <a:xfrm>
            <a:off x="595991" y="2609036"/>
            <a:ext cx="4419600" cy="108214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747D21-2E98-4D78-8FFA-2213D9F993AC}"/>
              </a:ext>
            </a:extLst>
          </p:cNvPr>
          <p:cNvSpPr/>
          <p:nvPr/>
        </p:nvSpPr>
        <p:spPr>
          <a:xfrm>
            <a:off x="7176410" y="2609036"/>
            <a:ext cx="4501243" cy="108214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развития дополнительного образования детей физкультурно-спортивной направленности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8F3FEC-71B4-4688-AC63-60D06CD4FD96}"/>
              </a:ext>
            </a:extLst>
          </p:cNvPr>
          <p:cNvSpPr/>
          <p:nvPr/>
        </p:nvSpPr>
        <p:spPr>
          <a:xfrm>
            <a:off x="3869671" y="3887614"/>
            <a:ext cx="4419600" cy="1082145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образованием администраций муниципальных и городских округов Ставропольского края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947D47A-A517-4480-9DBA-6E9B46483FA0}"/>
              </a:ext>
            </a:extLst>
          </p:cNvPr>
          <p:cNvSpPr/>
          <p:nvPr/>
        </p:nvSpPr>
        <p:spPr>
          <a:xfrm>
            <a:off x="2032887" y="5738294"/>
            <a:ext cx="8239125" cy="751701"/>
          </a:xfrm>
          <a:prstGeom prst="round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организации, организации дополнительного образования, физкультурно-спортивные организации </a:t>
            </a:r>
          </a:p>
        </p:txBody>
      </p:sp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id="{D10AB77A-4B51-4112-98BE-757880C11C67}"/>
              </a:ext>
            </a:extLst>
          </p:cNvPr>
          <p:cNvSpPr/>
          <p:nvPr/>
        </p:nvSpPr>
        <p:spPr>
          <a:xfrm rot="3354983">
            <a:off x="3233073" y="1506569"/>
            <a:ext cx="123662" cy="1304282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2CDCF5F8-18DC-41BD-813C-2E7ADD3D1742}"/>
              </a:ext>
            </a:extLst>
          </p:cNvPr>
          <p:cNvSpPr/>
          <p:nvPr/>
        </p:nvSpPr>
        <p:spPr>
          <a:xfrm rot="3319117">
            <a:off x="3346468" y="1755584"/>
            <a:ext cx="114502" cy="1025596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2ACA3D8B-157F-428D-8998-94974D2E8278}"/>
              </a:ext>
            </a:extLst>
          </p:cNvPr>
          <p:cNvSpPr/>
          <p:nvPr/>
        </p:nvSpPr>
        <p:spPr>
          <a:xfrm rot="18431793">
            <a:off x="8834567" y="1485670"/>
            <a:ext cx="123662" cy="1304282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AE1C53B-96E4-4C9A-8ADB-30BEC3560F5F}"/>
              </a:ext>
            </a:extLst>
          </p:cNvPr>
          <p:cNvSpPr/>
          <p:nvPr/>
        </p:nvSpPr>
        <p:spPr>
          <a:xfrm rot="18447924">
            <a:off x="8709590" y="1711151"/>
            <a:ext cx="114502" cy="1025596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CCC7964-D5C4-4B8F-8CCC-09063668C85B}"/>
              </a:ext>
            </a:extLst>
          </p:cNvPr>
          <p:cNvSpPr/>
          <p:nvPr/>
        </p:nvSpPr>
        <p:spPr>
          <a:xfrm rot="7447071">
            <a:off x="3316010" y="3519940"/>
            <a:ext cx="114502" cy="1025596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05442FB7-21E9-45A3-A89D-66FF56C01FCE}"/>
              </a:ext>
            </a:extLst>
          </p:cNvPr>
          <p:cNvSpPr/>
          <p:nvPr/>
        </p:nvSpPr>
        <p:spPr>
          <a:xfrm rot="7453444">
            <a:off x="3164439" y="3495074"/>
            <a:ext cx="123662" cy="1304282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A054EAC2-78BA-40DE-8F6D-9F30E5E783C4}"/>
              </a:ext>
            </a:extLst>
          </p:cNvPr>
          <p:cNvSpPr/>
          <p:nvPr/>
        </p:nvSpPr>
        <p:spPr>
          <a:xfrm rot="8452634">
            <a:off x="2635119" y="3454040"/>
            <a:ext cx="140502" cy="2510816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1259DEB7-71C7-49E0-8457-A2A5A92FBC68}"/>
              </a:ext>
            </a:extLst>
          </p:cNvPr>
          <p:cNvSpPr/>
          <p:nvPr/>
        </p:nvSpPr>
        <p:spPr>
          <a:xfrm rot="8469176">
            <a:off x="2372417" y="3502817"/>
            <a:ext cx="151651" cy="2437687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612E5A1B-766F-475F-BDF2-80A5D69C8611}"/>
              </a:ext>
            </a:extLst>
          </p:cNvPr>
          <p:cNvSpPr/>
          <p:nvPr/>
        </p:nvSpPr>
        <p:spPr>
          <a:xfrm rot="10800000">
            <a:off x="5833570" y="5011069"/>
            <a:ext cx="117935" cy="671783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061FDD36-395E-4A71-8F5E-ED80B6DA3644}"/>
              </a:ext>
            </a:extLst>
          </p:cNvPr>
          <p:cNvSpPr/>
          <p:nvPr/>
        </p:nvSpPr>
        <p:spPr>
          <a:xfrm rot="10800000">
            <a:off x="6034516" y="5012803"/>
            <a:ext cx="117933" cy="670050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9B084B3-45A3-4526-ADE9-5E82DDE709E6}"/>
              </a:ext>
            </a:extLst>
          </p:cNvPr>
          <p:cNvSpPr/>
          <p:nvPr/>
        </p:nvSpPr>
        <p:spPr>
          <a:xfrm rot="13130524">
            <a:off x="9683026" y="3461018"/>
            <a:ext cx="140502" cy="2510816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верх 18">
            <a:extLst>
              <a:ext uri="{FF2B5EF4-FFF2-40B4-BE49-F238E27FC236}">
                <a16:creationId xmlns:a16="http://schemas.microsoft.com/office/drawing/2014/main" id="{C3D671EE-8227-4159-B893-20E239F41884}"/>
              </a:ext>
            </a:extLst>
          </p:cNvPr>
          <p:cNvSpPr/>
          <p:nvPr/>
        </p:nvSpPr>
        <p:spPr>
          <a:xfrm rot="13128203">
            <a:off x="9901535" y="3525466"/>
            <a:ext cx="151651" cy="2437687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id="{3D505165-6735-4312-83D7-B6CC0B9BCD6D}"/>
              </a:ext>
            </a:extLst>
          </p:cNvPr>
          <p:cNvSpPr/>
          <p:nvPr/>
        </p:nvSpPr>
        <p:spPr>
          <a:xfrm rot="3248468">
            <a:off x="8827922" y="3495074"/>
            <a:ext cx="123662" cy="1304282"/>
          </a:xfrm>
          <a:prstGeom prst="up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2FD5B7B3-BC61-4029-8CF9-A14E4FA19794}"/>
              </a:ext>
            </a:extLst>
          </p:cNvPr>
          <p:cNvSpPr/>
          <p:nvPr/>
        </p:nvSpPr>
        <p:spPr>
          <a:xfrm rot="3264324">
            <a:off x="8678484" y="3547314"/>
            <a:ext cx="114502" cy="1025596"/>
          </a:xfrm>
          <a:prstGeom prst="downArrow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4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B78DD8E0-3260-4F22-8A11-4680BE9D6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31677"/>
              </p:ext>
            </p:extLst>
          </p:nvPr>
        </p:nvGraphicFramePr>
        <p:xfrm>
          <a:off x="1159716" y="2435261"/>
          <a:ext cx="987254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336">
                  <a:extLst>
                    <a:ext uri="{9D8B030D-6E8A-4147-A177-3AD203B41FA5}">
                      <a16:colId xmlns:a16="http://schemas.microsoft.com/office/drawing/2014/main" val="1995748651"/>
                    </a:ext>
                  </a:extLst>
                </a:gridCol>
                <a:gridCol w="808935">
                  <a:extLst>
                    <a:ext uri="{9D8B030D-6E8A-4147-A177-3AD203B41FA5}">
                      <a16:colId xmlns:a16="http://schemas.microsoft.com/office/drawing/2014/main" val="4180005143"/>
                    </a:ext>
                  </a:extLst>
                </a:gridCol>
                <a:gridCol w="820271">
                  <a:extLst>
                    <a:ext uri="{9D8B030D-6E8A-4147-A177-3AD203B41FA5}">
                      <a16:colId xmlns:a16="http://schemas.microsoft.com/office/drawing/2014/main" val="843042940"/>
                    </a:ext>
                  </a:extLst>
                </a:gridCol>
                <a:gridCol w="820270">
                  <a:extLst>
                    <a:ext uri="{9D8B030D-6E8A-4147-A177-3AD203B41FA5}">
                      <a16:colId xmlns:a16="http://schemas.microsoft.com/office/drawing/2014/main" val="4128318117"/>
                    </a:ext>
                  </a:extLst>
                </a:gridCol>
                <a:gridCol w="793377">
                  <a:extLst>
                    <a:ext uri="{9D8B030D-6E8A-4147-A177-3AD203B41FA5}">
                      <a16:colId xmlns:a16="http://schemas.microsoft.com/office/drawing/2014/main" val="1402453298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val="430919797"/>
                    </a:ext>
                  </a:extLst>
                </a:gridCol>
                <a:gridCol w="820271">
                  <a:extLst>
                    <a:ext uri="{9D8B030D-6E8A-4147-A177-3AD203B41FA5}">
                      <a16:colId xmlns:a16="http://schemas.microsoft.com/office/drawing/2014/main" val="2645244126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val="3220949528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3413915600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val="2095665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2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школьных спортивных клубов в рамках национального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73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школьных спортивных клубов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13701"/>
                  </a:ext>
                </a:extLst>
              </a:tr>
            </a:tbl>
          </a:graphicData>
        </a:graphic>
      </p:graphicFrame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425A732-D9F5-4528-A1EA-692A6F588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78072"/>
              </p:ext>
            </p:extLst>
          </p:nvPr>
        </p:nvGraphicFramePr>
        <p:xfrm>
          <a:off x="1159715" y="5278965"/>
          <a:ext cx="9872541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091">
                  <a:extLst>
                    <a:ext uri="{9D8B030D-6E8A-4147-A177-3AD203B41FA5}">
                      <a16:colId xmlns:a16="http://schemas.microsoft.com/office/drawing/2014/main" val="973621187"/>
                    </a:ext>
                  </a:extLst>
                </a:gridCol>
                <a:gridCol w="3130554">
                  <a:extLst>
                    <a:ext uri="{9D8B030D-6E8A-4147-A177-3AD203B41FA5}">
                      <a16:colId xmlns:a16="http://schemas.microsoft.com/office/drawing/2014/main" val="3899602340"/>
                    </a:ext>
                  </a:extLst>
                </a:gridCol>
                <a:gridCol w="2742896">
                  <a:extLst>
                    <a:ext uri="{9D8B030D-6E8A-4147-A177-3AD203B41FA5}">
                      <a16:colId xmlns:a16="http://schemas.microsoft.com/office/drawing/2014/main" val="793009003"/>
                    </a:ext>
                  </a:extLst>
                </a:gridCol>
              </a:tblGrid>
              <a:tr h="28409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общеобразовательных организаций Ставропольского края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ШСК, внесенных во Всероссийский реестр ШСК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открытых ШСК в Ставропольском крае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9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0792283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0AF34B-9F29-44E8-951E-1E9047466225}"/>
              </a:ext>
            </a:extLst>
          </p:cNvPr>
          <p:cNvSpPr/>
          <p:nvPr/>
        </p:nvSpPr>
        <p:spPr>
          <a:xfrm>
            <a:off x="1159715" y="1192613"/>
            <a:ext cx="9872541" cy="707886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методическая и консультационная помощь в создании школьных спортивных клубов и подаче заявок в Единый всероссийский перечень (реестр) ШСК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09D913-7AA6-47F0-946C-7FDD002D50CA}"/>
              </a:ext>
            </a:extLst>
          </p:cNvPr>
          <p:cNvSpPr/>
          <p:nvPr/>
        </p:nvSpPr>
        <p:spPr>
          <a:xfrm>
            <a:off x="650414" y="195782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40633E-3A3E-4501-BC12-CBA531F6E0A0}"/>
              </a:ext>
            </a:extLst>
          </p:cNvPr>
          <p:cNvSpPr/>
          <p:nvPr/>
        </p:nvSpPr>
        <p:spPr>
          <a:xfrm>
            <a:off x="650414" y="1958207"/>
            <a:ext cx="108911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ШКОЛЬНЫХ СПОРТИВНЫХ КЛУБОВ</a:t>
            </a:r>
            <a:endParaRPr lang="en-US" sz="25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8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0AF34B-9F29-44E8-951E-1E9047466225}"/>
              </a:ext>
            </a:extLst>
          </p:cNvPr>
          <p:cNvSpPr/>
          <p:nvPr/>
        </p:nvSpPr>
        <p:spPr>
          <a:xfrm>
            <a:off x="1159711" y="1354722"/>
            <a:ext cx="9872541" cy="1323439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координация деятельности муниципальных и государственных образовательных организаций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Ставропольского края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ведении органов управления в сфере образования в организационном, программно-методическом, экспертно-аналитическом, диагностическом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мониторинговом обеспечении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09D913-7AA6-47F0-946C-7FDD002D50CA}"/>
              </a:ext>
            </a:extLst>
          </p:cNvPr>
          <p:cNvSpPr/>
          <p:nvPr/>
        </p:nvSpPr>
        <p:spPr>
          <a:xfrm>
            <a:off x="650404" y="26185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4C4F1-10DC-A659-AA9D-EBDFA640F4AB}"/>
              </a:ext>
            </a:extLst>
          </p:cNvPr>
          <p:cNvSpPr txBox="1"/>
          <p:nvPr/>
        </p:nvSpPr>
        <p:spPr>
          <a:xfrm>
            <a:off x="347943" y="4604855"/>
            <a:ext cx="38878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оздоровительно-образовательные (профильные) центры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BDB68-3090-7CA5-01EC-7AE8AAC173C8}"/>
              </a:ext>
            </a:extLst>
          </p:cNvPr>
          <p:cNvSpPr txBox="1"/>
          <p:nvPr/>
        </p:nvSpPr>
        <p:spPr>
          <a:xfrm>
            <a:off x="650404" y="3377076"/>
            <a:ext cx="3585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Детско-юношеские спортивные школы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7BDD0FC-DB37-AA09-172A-614B0459A844}"/>
              </a:ext>
            </a:extLst>
          </p:cNvPr>
          <p:cNvCxnSpPr>
            <a:cxnSpLocks/>
          </p:cNvCxnSpPr>
          <p:nvPr/>
        </p:nvCxnSpPr>
        <p:spPr>
          <a:xfrm>
            <a:off x="4429125" y="2863359"/>
            <a:ext cx="0" cy="3482992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FA9048-54FA-101B-BC56-668D95476641}"/>
              </a:ext>
            </a:extLst>
          </p:cNvPr>
          <p:cNvSpPr txBox="1"/>
          <p:nvPr/>
        </p:nvSpPr>
        <p:spPr>
          <a:xfrm>
            <a:off x="7910232" y="4136582"/>
            <a:ext cx="3933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 организаций</a:t>
            </a:r>
          </a:p>
          <a:p>
            <a:r>
              <a:rPr lang="ru-RU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24 856 обучающихся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53EB333-3208-339E-43D0-C9F0C9A4D4D2}"/>
              </a:ext>
            </a:extLst>
          </p:cNvPr>
          <p:cNvCxnSpPr>
            <a:cxnSpLocks/>
          </p:cNvCxnSpPr>
          <p:nvPr/>
        </p:nvCxnSpPr>
        <p:spPr>
          <a:xfrm>
            <a:off x="7677710" y="2863359"/>
            <a:ext cx="0" cy="3482992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D86F65-D7E5-DB9B-94BF-9371877388FD}"/>
              </a:ext>
            </a:extLst>
          </p:cNvPr>
          <p:cNvSpPr txBox="1"/>
          <p:nvPr/>
        </p:nvSpPr>
        <p:spPr>
          <a:xfrm>
            <a:off x="4514270" y="3429000"/>
            <a:ext cx="3163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 организаций</a:t>
            </a:r>
          </a:p>
          <a:p>
            <a:r>
              <a:rPr lang="ru-RU" sz="25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23 040 обучающихся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E22CD-AF31-39B6-E6FB-520F6B509A99}"/>
              </a:ext>
            </a:extLst>
          </p:cNvPr>
          <p:cNvSpPr txBox="1"/>
          <p:nvPr/>
        </p:nvSpPr>
        <p:spPr>
          <a:xfrm>
            <a:off x="4429125" y="4797215"/>
            <a:ext cx="3248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организации</a:t>
            </a:r>
          </a:p>
          <a:p>
            <a:pPr algn="ctr"/>
            <a:r>
              <a:rPr lang="ru-RU" sz="25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1 816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31720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3237A4-D754-1642-DD1F-71787C68D533}"/>
              </a:ext>
            </a:extLst>
          </p:cNvPr>
          <p:cNvSpPr/>
          <p:nvPr/>
        </p:nvSpPr>
        <p:spPr>
          <a:xfrm>
            <a:off x="524570" y="275474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A92709-6E8D-F0F8-01CB-A7D5094CA25B}"/>
              </a:ext>
            </a:extLst>
          </p:cNvPr>
          <p:cNvSpPr/>
          <p:nvPr/>
        </p:nvSpPr>
        <p:spPr>
          <a:xfrm>
            <a:off x="1159711" y="1354722"/>
            <a:ext cx="9872541" cy="1323439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оказание практической помощи ГБУ ДО «Краевая детско-юношеская спортивная школа (комплексная)» в организации и проведении социально-значимых спортивно-массовых мероприятий, способствующих пропаганде здорового жизни, гражданского и патриотического воспитания, а также выявлению одаренных и талантливых детей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28FC1F0-57B2-C0C2-748B-2A0BFD47B4ED}"/>
              </a:ext>
            </a:extLst>
          </p:cNvPr>
          <p:cNvSpPr/>
          <p:nvPr/>
        </p:nvSpPr>
        <p:spPr>
          <a:xfrm>
            <a:off x="1945872" y="2875002"/>
            <a:ext cx="8300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ВСЕРОССИЙСКИЕ СПОРТИВНЫЕ ИГРЫ </a:t>
            </a:r>
          </a:p>
          <a:p>
            <a:pPr algn="ctr"/>
            <a:r>
              <a:rPr lang="ru-RU" sz="30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ШКОЛЬНЫХ СПОРТИВНЫХ КЛУБОВ</a:t>
            </a:r>
            <a:endParaRPr lang="en-US" sz="30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242C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4">
            <a:extLst>
              <a:ext uri="{FF2B5EF4-FFF2-40B4-BE49-F238E27FC236}">
                <a16:creationId xmlns:a16="http://schemas.microsoft.com/office/drawing/2014/main" id="{B9A4B04F-E0F8-52E7-8A82-89D19D454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79167"/>
              </p:ext>
            </p:extLst>
          </p:nvPr>
        </p:nvGraphicFramePr>
        <p:xfrm>
          <a:off x="1323659" y="3872060"/>
          <a:ext cx="9544641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777">
                  <a:extLst>
                    <a:ext uri="{9D8B030D-6E8A-4147-A177-3AD203B41FA5}">
                      <a16:colId xmlns:a16="http://schemas.microsoft.com/office/drawing/2014/main" val="1817309430"/>
                    </a:ext>
                  </a:extLst>
                </a:gridCol>
                <a:gridCol w="1031846">
                  <a:extLst>
                    <a:ext uri="{9D8B030D-6E8A-4147-A177-3AD203B41FA5}">
                      <a16:colId xmlns:a16="http://schemas.microsoft.com/office/drawing/2014/main" val="2451020786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4134240063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8453526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3536715394"/>
                    </a:ext>
                  </a:extLst>
                </a:gridCol>
                <a:gridCol w="1535185">
                  <a:extLst>
                    <a:ext uri="{9D8B030D-6E8A-4147-A177-3AD203B41FA5}">
                      <a16:colId xmlns:a16="http://schemas.microsoft.com/office/drawing/2014/main" val="1761522941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1238520474"/>
                    </a:ext>
                  </a:extLst>
                </a:gridCol>
              </a:tblGrid>
              <a:tr h="331981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865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7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ШСК, принявших участие в соревнованиях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5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принявших участие в соревнованиях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8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885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3B1311-B3E2-7837-D660-30FE76E52641}"/>
              </a:ext>
            </a:extLst>
          </p:cNvPr>
          <p:cNvSpPr/>
          <p:nvPr/>
        </p:nvSpPr>
        <p:spPr>
          <a:xfrm>
            <a:off x="722466" y="225735"/>
            <a:ext cx="105785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5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ВСЕРОССИЙСКИЕ СПОРТИВНЫЕ ИГРЫ </a:t>
            </a:r>
          </a:p>
          <a:p>
            <a:pPr algn="ctr">
              <a:lnSpc>
                <a:spcPts val="2700"/>
              </a:lnSpc>
            </a:pPr>
            <a:r>
              <a:rPr lang="ru-RU" sz="25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ШКОЛЬНИКОВ «ПРЕЗИДЕНСКИЕ СПОРТИВНЫЕ ИГРЫ»</a:t>
            </a:r>
            <a:endParaRPr lang="en-US" sz="25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242C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9709DF-DCCF-5AE1-C343-4F9F99FF686C}"/>
              </a:ext>
            </a:extLst>
          </p:cNvPr>
          <p:cNvSpPr/>
          <p:nvPr/>
        </p:nvSpPr>
        <p:spPr>
          <a:xfrm>
            <a:off x="701879" y="3510723"/>
            <a:ext cx="107882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5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ВСЕРОССИЙСКИЕ СПОРТИВНЫЕ СОРЕВНОВАНИЯ </a:t>
            </a:r>
          </a:p>
          <a:p>
            <a:pPr algn="ctr">
              <a:lnSpc>
                <a:spcPts val="2700"/>
              </a:lnSpc>
            </a:pPr>
            <a:r>
              <a:rPr lang="ru-RU" sz="2500" spc="6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242C38"/>
                </a:solidFill>
                <a:latin typeface="Times New Roman" pitchFamily="18" charset="0"/>
                <a:cs typeface="Times New Roman" pitchFamily="18" charset="0"/>
              </a:rPr>
              <a:t>ШКОЛЬНИКОВ «ПРЕЗИДЕНСКИЕ СОСТЯЗАНИЯ»</a:t>
            </a:r>
            <a:endParaRPr lang="en-US" sz="2500" spc="6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242C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4">
            <a:extLst>
              <a:ext uri="{FF2B5EF4-FFF2-40B4-BE49-F238E27FC236}">
                <a16:creationId xmlns:a16="http://schemas.microsoft.com/office/drawing/2014/main" id="{4267AB8E-C055-6286-A26D-E6F1BF94F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24485"/>
              </p:ext>
            </p:extLst>
          </p:nvPr>
        </p:nvGraphicFramePr>
        <p:xfrm>
          <a:off x="1239402" y="4246590"/>
          <a:ext cx="9544641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777">
                  <a:extLst>
                    <a:ext uri="{9D8B030D-6E8A-4147-A177-3AD203B41FA5}">
                      <a16:colId xmlns:a16="http://schemas.microsoft.com/office/drawing/2014/main" val="1817309430"/>
                    </a:ext>
                  </a:extLst>
                </a:gridCol>
                <a:gridCol w="1031846">
                  <a:extLst>
                    <a:ext uri="{9D8B030D-6E8A-4147-A177-3AD203B41FA5}">
                      <a16:colId xmlns:a16="http://schemas.microsoft.com/office/drawing/2014/main" val="2451020786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4134240063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8453526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3536715394"/>
                    </a:ext>
                  </a:extLst>
                </a:gridCol>
                <a:gridCol w="1535185">
                  <a:extLst>
                    <a:ext uri="{9D8B030D-6E8A-4147-A177-3AD203B41FA5}">
                      <a16:colId xmlns:a16="http://schemas.microsoft.com/office/drawing/2014/main" val="1761522941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1238520474"/>
                    </a:ext>
                  </a:extLst>
                </a:gridCol>
              </a:tblGrid>
              <a:tr h="322485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865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7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принявших участие в соревнованиях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мая 2022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5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принявших участие в соревнованиях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238 635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263 180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89275"/>
                  </a:ext>
                </a:extLst>
              </a:tr>
            </a:tbl>
          </a:graphicData>
        </a:graphic>
      </p:graphicFrame>
      <p:graphicFrame>
        <p:nvGraphicFramePr>
          <p:cNvPr id="13" name="Таблица 4">
            <a:extLst>
              <a:ext uri="{FF2B5EF4-FFF2-40B4-BE49-F238E27FC236}">
                <a16:creationId xmlns:a16="http://schemas.microsoft.com/office/drawing/2014/main" id="{C03B4D6E-1291-0694-B2FA-F97D83717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06023"/>
              </p:ext>
            </p:extLst>
          </p:nvPr>
        </p:nvGraphicFramePr>
        <p:xfrm>
          <a:off x="1239402" y="973192"/>
          <a:ext cx="9544641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777">
                  <a:extLst>
                    <a:ext uri="{9D8B030D-6E8A-4147-A177-3AD203B41FA5}">
                      <a16:colId xmlns:a16="http://schemas.microsoft.com/office/drawing/2014/main" val="1817309430"/>
                    </a:ext>
                  </a:extLst>
                </a:gridCol>
                <a:gridCol w="1031846">
                  <a:extLst>
                    <a:ext uri="{9D8B030D-6E8A-4147-A177-3AD203B41FA5}">
                      <a16:colId xmlns:a16="http://schemas.microsoft.com/office/drawing/2014/main" val="2451020786"/>
                    </a:ext>
                  </a:extLst>
                </a:gridCol>
                <a:gridCol w="1526796">
                  <a:extLst>
                    <a:ext uri="{9D8B030D-6E8A-4147-A177-3AD203B41FA5}">
                      <a16:colId xmlns:a16="http://schemas.microsoft.com/office/drawing/2014/main" val="4134240063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8453526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3536715394"/>
                    </a:ext>
                  </a:extLst>
                </a:gridCol>
                <a:gridCol w="1535185">
                  <a:extLst>
                    <a:ext uri="{9D8B030D-6E8A-4147-A177-3AD203B41FA5}">
                      <a16:colId xmlns:a16="http://schemas.microsoft.com/office/drawing/2014/main" val="1761522941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1238520474"/>
                    </a:ext>
                  </a:extLst>
                </a:gridCol>
              </a:tblGrid>
              <a:tr h="331981">
                <a:tc row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865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этап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70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принявших участие в соревнованиях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18-20 мая 2022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5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принявших участие в соревнованиях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119 821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122 821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8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33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3BAD1C-6A5B-A761-29AB-08DAF00208BA}"/>
              </a:ext>
            </a:extLst>
          </p:cNvPr>
          <p:cNvSpPr/>
          <p:nvPr/>
        </p:nvSpPr>
        <p:spPr>
          <a:xfrm>
            <a:off x="650404" y="26185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3AD9379-251E-BDB7-D92B-89312F4DC84D}"/>
              </a:ext>
            </a:extLst>
          </p:cNvPr>
          <p:cNvSpPr/>
          <p:nvPr/>
        </p:nvSpPr>
        <p:spPr>
          <a:xfrm>
            <a:off x="1159711" y="1354722"/>
            <a:ext cx="9872541" cy="1015663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оказание помощи в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разработке программных материалов в целях определения перспектив дальнейшег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развития дополнительного образования детей физкультурно-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спортивной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направленности в Ставропольском крае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40051-13F7-247A-3A2E-308E78EEFDFF}"/>
              </a:ext>
            </a:extLst>
          </p:cNvPr>
          <p:cNvSpPr txBox="1"/>
          <p:nvPr/>
        </p:nvSpPr>
        <p:spPr>
          <a:xfrm>
            <a:off x="1159711" y="2521987"/>
            <a:ext cx="9872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детско-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юношеского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Ставропольском крае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2030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5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463C2-8D2B-6CBD-6D89-24D33EE1F57D}"/>
              </a:ext>
            </a:extLst>
          </p:cNvPr>
          <p:cNvSpPr txBox="1"/>
          <p:nvPr/>
        </p:nvSpPr>
        <p:spPr>
          <a:xfrm>
            <a:off x="1159711" y="3707342"/>
            <a:ext cx="98725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Межотраслевая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Ставропольском крае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5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317F854-C37C-9830-FAE1-46EA29F32B3F}"/>
              </a:ext>
            </a:extLst>
          </p:cNvPr>
          <p:cNvCxnSpPr>
            <a:cxnSpLocks/>
          </p:cNvCxnSpPr>
          <p:nvPr/>
        </p:nvCxnSpPr>
        <p:spPr>
          <a:xfrm flipH="1">
            <a:off x="3386337" y="3575962"/>
            <a:ext cx="541928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3C47756-D8B1-3537-F932-165FDF20281F}"/>
              </a:ext>
            </a:extLst>
          </p:cNvPr>
          <p:cNvCxnSpPr>
            <a:cxnSpLocks/>
          </p:cNvCxnSpPr>
          <p:nvPr/>
        </p:nvCxnSpPr>
        <p:spPr>
          <a:xfrm flipH="1">
            <a:off x="3386337" y="4760208"/>
            <a:ext cx="541928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196399B-159F-86D4-8345-F69AD0D25E2A}"/>
              </a:ext>
            </a:extLst>
          </p:cNvPr>
          <p:cNvSpPr txBox="1"/>
          <p:nvPr/>
        </p:nvSpPr>
        <p:spPr>
          <a:xfrm>
            <a:off x="1159711" y="4877834"/>
            <a:ext cx="9872541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Экспертно-методическое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общедоступного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навигатора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500" b="1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lang="en-US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</a:t>
            </a:r>
            <a:r>
              <a:rPr lang="ru-RU" sz="25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физкультурно-спортивной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44244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7F9894-0C53-1672-061F-C85320C95227}"/>
              </a:ext>
            </a:extLst>
          </p:cNvPr>
          <p:cNvSpPr/>
          <p:nvPr/>
        </p:nvSpPr>
        <p:spPr>
          <a:xfrm>
            <a:off x="650404" y="261850"/>
            <a:ext cx="1089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6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РЕГИОНАЛЬНОГО РЕСУРСНОГО ЦЕНТРА</a:t>
            </a:r>
            <a:endParaRPr kumimoji="0" lang="en-US" sz="3000" b="0" i="0" u="none" strike="noStrike" kern="1200" cap="none" spc="6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69E99F-A842-4564-9B10-9ED0B281598C}"/>
              </a:ext>
            </a:extLst>
          </p:cNvPr>
          <p:cNvSpPr/>
          <p:nvPr/>
        </p:nvSpPr>
        <p:spPr>
          <a:xfrm>
            <a:off x="1002483" y="1356727"/>
            <a:ext cx="10176575" cy="400110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ониторинг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состояния физкультурно-спортивной деятельности в Ставропольском крае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150DC-40FC-B3D0-5DF8-44B269FBAA5E}"/>
              </a:ext>
            </a:extLst>
          </p:cNvPr>
          <p:cNvSpPr txBox="1"/>
          <p:nvPr/>
        </p:nvSpPr>
        <p:spPr>
          <a:xfrm>
            <a:off x="1002483" y="1818943"/>
            <a:ext cx="101765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наблюдение № 5-ФК «Сведения по организациям, осуществляющим спортивную подготовку»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DF04331-FD13-D3C8-CC99-1D0CE3714256}"/>
              </a:ext>
            </a:extLst>
          </p:cNvPr>
          <p:cNvCxnSpPr>
            <a:cxnSpLocks/>
          </p:cNvCxnSpPr>
          <p:nvPr/>
        </p:nvCxnSpPr>
        <p:spPr>
          <a:xfrm flipH="1">
            <a:off x="3381126" y="2745452"/>
            <a:ext cx="541928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0D16D3-9943-927E-75E2-74186F09F58F}"/>
              </a:ext>
            </a:extLst>
          </p:cNvPr>
          <p:cNvSpPr txBox="1"/>
          <p:nvPr/>
        </p:nvSpPr>
        <p:spPr>
          <a:xfrm>
            <a:off x="577150" y="2795020"/>
            <a:ext cx="109644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spc="-3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общеобразовательных организаций и организаций дополнительного образования, реализующих дополнительные общеобразовательные программы в области физической культуры и спорта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68F640F-D567-BA05-E723-7178F1C20A16}"/>
              </a:ext>
            </a:extLst>
          </p:cNvPr>
          <p:cNvCxnSpPr>
            <a:cxnSpLocks/>
          </p:cNvCxnSpPr>
          <p:nvPr/>
        </p:nvCxnSpPr>
        <p:spPr>
          <a:xfrm flipH="1">
            <a:off x="3381126" y="4097478"/>
            <a:ext cx="541928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E620F4C-FDF5-2C97-82E1-C89444264398}"/>
              </a:ext>
            </a:extLst>
          </p:cNvPr>
          <p:cNvSpPr txBox="1"/>
          <p:nvPr/>
        </p:nvSpPr>
        <p:spPr>
          <a:xfrm>
            <a:off x="577149" y="4125040"/>
            <a:ext cx="109644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spc="-3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физической подготовленности обучающихся в образовательных организациях, осуществляющих деятельность по образовательным программам начального общего, основного общего и среднего общего образования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640604-4BDA-C890-2E94-276F300712AE}"/>
              </a:ext>
            </a:extLst>
          </p:cNvPr>
          <p:cNvCxnSpPr>
            <a:cxnSpLocks/>
          </p:cNvCxnSpPr>
          <p:nvPr/>
        </p:nvCxnSpPr>
        <p:spPr>
          <a:xfrm flipH="1">
            <a:off x="3381126" y="5390781"/>
            <a:ext cx="541928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75BB5F-A728-D59D-9D3E-9522363162D0}"/>
              </a:ext>
            </a:extLst>
          </p:cNvPr>
          <p:cNvSpPr txBox="1"/>
          <p:nvPr/>
        </p:nvSpPr>
        <p:spPr>
          <a:xfrm>
            <a:off x="650404" y="5430259"/>
            <a:ext cx="1096441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spc="-3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 травматизме и смертельных случаях в результате травм, полученных при занятиях физической культурой и спортом в образовательных организациях Ставропольского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390126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917</Words>
  <Application>Microsoft Office PowerPoint</Application>
  <PresentationFormat>Широкоэкранный</PresentationFormat>
  <Paragraphs>180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ТРАНСЛЯЦИЯ ОПЫТА РАБОТЫ РЕГИОНАЛЬНОГО РЕСУРСНОГО ЦЕНТРА РАЗВИТИЯ ДОПОЛНИТЕЛЬНОГО ОБРАЗОВАНИЯ ДЕТЕЙ ФИЗКУЛЬТУРНО-СПОРТИВНОЙ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User_3</cp:lastModifiedBy>
  <cp:revision>20</cp:revision>
  <cp:lastPrinted>2022-05-04T13:00:49Z</cp:lastPrinted>
  <dcterms:created xsi:type="dcterms:W3CDTF">2021-04-14T06:25:05Z</dcterms:created>
  <dcterms:modified xsi:type="dcterms:W3CDTF">2022-05-06T11:17:06Z</dcterms:modified>
</cp:coreProperties>
</file>