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ldx" ContentType="application/vnd.openxmlformats-officedocument.presentationml.slide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256" r:id="rId2"/>
    <p:sldId id="258" r:id="rId3"/>
    <p:sldId id="261" r:id="rId4"/>
    <p:sldId id="262" r:id="rId5"/>
    <p:sldId id="266" r:id="rId6"/>
    <p:sldId id="264" r:id="rId7"/>
    <p:sldId id="260" r:id="rId8"/>
    <p:sldId id="267" r:id="rId9"/>
    <p:sldId id="268" r:id="rId10"/>
    <p:sldId id="269" r:id="rId11"/>
    <p:sldId id="272" r:id="rId12"/>
    <p:sldId id="273" r:id="rId13"/>
    <p:sldId id="270" r:id="rId14"/>
    <p:sldId id="271" r:id="rId15"/>
    <p:sldId id="276" r:id="rId16"/>
    <p:sldId id="277" r:id="rId17"/>
    <p:sldId id="278" r:id="rId18"/>
    <p:sldId id="279" r:id="rId19"/>
    <p:sldId id="281" r:id="rId20"/>
    <p:sldId id="280" r:id="rId21"/>
    <p:sldId id="28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39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image" Target="../media/image19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659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668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517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846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331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272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568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487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451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586B75A-687E-405C-8A0B-8D00578BA2C3}" type="datetimeFigureOut">
              <a:rPr lang="en-US" smtClean="0"/>
              <a:pPr/>
              <a:t>5/24/2019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452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513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06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8T6yuOzK8dQ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8T6yuOzK8dQ" TargetMode="Externa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8T6yuOzK8dQ" TargetMode="Externa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8T6yuOzK8dQ" TargetMode="Externa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8T6yuOzK8dQ" TargetMode="Externa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8T6yuOzK8dQ" TargetMode="Externa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hyperlink" Target="https://youtu.be/8T6yuOzK8dQ" TargetMode="Externa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8T6yuOzK8dQ" TargetMode="Externa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hyperlink" Target="https://youtu.be/8T6yuOzK8dQ" TargetMode="Externa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hyperlink" Target="https://youtu.be/8T6yuOzK8dQ" TargetMode="Externa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hyperlink" Target="https://youtu.be/8T6yuOzK8dQ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8T6yuOzK8dQ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hyperlink" Target="https://youtu.be/8T6yuOzK8dQ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8T6yuOzK8dQ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hyperlink" Target="https://youtu.be/8T6yuOzK8dQ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hyperlink" Target="https://youtu.be/8T6yuOzK8dQ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hyperlink" Target="https://youtu.be/8T6yuOzK8dQ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8T6yuOzK8dQ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package" Target="../embeddings/Microsoft_PowerPoint_Slide3.sldx"/><Relationship Id="rId18" Type="http://schemas.openxmlformats.org/officeDocument/2006/relationships/image" Target="../media/image16.emf"/><Relationship Id="rId3" Type="http://schemas.openxmlformats.org/officeDocument/2006/relationships/image" Target="../media/image7.jpg"/><Relationship Id="rId21" Type="http://schemas.openxmlformats.org/officeDocument/2006/relationships/package" Target="../embeddings/Microsoft_PowerPoint_Slide7.sldx"/><Relationship Id="rId7" Type="http://schemas.openxmlformats.org/officeDocument/2006/relationships/package" Target="../embeddings/Microsoft_PowerPoint_Slide.sldx"/><Relationship Id="rId12" Type="http://schemas.openxmlformats.org/officeDocument/2006/relationships/image" Target="../media/image13.emf"/><Relationship Id="rId17" Type="http://schemas.openxmlformats.org/officeDocument/2006/relationships/package" Target="../embeddings/Microsoft_PowerPoint_Slide5.sldx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.emf"/><Relationship Id="rId20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6" Type="http://schemas.openxmlformats.org/officeDocument/2006/relationships/hyperlink" Target="https://youtu.be/8T6yuOzK8dQ" TargetMode="External"/><Relationship Id="rId11" Type="http://schemas.openxmlformats.org/officeDocument/2006/relationships/package" Target="../embeddings/Microsoft_PowerPoint_Slide2.sldx"/><Relationship Id="rId5" Type="http://schemas.openxmlformats.org/officeDocument/2006/relationships/image" Target="../media/image4.png"/><Relationship Id="rId15" Type="http://schemas.openxmlformats.org/officeDocument/2006/relationships/package" Target="../embeddings/Microsoft_PowerPoint_Slide4.sldx"/><Relationship Id="rId10" Type="http://schemas.openxmlformats.org/officeDocument/2006/relationships/image" Target="../media/image12.emf"/><Relationship Id="rId19" Type="http://schemas.openxmlformats.org/officeDocument/2006/relationships/package" Target="../embeddings/Microsoft_PowerPoint_Slide6.sldx"/><Relationship Id="rId4" Type="http://schemas.openxmlformats.org/officeDocument/2006/relationships/image" Target="../media/image3.png"/><Relationship Id="rId9" Type="http://schemas.openxmlformats.org/officeDocument/2006/relationships/package" Target="../embeddings/Microsoft_PowerPoint_Slide1.sldx"/><Relationship Id="rId14" Type="http://schemas.openxmlformats.org/officeDocument/2006/relationships/image" Target="../media/image14.emf"/><Relationship Id="rId22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package" Target="../embeddings/Microsoft_PowerPoint_Slide11.sldx"/><Relationship Id="rId3" Type="http://schemas.openxmlformats.org/officeDocument/2006/relationships/image" Target="../media/image7.jpg"/><Relationship Id="rId7" Type="http://schemas.openxmlformats.org/officeDocument/2006/relationships/package" Target="../embeddings/Microsoft_PowerPoint_Slide8.sldx"/><Relationship Id="rId12" Type="http://schemas.openxmlformats.org/officeDocument/2006/relationships/image" Target="../media/image21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3.emf"/><Relationship Id="rId1" Type="http://schemas.openxmlformats.org/officeDocument/2006/relationships/vmlDrawing" Target="../drawings/vmlDrawing2.vml"/><Relationship Id="rId6" Type="http://schemas.openxmlformats.org/officeDocument/2006/relationships/hyperlink" Target="https://youtu.be/8T6yuOzK8dQ" TargetMode="External"/><Relationship Id="rId11" Type="http://schemas.openxmlformats.org/officeDocument/2006/relationships/package" Target="../embeddings/Microsoft_PowerPoint_Slide10.sldx"/><Relationship Id="rId5" Type="http://schemas.openxmlformats.org/officeDocument/2006/relationships/image" Target="../media/image4.png"/><Relationship Id="rId15" Type="http://schemas.openxmlformats.org/officeDocument/2006/relationships/package" Target="../embeddings/Microsoft_PowerPoint_Slide12.sldx"/><Relationship Id="rId10" Type="http://schemas.openxmlformats.org/officeDocument/2006/relationships/image" Target="../media/image20.emf"/><Relationship Id="rId4" Type="http://schemas.openxmlformats.org/officeDocument/2006/relationships/image" Target="../media/image3.png"/><Relationship Id="rId9" Type="http://schemas.openxmlformats.org/officeDocument/2006/relationships/package" Target="../embeddings/Microsoft_PowerPoint_Slide9.sldx"/><Relationship Id="rId1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8T6yuOzK8dQ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035F73-0420-4638-9719-B003B0C21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1" y="-1215"/>
            <a:ext cx="12179649" cy="634329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2AAAC1-D044-4600-A491-67515A85A6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4666" y="2072160"/>
            <a:ext cx="10058400" cy="2777822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</a:rPr>
              <a:t>СЕЛЕКТОРНОЕ СОВЕЩАНИЕ</a:t>
            </a:r>
            <a:br>
              <a:rPr lang="ru-RU" sz="4400" dirty="0"/>
            </a:br>
            <a:r>
              <a:rPr lang="ru-RU" sz="4400" dirty="0">
                <a:solidFill>
                  <a:srgbClr val="002060"/>
                </a:solidFill>
              </a:rPr>
              <a:t>Тема: «Развитие физической культуры и спорта в системе образования»</a:t>
            </a:r>
            <a:br>
              <a:rPr lang="ru-RU" sz="4400" dirty="0">
                <a:solidFill>
                  <a:srgbClr val="002060"/>
                </a:solidFill>
              </a:rPr>
            </a:br>
            <a:br>
              <a:rPr lang="ru-RU" sz="3200" dirty="0"/>
            </a:br>
            <a:endParaRPr lang="ru-RU" sz="32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35A712-8210-41A7-84C0-F9A79028FC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926" y="6450552"/>
            <a:ext cx="11076496" cy="384351"/>
          </a:xfrm>
        </p:spPr>
        <p:txBody>
          <a:bodyPr/>
          <a:lstStyle/>
          <a:p>
            <a:pPr algn="ctr"/>
            <a:r>
              <a:rPr lang="ru-RU" sz="1800" b="1" dirty="0">
                <a:solidFill>
                  <a:schemeClr val="bg1"/>
                </a:solidFill>
              </a:rPr>
              <a:t>21.05.2019 г. -  12:00 (по МВ)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>
                <a:solidFill>
                  <a:schemeClr val="bg1"/>
                </a:solidFill>
              </a:rPr>
              <a:t>Ссылка: </a:t>
            </a:r>
            <a:r>
              <a:rPr lang="ru-RU" sz="1800" b="1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https://youtu.be/8T6yuOzK8dQ</a:t>
            </a:r>
            <a:r>
              <a:rPr lang="ru-RU" sz="1800" b="1" dirty="0">
                <a:solidFill>
                  <a:schemeClr val="bg1"/>
                </a:solidFill>
              </a:rPr>
              <a:t>.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FB7679-7226-4F8F-88E4-5C50836896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463" y="23097"/>
            <a:ext cx="975327" cy="109768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D688BC2-D60D-45C7-86AB-78358D73D90C}"/>
              </a:ext>
            </a:extLst>
          </p:cNvPr>
          <p:cNvSpPr/>
          <p:nvPr/>
        </p:nvSpPr>
        <p:spPr>
          <a:xfrm>
            <a:off x="2907928" y="1028650"/>
            <a:ext cx="6151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cs typeface="Times New Roman" panose="02020603050405020304" pitchFamily="18" charset="0"/>
              </a:rPr>
              <a:t>МИНИСТЕРСТВО ПРОСВЕЩЕНИЯ РОССИЙСКОЙ ФЕДЕРАЦИИ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DF96A02-66A5-42C5-83DC-953BE5A88B7A}"/>
              </a:ext>
            </a:extLst>
          </p:cNvPr>
          <p:cNvSpPr/>
          <p:nvPr/>
        </p:nvSpPr>
        <p:spPr>
          <a:xfrm>
            <a:off x="2215860" y="1450498"/>
            <a:ext cx="7415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ФГБУ «ФЕДЕРАЛЬНЫЙ ЦЕНТР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ОРГАНИЗАЦИОННО-МЕТОДИЧЕСКОГО ОБЕСПЕЧЕНИЯ ФИЗИЧЕСКОГО ВОСПИТАНИЯ»</a:t>
            </a:r>
            <a:endParaRPr lang="ru-RU" dirty="0"/>
          </a:p>
        </p:txBody>
      </p:sp>
      <p:pic>
        <p:nvPicPr>
          <p:cNvPr id="7" name="Picture 3" descr="ЛОГО 1">
            <a:extLst>
              <a:ext uri="{FF2B5EF4-FFF2-40B4-BE49-F238E27FC236}">
                <a16:creationId xmlns:a16="http://schemas.microsoft.com/office/drawing/2014/main" id="{D5EFBB4C-6416-4CFF-A4C8-9CBD90E85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745" y="1397982"/>
            <a:ext cx="490230" cy="61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0564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06DD991-897F-4F9C-AF67-36EE3D201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"/>
            <a:ext cx="12192000" cy="1742585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213E11A-6EFE-4384-9E5B-7A9DD93BB7E2}"/>
              </a:ext>
            </a:extLst>
          </p:cNvPr>
          <p:cNvGrpSpPr/>
          <p:nvPr/>
        </p:nvGrpSpPr>
        <p:grpSpPr>
          <a:xfrm>
            <a:off x="39859" y="31802"/>
            <a:ext cx="12018451" cy="1440528"/>
            <a:chOff x="39859" y="31802"/>
            <a:chExt cx="12018451" cy="144052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6500D4B-5AB5-4BAA-B369-99E7E2C7B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9" y="117690"/>
              <a:ext cx="760537" cy="855945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6A48BD6-B8F3-4B2B-A2A0-38F41E229AE2}"/>
                </a:ext>
              </a:extLst>
            </p:cNvPr>
            <p:cNvSpPr/>
            <p:nvPr/>
          </p:nvSpPr>
          <p:spPr>
            <a:xfrm>
              <a:off x="553925" y="31802"/>
              <a:ext cx="261805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МИНИСТЕРСТВО ПРОСВЕЩЕНИЯ РОССИЙСКОЙ ФЕДЕРАЦИИ</a:t>
              </a:r>
              <a:endParaRPr lang="ru-RU" sz="1200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41525E9-08F2-4474-8E48-A56BACA0BC67}"/>
                </a:ext>
              </a:extLst>
            </p:cNvPr>
            <p:cNvSpPr/>
            <p:nvPr/>
          </p:nvSpPr>
          <p:spPr>
            <a:xfrm>
              <a:off x="786951" y="456667"/>
              <a:ext cx="216217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02060"/>
                  </a:solidFill>
                </a:rPr>
                <a:t>ФГБУ «ФЕДЕРАЛЬНЫЙ ЦЕНТР</a:t>
              </a:r>
              <a:r>
                <a:rPr lang="en-US" sz="1200" b="1" dirty="0">
                  <a:solidFill>
                    <a:srgbClr val="002060"/>
                  </a:solidFill>
                </a:rPr>
                <a:t> </a:t>
              </a:r>
              <a:r>
                <a:rPr lang="ru-RU" sz="1200" b="1" dirty="0">
                  <a:solidFill>
                    <a:srgbClr val="002060"/>
                  </a:solidFill>
                </a:rPr>
                <a:t>ОРГАНИЗАЦИОННО-МЕТОДИЧЕСКОГО ОБЕСПЕЧЕНИЯ ФИЗИЧЕСКОГО ВОСПИТАНИЯ»</a:t>
              </a:r>
              <a:endParaRPr lang="ru-RU" sz="1200" dirty="0"/>
            </a:p>
          </p:txBody>
        </p:sp>
        <p:pic>
          <p:nvPicPr>
            <p:cNvPr id="7" name="Picture 3" descr="ЛОГО 1">
              <a:extLst>
                <a:ext uri="{FF2B5EF4-FFF2-40B4-BE49-F238E27FC236}">
                  <a16:creationId xmlns:a16="http://schemas.microsoft.com/office/drawing/2014/main" id="{902F2459-30F5-44D7-A142-3D3040487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8080" y="31802"/>
              <a:ext cx="490230" cy="610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96464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4F11E4-BE7B-49EE-BCCE-A3100A25B40B}"/>
              </a:ext>
            </a:extLst>
          </p:cNvPr>
          <p:cNvSpPr/>
          <p:nvPr/>
        </p:nvSpPr>
        <p:spPr>
          <a:xfrm>
            <a:off x="2704759" y="206206"/>
            <a:ext cx="872963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0" algn="ctr">
              <a:spcAft>
                <a:spcPts val="0"/>
              </a:spcAft>
              <a:tabLst>
                <a:tab pos="450215" algn="l"/>
              </a:tabLst>
            </a:pPr>
            <a:r>
              <a:rPr lang="ru-RU" b="1" dirty="0">
                <a:solidFill>
                  <a:srgbClr val="C00000"/>
                </a:solidFill>
              </a:rPr>
              <a:t>Об организации и проведении Всероссийских Игр школьных спортивных клубов </a:t>
            </a:r>
          </a:p>
          <a:p>
            <a:pPr marL="180340" indent="0" algn="ctr">
              <a:spcAft>
                <a:spcPts val="0"/>
              </a:spcAft>
              <a:tabLst>
                <a:tab pos="450215" algn="l"/>
              </a:tabLst>
            </a:pPr>
            <a:r>
              <a:rPr lang="ru-RU" b="1" dirty="0">
                <a:solidFill>
                  <a:srgbClr val="C00000"/>
                </a:solidFill>
              </a:rPr>
              <a:t>в ФГБОУ ДО «Смена» (29 мая – 18 июня 2019 г.). </a:t>
            </a:r>
          </a:p>
          <a:p>
            <a:pPr marL="180340" indent="0" algn="r">
              <a:spcAft>
                <a:spcPts val="0"/>
              </a:spcAft>
              <a:tabLst>
                <a:tab pos="450215" algn="l"/>
              </a:tabLst>
            </a:pPr>
            <a:endParaRPr lang="ru-RU" dirty="0">
              <a:solidFill>
                <a:srgbClr val="FF0000"/>
              </a:solidFill>
            </a:endParaRPr>
          </a:p>
          <a:p>
            <a:pPr marL="180340" algn="r">
              <a:tabLst>
                <a:tab pos="450215" algn="l"/>
              </a:tabLst>
            </a:pPr>
            <a:r>
              <a:rPr lang="ru-RU" sz="1400" b="1" dirty="0">
                <a:solidFill>
                  <a:srgbClr val="0A396C"/>
                </a:solidFill>
              </a:rPr>
              <a:t>Широбоков Борис Аркадьевич</a:t>
            </a:r>
            <a:r>
              <a:rPr lang="ru-RU" sz="1400" dirty="0">
                <a:solidFill>
                  <a:srgbClr val="0A396C"/>
                </a:solidFill>
              </a:rPr>
              <a:t>,  заместитель директора ФГБУ «ФЦОМОФВ»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D4983AB4-BB43-4E56-92CC-AC4536A4D476}"/>
              </a:ext>
            </a:extLst>
          </p:cNvPr>
          <p:cNvSpPr txBox="1">
            <a:spLocks/>
          </p:cNvSpPr>
          <p:nvPr/>
        </p:nvSpPr>
        <p:spPr>
          <a:xfrm>
            <a:off x="793926" y="6450552"/>
            <a:ext cx="11076496" cy="3843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chemeClr val="bg1"/>
                </a:solidFill>
              </a:rPr>
              <a:t>21.05.2019 г. -  12:00 (по МВ)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>
                <a:solidFill>
                  <a:schemeClr val="bg1"/>
                </a:solidFill>
              </a:rPr>
              <a:t>Ссылка: </a:t>
            </a:r>
            <a:r>
              <a:rPr lang="ru-RU" sz="1800" b="1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https://youtu.be/8T6yuOzK8dQ</a:t>
            </a:r>
            <a:r>
              <a:rPr lang="ru-RU" sz="1800" b="1" dirty="0">
                <a:solidFill>
                  <a:schemeClr val="bg1"/>
                </a:solidFill>
              </a:rPr>
              <a:t>. </a:t>
            </a:r>
          </a:p>
          <a:p>
            <a:endParaRPr lang="ru-RU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AE5B3E1-0715-4F49-B4A9-9B2581E59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63" y="19279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41F53539-DDDA-4FE1-9D3C-61D7D7CA9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325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E7CE9F0-6C79-496F-BDAF-42F4C1E4F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1525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EAE9AB86-EAE3-4A4E-83CF-281A756AA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194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42784FE0-753A-44EA-8256-B4D39A1B4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631" y="40422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08FD515C-C7BA-4F53-8CA7-D798536EC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25" y="41931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729C31C0-A7D3-4FE0-A210-1B3FD6C2C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7355" y="40960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F532C688-BD3F-4C84-9303-978491176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194" y="41913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FCF1EC25-E7BE-4756-9E2F-267514FDF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5046" y="1989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42BEE7D3-4ED0-43EC-BA78-B185F4FFC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164" y="19525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id="{E6561CE9-1A2A-4AD0-8A48-C0DEFB337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3962" y="197125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" name="Rectangle 14">
            <a:extLst>
              <a:ext uri="{FF2B5EF4-FFF2-40B4-BE49-F238E27FC236}">
                <a16:creationId xmlns:a16="http://schemas.microsoft.com/office/drawing/2014/main" id="{A63B10B1-0CAD-42B1-AB53-6C35BDC6A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63" y="409704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7550392-1CFA-4055-9026-7B143CA0937B}"/>
              </a:ext>
            </a:extLst>
          </p:cNvPr>
          <p:cNvSpPr/>
          <p:nvPr/>
        </p:nvSpPr>
        <p:spPr>
          <a:xfrm>
            <a:off x="338121" y="2516171"/>
            <a:ext cx="2337297" cy="235577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 ШСК: цели, задачи, программа, сроки, график, методические рекомендации по командированию на Всероссийский этап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78EF00A-CE68-42C2-8EF0-626438163181}"/>
              </a:ext>
            </a:extLst>
          </p:cNvPr>
          <p:cNvSpPr/>
          <p:nvPr/>
        </p:nvSpPr>
        <p:spPr>
          <a:xfrm>
            <a:off x="2981565" y="1760145"/>
            <a:ext cx="8423483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Всероссийские спортивные игры школьных спортивных клубов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(далее – Игры ШСК) являются одной из составляющих национальной системы физкультурного образования и воспитания подрастающего поколения и проводятся в соответствии с Указами Президента Российской Федерации от 07.05.2012 г. № 599 «О мерах по реализации государственной политики в области образования и науки»; от 29 мая 2017 года № 240 «Об объявлении в Российской Федерации Десятилетия детства»; Поручением Правительства РФ от 10.12.2014 года № АД-П12-197пр. п.3.2. о развитии сети школьных спортивных клубов.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0197C8B-EAB1-4A39-BCD6-05053DB485B1}"/>
              </a:ext>
            </a:extLst>
          </p:cNvPr>
          <p:cNvSpPr/>
          <p:nvPr/>
        </p:nvSpPr>
        <p:spPr>
          <a:xfrm>
            <a:off x="2949126" y="3612975"/>
            <a:ext cx="8423483" cy="1133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Целью проведения Игр ШСК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является вовлечение обучающихся в систематические занятия физической культурой и спортом, укрепление здоровья и пропаганда здорового образа жизни, физическое и интеллектуальное развитие, гражданское и патриотическое воспитание, выявление талантливых детей.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9D2CC2-4550-43F3-AB1D-6146D8C9C2AC}"/>
              </a:ext>
            </a:extLst>
          </p:cNvPr>
          <p:cNvSpPr txBox="1"/>
          <p:nvPr/>
        </p:nvSpPr>
        <p:spPr>
          <a:xfrm>
            <a:off x="1309943" y="1748996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5598A00-8AF3-4497-8E0C-12D82183BB5D}"/>
              </a:ext>
            </a:extLst>
          </p:cNvPr>
          <p:cNvSpPr/>
          <p:nvPr/>
        </p:nvSpPr>
        <p:spPr>
          <a:xfrm>
            <a:off x="2949126" y="4756048"/>
            <a:ext cx="8423482" cy="1655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Всероссийские игры ШСК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включены во Всероссийский сводный календарный план физкультурных и спортивных мероприятий, направленных на развитие физической культуры и спорта в общеобразовательных организациях, организациях дополнительного образования, реализующих программы физкультурно-спортивной направленности, профессиональных образовательных организациях и организациях высшего образования на 2018/2019 учебный год. </a:t>
            </a:r>
          </a:p>
        </p:txBody>
      </p:sp>
    </p:spTree>
    <p:extLst>
      <p:ext uri="{BB962C8B-B14F-4D97-AF65-F5344CB8AC3E}">
        <p14:creationId xmlns:p14="http://schemas.microsoft.com/office/powerpoint/2010/main" val="97315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B0FA522-1533-4A75-BE3F-06F7D6496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"/>
            <a:ext cx="12192000" cy="1742585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213E11A-6EFE-4384-9E5B-7A9DD93BB7E2}"/>
              </a:ext>
            </a:extLst>
          </p:cNvPr>
          <p:cNvGrpSpPr/>
          <p:nvPr/>
        </p:nvGrpSpPr>
        <p:grpSpPr>
          <a:xfrm>
            <a:off x="39859" y="31802"/>
            <a:ext cx="12018451" cy="1440528"/>
            <a:chOff x="39859" y="31802"/>
            <a:chExt cx="12018451" cy="144052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6500D4B-5AB5-4BAA-B369-99E7E2C7B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9" y="117690"/>
              <a:ext cx="760537" cy="855945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6A48BD6-B8F3-4B2B-A2A0-38F41E229AE2}"/>
                </a:ext>
              </a:extLst>
            </p:cNvPr>
            <p:cNvSpPr/>
            <p:nvPr/>
          </p:nvSpPr>
          <p:spPr>
            <a:xfrm>
              <a:off x="553925" y="31802"/>
              <a:ext cx="261805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МИНИСТЕРСТВО ПРОСВЕЩЕНИЯ РОССИЙСКОЙ ФЕДЕРАЦИИ</a:t>
              </a:r>
              <a:endParaRPr lang="ru-RU" sz="1200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41525E9-08F2-4474-8E48-A56BACA0BC67}"/>
                </a:ext>
              </a:extLst>
            </p:cNvPr>
            <p:cNvSpPr/>
            <p:nvPr/>
          </p:nvSpPr>
          <p:spPr>
            <a:xfrm>
              <a:off x="786951" y="456667"/>
              <a:ext cx="216217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02060"/>
                  </a:solidFill>
                </a:rPr>
                <a:t>ФГБУ «ФЕДЕРАЛЬНЫЙ ЦЕНТР</a:t>
              </a:r>
              <a:r>
                <a:rPr lang="en-US" sz="1200" b="1" dirty="0">
                  <a:solidFill>
                    <a:srgbClr val="002060"/>
                  </a:solidFill>
                </a:rPr>
                <a:t> </a:t>
              </a:r>
              <a:r>
                <a:rPr lang="ru-RU" sz="1200" b="1" dirty="0">
                  <a:solidFill>
                    <a:srgbClr val="002060"/>
                  </a:solidFill>
                </a:rPr>
                <a:t>ОРГАНИЗАЦИОННО-МЕТОДИЧЕСКОГО ОБЕСПЕЧЕНИЯ ФИЗИЧЕСКОГО ВОСПИТАНИЯ»</a:t>
              </a:r>
              <a:endParaRPr lang="ru-RU" sz="1200" dirty="0"/>
            </a:p>
          </p:txBody>
        </p:sp>
        <p:pic>
          <p:nvPicPr>
            <p:cNvPr id="7" name="Picture 3" descr="ЛОГО 1">
              <a:extLst>
                <a:ext uri="{FF2B5EF4-FFF2-40B4-BE49-F238E27FC236}">
                  <a16:creationId xmlns:a16="http://schemas.microsoft.com/office/drawing/2014/main" id="{902F2459-30F5-44D7-A142-3D3040487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8080" y="31802"/>
              <a:ext cx="490230" cy="610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96464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4F11E4-BE7B-49EE-BCCE-A3100A25B40B}"/>
              </a:ext>
            </a:extLst>
          </p:cNvPr>
          <p:cNvSpPr/>
          <p:nvPr/>
        </p:nvSpPr>
        <p:spPr>
          <a:xfrm>
            <a:off x="2704759" y="272232"/>
            <a:ext cx="872963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0" algn="ctr">
              <a:spcAft>
                <a:spcPts val="0"/>
              </a:spcAft>
              <a:tabLst>
                <a:tab pos="450215" algn="l"/>
              </a:tabLst>
            </a:pPr>
            <a:r>
              <a:rPr lang="ru-RU" b="1" dirty="0">
                <a:solidFill>
                  <a:srgbClr val="C00000"/>
                </a:solidFill>
              </a:rPr>
              <a:t>Об организации и проведении Всероссийских Игр школьных спортивных клубов </a:t>
            </a:r>
          </a:p>
          <a:p>
            <a:pPr marL="180340" indent="0" algn="ctr">
              <a:spcAft>
                <a:spcPts val="0"/>
              </a:spcAft>
              <a:tabLst>
                <a:tab pos="450215" algn="l"/>
              </a:tabLst>
            </a:pPr>
            <a:r>
              <a:rPr lang="ru-RU" b="1" dirty="0">
                <a:solidFill>
                  <a:srgbClr val="C00000"/>
                </a:solidFill>
              </a:rPr>
              <a:t>в ФГБОУ ДО «Смена» (29 мая – 18 июня 2019 г.). </a:t>
            </a:r>
          </a:p>
          <a:p>
            <a:pPr marL="180340" indent="0" algn="r">
              <a:spcAft>
                <a:spcPts val="0"/>
              </a:spcAft>
              <a:tabLst>
                <a:tab pos="450215" algn="l"/>
              </a:tabLst>
            </a:pPr>
            <a:endParaRPr lang="ru-RU" dirty="0">
              <a:solidFill>
                <a:srgbClr val="FF0000"/>
              </a:solidFill>
            </a:endParaRPr>
          </a:p>
          <a:p>
            <a:pPr marL="180340" algn="r">
              <a:tabLst>
                <a:tab pos="450215" algn="l"/>
              </a:tabLst>
            </a:pPr>
            <a:r>
              <a:rPr lang="ru-RU" sz="1600" b="1" dirty="0">
                <a:solidFill>
                  <a:srgbClr val="0A396C"/>
                </a:solidFill>
              </a:rPr>
              <a:t>Широбоков Борис Аркадьевич</a:t>
            </a:r>
            <a:r>
              <a:rPr lang="ru-RU" sz="1600" dirty="0">
                <a:solidFill>
                  <a:srgbClr val="0A396C"/>
                </a:solidFill>
              </a:rPr>
              <a:t>,  заместитель директора ФГБУ «ФЦОМОФВ»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D4983AB4-BB43-4E56-92CC-AC4536A4D476}"/>
              </a:ext>
            </a:extLst>
          </p:cNvPr>
          <p:cNvSpPr txBox="1">
            <a:spLocks/>
          </p:cNvSpPr>
          <p:nvPr/>
        </p:nvSpPr>
        <p:spPr>
          <a:xfrm>
            <a:off x="793926" y="6450552"/>
            <a:ext cx="11076496" cy="3843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chemeClr val="bg1"/>
                </a:solidFill>
              </a:rPr>
              <a:t>21.05.2019 г. -  12:00 (по МВ)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>
                <a:solidFill>
                  <a:schemeClr val="bg1"/>
                </a:solidFill>
              </a:rPr>
              <a:t>Ссылка: </a:t>
            </a:r>
            <a:r>
              <a:rPr lang="ru-RU" sz="1800" b="1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https://youtu.be/8T6yuOzK8dQ</a:t>
            </a:r>
            <a:r>
              <a:rPr lang="ru-RU" sz="1800" b="1" dirty="0">
                <a:solidFill>
                  <a:schemeClr val="bg1"/>
                </a:solidFill>
              </a:rPr>
              <a:t>. </a:t>
            </a:r>
          </a:p>
          <a:p>
            <a:endParaRPr lang="ru-RU" dirty="0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41F53539-DDDA-4FE1-9D3C-61D7D7CA9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325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E7CE9F0-6C79-496F-BDAF-42F4C1E4F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1525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EAE9AB86-EAE3-4A4E-83CF-281A756AA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194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42784FE0-753A-44EA-8256-B4D39A1B4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631" y="40422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08FD515C-C7BA-4F53-8CA7-D798536EC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25" y="41931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729C31C0-A7D3-4FE0-A210-1B3FD6C2C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7355" y="40960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F532C688-BD3F-4C84-9303-978491176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194" y="41913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0BDBEE-B086-4BC9-969F-B4ED3A97C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670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FCF1EC25-E7BE-4756-9E2F-267514FDF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5046" y="1989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42BEE7D3-4ED0-43EC-BA78-B185F4FFC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164" y="19525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id="{E6561CE9-1A2A-4AD0-8A48-C0DEFB337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3962" y="197125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C0DB3CF-9E60-4532-8E6C-0D2FBAF2C448}"/>
              </a:ext>
            </a:extLst>
          </p:cNvPr>
          <p:cNvSpPr/>
          <p:nvPr/>
        </p:nvSpPr>
        <p:spPr>
          <a:xfrm>
            <a:off x="2678376" y="2761050"/>
            <a:ext cx="2433340" cy="1133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Проводятся в 3 этапа: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муниципальный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-региональный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-Всероссийский	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984D22D-E53C-4437-8120-9A90BDBCA986}"/>
              </a:ext>
            </a:extLst>
          </p:cNvPr>
          <p:cNvSpPr/>
          <p:nvPr/>
        </p:nvSpPr>
        <p:spPr>
          <a:xfrm>
            <a:off x="2584257" y="1745569"/>
            <a:ext cx="8528509" cy="869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и проведение Игр ШСК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возложены на Федеральное государственное бюджетное учреждение «Федеральный центр организационно-методического обеспечения физического воспитания» Министерства просвещения Российской Федерации. 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C88BF7B-176F-4591-9D40-B261DA39D6BC}"/>
              </a:ext>
            </a:extLst>
          </p:cNvPr>
          <p:cNvSpPr/>
          <p:nvPr/>
        </p:nvSpPr>
        <p:spPr>
          <a:xfrm>
            <a:off x="100136" y="2578434"/>
            <a:ext cx="2433340" cy="235577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 ШСК: цели, задачи, программа, сроки, график, методические рекомендации по командированию на Всероссийский этап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771747-87AA-4FF5-B313-92BB24EB6050}"/>
              </a:ext>
            </a:extLst>
          </p:cNvPr>
          <p:cNvSpPr txBox="1"/>
          <p:nvPr/>
        </p:nvSpPr>
        <p:spPr>
          <a:xfrm>
            <a:off x="935451" y="1830263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4A08556-0DCC-4239-A1AA-2F66DAF56450}"/>
              </a:ext>
            </a:extLst>
          </p:cNvPr>
          <p:cNvSpPr/>
          <p:nvPr/>
        </p:nvSpPr>
        <p:spPr>
          <a:xfrm>
            <a:off x="5465403" y="276036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Всероссийский этап  проводится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29 мая по 18 июня 2019 г. в ФГБОУ ДО «Смена» (Краснодарский край, г-к. Анапа, п. Сукко) на лучших спортивных объектах – стадионе, бассейне, спортивных площадках и полях, отвечающих современным требованиям.</a:t>
            </a:r>
            <a:endParaRPr lang="ru-RU" sz="1600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F89C58E-11FF-4E0E-BCDB-76121D771249}"/>
              </a:ext>
            </a:extLst>
          </p:cNvPr>
          <p:cNvSpPr/>
          <p:nvPr/>
        </p:nvSpPr>
        <p:spPr>
          <a:xfrm>
            <a:off x="2584257" y="3915196"/>
            <a:ext cx="288114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Спортивная программа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предусматривает участие команд в таких видах спорта как :</a:t>
            </a:r>
          </a:p>
          <a:p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бадминтон (девушки, юноши), </a:t>
            </a:r>
          </a:p>
          <a:p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баскетбол 3х3 (девушки, юноши), </a:t>
            </a:r>
          </a:p>
          <a:p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легкая атлетика (эстафеты) (девушки, юноши), </a:t>
            </a:r>
          </a:p>
          <a:p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-настольный теннис (девушки, юноши), </a:t>
            </a:r>
          </a:p>
          <a:p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-плавание (девушки, юноши), </a:t>
            </a:r>
          </a:p>
          <a:p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футбол 6х6 (юноши). Состав команды: 8 юношей и 8 девушек 2004-2005 годов рождения (2 представителя). </a:t>
            </a:r>
            <a:endParaRPr lang="ru-RU" sz="1200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6575A31-AE8F-4CE4-9489-DB3995D96154}"/>
              </a:ext>
            </a:extLst>
          </p:cNvPr>
          <p:cNvSpPr/>
          <p:nvPr/>
        </p:nvSpPr>
        <p:spPr>
          <a:xfrm>
            <a:off x="5465403" y="4000960"/>
            <a:ext cx="2269247" cy="1070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Конкурсная программа </a:t>
            </a:r>
            <a:r>
              <a:rPr lang="ru-RU" sz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фотоконкурс «История наших игр», «Спортивные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батлы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домашнее задание «Видеоролики».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91F3B834-A931-4A43-813A-50D34DBC1E3B}"/>
              </a:ext>
            </a:extLst>
          </p:cNvPr>
          <p:cNvSpPr/>
          <p:nvPr/>
        </p:nvSpPr>
        <p:spPr>
          <a:xfrm>
            <a:off x="7663025" y="4003599"/>
            <a:ext cx="4045992" cy="1861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0170"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Образовательная программа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это мастер-классы по различным видам спорта (футболу, баскетболу, плаванию, синхронному плаванию, водному поло), которые проведут именитые спортсмены; состоятся фотосессии с почетными гостями, круглые столы, обширная культурная и экскурсионная программа. </a:t>
            </a:r>
          </a:p>
          <a:p>
            <a:pPr indent="9017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программе Игр – фестиваль массового футбола (01 июня),   фестиваль ГТО (07 июня), </a:t>
            </a:r>
          </a:p>
          <a:p>
            <a:pPr indent="9017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фестиваль народных игр (14 июня).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411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08DD349-BBBF-4648-80ED-8A4225353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"/>
            <a:ext cx="12192000" cy="1742585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213E11A-6EFE-4384-9E5B-7A9DD93BB7E2}"/>
              </a:ext>
            </a:extLst>
          </p:cNvPr>
          <p:cNvGrpSpPr/>
          <p:nvPr/>
        </p:nvGrpSpPr>
        <p:grpSpPr>
          <a:xfrm>
            <a:off x="39859" y="31802"/>
            <a:ext cx="12018451" cy="1440528"/>
            <a:chOff x="39859" y="31802"/>
            <a:chExt cx="12018451" cy="144052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6500D4B-5AB5-4BAA-B369-99E7E2C7B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9" y="117690"/>
              <a:ext cx="760537" cy="855945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6A48BD6-B8F3-4B2B-A2A0-38F41E229AE2}"/>
                </a:ext>
              </a:extLst>
            </p:cNvPr>
            <p:cNvSpPr/>
            <p:nvPr/>
          </p:nvSpPr>
          <p:spPr>
            <a:xfrm>
              <a:off x="553925" y="31802"/>
              <a:ext cx="261805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МИНИСТЕРСТВО ПРОСВЕЩЕНИЯ РОССИЙСКОЙ ФЕДЕРАЦИИ</a:t>
              </a:r>
              <a:endParaRPr lang="ru-RU" sz="1200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41525E9-08F2-4474-8E48-A56BACA0BC67}"/>
                </a:ext>
              </a:extLst>
            </p:cNvPr>
            <p:cNvSpPr/>
            <p:nvPr/>
          </p:nvSpPr>
          <p:spPr>
            <a:xfrm>
              <a:off x="786951" y="456667"/>
              <a:ext cx="216217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02060"/>
                  </a:solidFill>
                </a:rPr>
                <a:t>ФГБУ «ФЕДЕРАЛЬНЫЙ ЦЕНТР</a:t>
              </a:r>
              <a:r>
                <a:rPr lang="en-US" sz="1200" b="1" dirty="0">
                  <a:solidFill>
                    <a:srgbClr val="002060"/>
                  </a:solidFill>
                </a:rPr>
                <a:t> </a:t>
              </a:r>
              <a:r>
                <a:rPr lang="ru-RU" sz="1200" b="1" dirty="0">
                  <a:solidFill>
                    <a:srgbClr val="002060"/>
                  </a:solidFill>
                </a:rPr>
                <a:t>ОРГАНИЗАЦИОННО-МЕТОДИЧЕСКОГО ОБЕСПЕЧЕНИЯ ФИЗИЧЕСКОГО ВОСПИТАНИЯ»</a:t>
              </a:r>
              <a:endParaRPr lang="ru-RU" sz="1200" dirty="0"/>
            </a:p>
          </p:txBody>
        </p:sp>
        <p:pic>
          <p:nvPicPr>
            <p:cNvPr id="7" name="Picture 3" descr="ЛОГО 1">
              <a:extLst>
                <a:ext uri="{FF2B5EF4-FFF2-40B4-BE49-F238E27FC236}">
                  <a16:creationId xmlns:a16="http://schemas.microsoft.com/office/drawing/2014/main" id="{902F2459-30F5-44D7-A142-3D3040487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8080" y="31802"/>
              <a:ext cx="490230" cy="610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96464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4F11E4-BE7B-49EE-BCCE-A3100A25B40B}"/>
              </a:ext>
            </a:extLst>
          </p:cNvPr>
          <p:cNvSpPr/>
          <p:nvPr/>
        </p:nvSpPr>
        <p:spPr>
          <a:xfrm>
            <a:off x="2704759" y="262634"/>
            <a:ext cx="872963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0" algn="ctr">
              <a:spcAft>
                <a:spcPts val="0"/>
              </a:spcAft>
              <a:tabLst>
                <a:tab pos="450215" algn="l"/>
              </a:tabLst>
            </a:pPr>
            <a:r>
              <a:rPr lang="ru-RU" b="1" dirty="0">
                <a:solidFill>
                  <a:srgbClr val="C00000"/>
                </a:solidFill>
              </a:rPr>
              <a:t>Об организации и проведении Всероссийских Игр школьных спортивных клубов </a:t>
            </a:r>
          </a:p>
          <a:p>
            <a:pPr marL="180340" indent="0" algn="ctr">
              <a:spcAft>
                <a:spcPts val="0"/>
              </a:spcAft>
              <a:tabLst>
                <a:tab pos="450215" algn="l"/>
              </a:tabLst>
            </a:pPr>
            <a:r>
              <a:rPr lang="ru-RU" b="1" dirty="0">
                <a:solidFill>
                  <a:srgbClr val="C00000"/>
                </a:solidFill>
              </a:rPr>
              <a:t>в ФГБОУ ДО «Смена» (29 мая – 18 июня 2019 г.). </a:t>
            </a:r>
          </a:p>
          <a:p>
            <a:pPr marL="180340" indent="0" algn="r">
              <a:spcAft>
                <a:spcPts val="0"/>
              </a:spcAft>
              <a:tabLst>
                <a:tab pos="450215" algn="l"/>
              </a:tabLst>
            </a:pPr>
            <a:endParaRPr lang="ru-RU" dirty="0">
              <a:solidFill>
                <a:srgbClr val="FF0000"/>
              </a:solidFill>
            </a:endParaRPr>
          </a:p>
          <a:p>
            <a:pPr marL="180340" algn="r">
              <a:tabLst>
                <a:tab pos="450215" algn="l"/>
              </a:tabLst>
            </a:pPr>
            <a:r>
              <a:rPr lang="ru-RU" sz="1400" b="1" dirty="0">
                <a:solidFill>
                  <a:srgbClr val="0A396C"/>
                </a:solidFill>
              </a:rPr>
              <a:t>Широбоков Борис Аркадьевич</a:t>
            </a:r>
            <a:r>
              <a:rPr lang="ru-RU" sz="1400" dirty="0">
                <a:solidFill>
                  <a:srgbClr val="0A396C"/>
                </a:solidFill>
              </a:rPr>
              <a:t>,  заместитель директора ФГБУ «ФЦОМОФВ»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D4983AB4-BB43-4E56-92CC-AC4536A4D476}"/>
              </a:ext>
            </a:extLst>
          </p:cNvPr>
          <p:cNvSpPr txBox="1">
            <a:spLocks/>
          </p:cNvSpPr>
          <p:nvPr/>
        </p:nvSpPr>
        <p:spPr>
          <a:xfrm>
            <a:off x="793926" y="6450552"/>
            <a:ext cx="11076496" cy="3843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chemeClr val="bg1"/>
                </a:solidFill>
              </a:rPr>
              <a:t>21.05.2019 г. -  12:00 (по МВ)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>
                <a:solidFill>
                  <a:schemeClr val="bg1"/>
                </a:solidFill>
              </a:rPr>
              <a:t>Ссылка: </a:t>
            </a:r>
            <a:r>
              <a:rPr lang="ru-RU" sz="1800" b="1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https://youtu.be/8T6yuOzK8dQ</a:t>
            </a:r>
            <a:r>
              <a:rPr lang="ru-RU" sz="1800" b="1" dirty="0">
                <a:solidFill>
                  <a:schemeClr val="bg1"/>
                </a:solidFill>
              </a:rPr>
              <a:t>. </a:t>
            </a:r>
          </a:p>
          <a:p>
            <a:endParaRPr lang="ru-RU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AE5B3E1-0715-4F49-B4A9-9B2581E59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63" y="19279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41F53539-DDDA-4FE1-9D3C-61D7D7CA9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325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E7CE9F0-6C79-496F-BDAF-42F4C1E4F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1525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EAE9AB86-EAE3-4A4E-83CF-281A756AA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194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42784FE0-753A-44EA-8256-B4D39A1B4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631" y="40422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08FD515C-C7BA-4F53-8CA7-D798536EC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25" y="41931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729C31C0-A7D3-4FE0-A210-1B3FD6C2C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7355" y="40960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F532C688-BD3F-4C84-9303-978491176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194" y="41913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0BDBEE-B086-4BC9-969F-B4ED3A97C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670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FCF1EC25-E7BE-4756-9E2F-267514FDF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5046" y="1989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42BEE7D3-4ED0-43EC-BA78-B185F4FFC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164" y="19525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id="{E6561CE9-1A2A-4AD0-8A48-C0DEFB337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3962" y="197125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" name="Rectangle 14">
            <a:extLst>
              <a:ext uri="{FF2B5EF4-FFF2-40B4-BE49-F238E27FC236}">
                <a16:creationId xmlns:a16="http://schemas.microsoft.com/office/drawing/2014/main" id="{A63B10B1-0CAD-42B1-AB53-6C35BDC6A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63" y="409704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2D2DBA2-897F-43C2-BE2D-143FF54A6CF6}"/>
              </a:ext>
            </a:extLst>
          </p:cNvPr>
          <p:cNvSpPr/>
          <p:nvPr/>
        </p:nvSpPr>
        <p:spPr>
          <a:xfrm>
            <a:off x="3443337" y="1909576"/>
            <a:ext cx="6849956" cy="3998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Играх ШСК — это возможность: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определить лучшие команды школьных спортивных клубов общеобразовательных организаций;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проявить силу характера, научиться работать в команде, почувствовать честное спортивное соперничество и командный дух;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приобрести соревновательный опыт по различным видам спорта и повысить спортивное мастерство;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отдохнуть и обрести новых друзей из разных регионов страны;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воспитать в каждом участнике общую культуру, патриотизм, гражданственность и другие общечеловеческие ценности.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356414E-49B2-4FF5-941C-15E9E54CB8A4}"/>
              </a:ext>
            </a:extLst>
          </p:cNvPr>
          <p:cNvSpPr/>
          <p:nvPr/>
        </p:nvSpPr>
        <p:spPr>
          <a:xfrm>
            <a:off x="672146" y="2864341"/>
            <a:ext cx="2433340" cy="235577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 ШСК: цели, задачи, программа, сроки, график, методические рекомендации по командированию на Всероссийский этап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B353AC4-1FE4-4812-AD26-4B7A8154DA87}"/>
              </a:ext>
            </a:extLst>
          </p:cNvPr>
          <p:cNvSpPr txBox="1"/>
          <p:nvPr/>
        </p:nvSpPr>
        <p:spPr>
          <a:xfrm>
            <a:off x="1507461" y="211617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C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83091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97DB658-B2BF-48B6-857C-3A2EE9F55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"/>
            <a:ext cx="12192000" cy="1742585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213E11A-6EFE-4384-9E5B-7A9DD93BB7E2}"/>
              </a:ext>
            </a:extLst>
          </p:cNvPr>
          <p:cNvGrpSpPr/>
          <p:nvPr/>
        </p:nvGrpSpPr>
        <p:grpSpPr>
          <a:xfrm>
            <a:off x="39859" y="31802"/>
            <a:ext cx="12018451" cy="1440528"/>
            <a:chOff x="39859" y="31802"/>
            <a:chExt cx="12018451" cy="144052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6500D4B-5AB5-4BAA-B369-99E7E2C7B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9" y="117690"/>
              <a:ext cx="760537" cy="855945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6A48BD6-B8F3-4B2B-A2A0-38F41E229AE2}"/>
                </a:ext>
              </a:extLst>
            </p:cNvPr>
            <p:cNvSpPr/>
            <p:nvPr/>
          </p:nvSpPr>
          <p:spPr>
            <a:xfrm>
              <a:off x="553925" y="31802"/>
              <a:ext cx="261805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МИНИСТЕРСТВО ПРОСВЕЩЕНИЯ РОССИЙСКОЙ ФЕДЕРАЦИИ</a:t>
              </a:r>
              <a:endParaRPr lang="ru-RU" sz="1200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41525E9-08F2-4474-8E48-A56BACA0BC67}"/>
                </a:ext>
              </a:extLst>
            </p:cNvPr>
            <p:cNvSpPr/>
            <p:nvPr/>
          </p:nvSpPr>
          <p:spPr>
            <a:xfrm>
              <a:off x="786951" y="456667"/>
              <a:ext cx="216217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02060"/>
                  </a:solidFill>
                </a:rPr>
                <a:t>ФГБУ «ФЕДЕРАЛЬНЫЙ ЦЕНТР</a:t>
              </a:r>
              <a:r>
                <a:rPr lang="en-US" sz="1200" b="1" dirty="0">
                  <a:solidFill>
                    <a:srgbClr val="002060"/>
                  </a:solidFill>
                </a:rPr>
                <a:t> </a:t>
              </a:r>
              <a:r>
                <a:rPr lang="ru-RU" sz="1200" b="1" dirty="0">
                  <a:solidFill>
                    <a:srgbClr val="002060"/>
                  </a:solidFill>
                </a:rPr>
                <a:t>ОРГАНИЗАЦИОННО-МЕТОДИЧЕСКОГО ОБЕСПЕЧЕНИЯ ФИЗИЧЕСКОГО ВОСПИТАНИЯ»</a:t>
              </a:r>
              <a:endParaRPr lang="ru-RU" sz="1200" dirty="0"/>
            </a:p>
          </p:txBody>
        </p:sp>
        <p:pic>
          <p:nvPicPr>
            <p:cNvPr id="7" name="Picture 3" descr="ЛОГО 1">
              <a:extLst>
                <a:ext uri="{FF2B5EF4-FFF2-40B4-BE49-F238E27FC236}">
                  <a16:creationId xmlns:a16="http://schemas.microsoft.com/office/drawing/2014/main" id="{902F2459-30F5-44D7-A142-3D3040487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8080" y="31802"/>
              <a:ext cx="490230" cy="610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96464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4F11E4-BE7B-49EE-BCCE-A3100A25B40B}"/>
              </a:ext>
            </a:extLst>
          </p:cNvPr>
          <p:cNvSpPr/>
          <p:nvPr/>
        </p:nvSpPr>
        <p:spPr>
          <a:xfrm>
            <a:off x="2893788" y="272001"/>
            <a:ext cx="872963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0" algn="ctr">
              <a:spcAft>
                <a:spcPts val="0"/>
              </a:spcAft>
              <a:tabLst>
                <a:tab pos="450215" algn="l"/>
              </a:tabLst>
            </a:pPr>
            <a:r>
              <a:rPr lang="ru-RU" b="1" dirty="0">
                <a:solidFill>
                  <a:srgbClr val="C00000"/>
                </a:solidFill>
              </a:rPr>
              <a:t>Об организации и проведении Всероссийских Игр школьных спортивных клубов </a:t>
            </a:r>
          </a:p>
          <a:p>
            <a:pPr marL="180340" indent="0" algn="ctr">
              <a:spcAft>
                <a:spcPts val="0"/>
              </a:spcAft>
              <a:tabLst>
                <a:tab pos="450215" algn="l"/>
              </a:tabLst>
            </a:pPr>
            <a:r>
              <a:rPr lang="ru-RU" b="1" dirty="0">
                <a:solidFill>
                  <a:srgbClr val="C00000"/>
                </a:solidFill>
              </a:rPr>
              <a:t>в ФГБОУ ДО «Смена» (29 мая – 18 июня 2019 г.). </a:t>
            </a:r>
          </a:p>
          <a:p>
            <a:pPr marL="180340" indent="0" algn="r">
              <a:spcAft>
                <a:spcPts val="0"/>
              </a:spcAft>
              <a:tabLst>
                <a:tab pos="450215" algn="l"/>
              </a:tabLst>
            </a:pPr>
            <a:endParaRPr lang="ru-RU" dirty="0">
              <a:solidFill>
                <a:srgbClr val="C00000"/>
              </a:solidFill>
            </a:endParaRPr>
          </a:p>
          <a:p>
            <a:pPr marL="180340" algn="r">
              <a:tabLst>
                <a:tab pos="450215" algn="l"/>
              </a:tabLst>
            </a:pPr>
            <a:r>
              <a:rPr lang="ru-RU" sz="1400" b="1" dirty="0">
                <a:solidFill>
                  <a:srgbClr val="0A396C"/>
                </a:solidFill>
              </a:rPr>
              <a:t>Широбоков Борис Аркадьевич</a:t>
            </a:r>
            <a:r>
              <a:rPr lang="ru-RU" sz="1400" dirty="0">
                <a:solidFill>
                  <a:srgbClr val="0A396C"/>
                </a:solidFill>
              </a:rPr>
              <a:t>,  заместитель директора ФГБУ «ФЦОМОФВ»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D4983AB4-BB43-4E56-92CC-AC4536A4D476}"/>
              </a:ext>
            </a:extLst>
          </p:cNvPr>
          <p:cNvSpPr txBox="1">
            <a:spLocks/>
          </p:cNvSpPr>
          <p:nvPr/>
        </p:nvSpPr>
        <p:spPr>
          <a:xfrm>
            <a:off x="793926" y="6450552"/>
            <a:ext cx="11076496" cy="3843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chemeClr val="bg1"/>
                </a:solidFill>
              </a:rPr>
              <a:t>21.05.2019 г. -  12:00 (по МВ)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>
                <a:solidFill>
                  <a:schemeClr val="bg1"/>
                </a:solidFill>
              </a:rPr>
              <a:t>Ссылка: </a:t>
            </a:r>
            <a:r>
              <a:rPr lang="ru-RU" sz="1800" b="1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https://youtu.be/8T6yuOzK8dQ</a:t>
            </a:r>
            <a:r>
              <a:rPr lang="ru-RU" sz="1800" b="1" dirty="0">
                <a:solidFill>
                  <a:schemeClr val="bg1"/>
                </a:solidFill>
              </a:rPr>
              <a:t>. </a:t>
            </a:r>
          </a:p>
          <a:p>
            <a:endParaRPr lang="ru-RU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AE5B3E1-0715-4F49-B4A9-9B2581E59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63" y="19279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41F53539-DDDA-4FE1-9D3C-61D7D7CA9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325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E7CE9F0-6C79-496F-BDAF-42F4C1E4F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1525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EAE9AB86-EAE3-4A4E-83CF-281A756AA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194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42784FE0-753A-44EA-8256-B4D39A1B4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631" y="40422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08FD515C-C7BA-4F53-8CA7-D798536EC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25" y="41931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729C31C0-A7D3-4FE0-A210-1B3FD6C2C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7355" y="40960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F532C688-BD3F-4C84-9303-978491176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194" y="41913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0BDBEE-B086-4BC9-969F-B4ED3A97C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670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FCF1EC25-E7BE-4756-9E2F-267514FDF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5046" y="1989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42BEE7D3-4ED0-43EC-BA78-B185F4FFC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164" y="19525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id="{E6561CE9-1A2A-4AD0-8A48-C0DEFB337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3962" y="197125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" name="Rectangle 14">
            <a:extLst>
              <a:ext uri="{FF2B5EF4-FFF2-40B4-BE49-F238E27FC236}">
                <a16:creationId xmlns:a16="http://schemas.microsoft.com/office/drawing/2014/main" id="{A63B10B1-0CAD-42B1-AB53-6C35BDC6A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63" y="409704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7550392-1CFA-4055-9026-7B143CA0937B}"/>
              </a:ext>
            </a:extLst>
          </p:cNvPr>
          <p:cNvSpPr/>
          <p:nvPr/>
        </p:nvSpPr>
        <p:spPr>
          <a:xfrm>
            <a:off x="592670" y="2669737"/>
            <a:ext cx="2162175" cy="274498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Президентские состязания, Президентские спортивные игры: сроки, место; мониторинг муниципального и регионального этапов.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9CD55CF-78E6-42FD-AA92-8D6F6E70E157}"/>
              </a:ext>
            </a:extLst>
          </p:cNvPr>
          <p:cNvSpPr/>
          <p:nvPr/>
        </p:nvSpPr>
        <p:spPr>
          <a:xfrm>
            <a:off x="3048000" y="1754734"/>
            <a:ext cx="8520080" cy="2187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Всероссийский сводный календарный план физкультурных и спортивных мероприятий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Минпросвещения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Минспорта и Министерства науки и высшего образования входят Всероссийские спортивные соревнования (игры) школьников «Президентские состязания» и «Президентские спортивные игры», финальные этапы которых пройдут в ВДЦ «Смена» и «Орленок» с 04 по 25 сентября и с 09 по 30 сентября  соответственно.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 об этих соревнованиях (Положение, методические рекомендации, порядок проведения теоретического и творческого конкурсов и другие материалы размещены на сайте ФГБУ «ФЦОМОФВ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фцомофв.рф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  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разделе «Президентские соревнования».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1C21166-5B19-4A6B-AF74-EF1F628C1620}"/>
              </a:ext>
            </a:extLst>
          </p:cNvPr>
          <p:cNvSpPr/>
          <p:nvPr/>
        </p:nvSpPr>
        <p:spPr>
          <a:xfrm>
            <a:off x="3083564" y="3929118"/>
            <a:ext cx="8729631" cy="2745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субъектах Российской Федерации проведены школьные и муниципальные этапы.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настоящее время проводятся региональные этапы этих соревнований.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 с Положением о соревнованиях необходимо обеспечить своевременное предоставление отчетов об итогах проведения муниципального и регионального этапов в субъектах Российской Федерации в срок: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до 31 мая 2019 года – о проведении муниципального этапа;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до 01 июля 2019 года – о проведении регионального этапа.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Вся информация, формы предоставления отчетов размещены на сайте ФЦОМОФВ, раздел «Мониторинг и статистика».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7FF003-0341-4EF3-B976-2FE05D7382E0}"/>
              </a:ext>
            </a:extLst>
          </p:cNvPr>
          <p:cNvSpPr txBox="1"/>
          <p:nvPr/>
        </p:nvSpPr>
        <p:spPr>
          <a:xfrm>
            <a:off x="1392950" y="193487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99818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492BB8B-BC44-4E3D-A0BA-2C05C089A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3"/>
            <a:ext cx="12192000" cy="1687768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213E11A-6EFE-4384-9E5B-7A9DD93BB7E2}"/>
              </a:ext>
            </a:extLst>
          </p:cNvPr>
          <p:cNvGrpSpPr/>
          <p:nvPr/>
        </p:nvGrpSpPr>
        <p:grpSpPr>
          <a:xfrm>
            <a:off x="39859" y="31802"/>
            <a:ext cx="12018451" cy="1440528"/>
            <a:chOff x="39859" y="31802"/>
            <a:chExt cx="12018451" cy="144052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6500D4B-5AB5-4BAA-B369-99E7E2C7B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9" y="117690"/>
              <a:ext cx="760537" cy="855945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6A48BD6-B8F3-4B2B-A2A0-38F41E229AE2}"/>
                </a:ext>
              </a:extLst>
            </p:cNvPr>
            <p:cNvSpPr/>
            <p:nvPr/>
          </p:nvSpPr>
          <p:spPr>
            <a:xfrm>
              <a:off x="553925" y="31802"/>
              <a:ext cx="261805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МИНИСТЕРСТВО ПРОСВЕЩЕНИЯ РОССИЙСКОЙ ФЕДЕРАЦИИ</a:t>
              </a:r>
              <a:endParaRPr lang="ru-RU" sz="1200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41525E9-08F2-4474-8E48-A56BACA0BC67}"/>
                </a:ext>
              </a:extLst>
            </p:cNvPr>
            <p:cNvSpPr/>
            <p:nvPr/>
          </p:nvSpPr>
          <p:spPr>
            <a:xfrm>
              <a:off x="786951" y="456667"/>
              <a:ext cx="216217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02060"/>
                  </a:solidFill>
                </a:rPr>
                <a:t>ФГБУ «ФЕДЕРАЛЬНЫЙ ЦЕНТР</a:t>
              </a:r>
              <a:r>
                <a:rPr lang="en-US" sz="1200" b="1" dirty="0">
                  <a:solidFill>
                    <a:srgbClr val="002060"/>
                  </a:solidFill>
                </a:rPr>
                <a:t> </a:t>
              </a:r>
              <a:r>
                <a:rPr lang="ru-RU" sz="1200" b="1" dirty="0">
                  <a:solidFill>
                    <a:srgbClr val="002060"/>
                  </a:solidFill>
                </a:rPr>
                <a:t>ОРГАНИЗАЦИОННО-МЕТОДИЧЕСКОГО ОБЕСПЕЧЕНИЯ ФИЗИЧЕСКОГО ВОСПИТАНИЯ»</a:t>
              </a:r>
              <a:endParaRPr lang="ru-RU" sz="1200" dirty="0"/>
            </a:p>
          </p:txBody>
        </p:sp>
        <p:pic>
          <p:nvPicPr>
            <p:cNvPr id="7" name="Picture 3" descr="ЛОГО 1">
              <a:extLst>
                <a:ext uri="{FF2B5EF4-FFF2-40B4-BE49-F238E27FC236}">
                  <a16:creationId xmlns:a16="http://schemas.microsoft.com/office/drawing/2014/main" id="{902F2459-30F5-44D7-A142-3D3040487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8080" y="31802"/>
              <a:ext cx="490230" cy="610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96464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4F11E4-BE7B-49EE-BCCE-A3100A25B40B}"/>
              </a:ext>
            </a:extLst>
          </p:cNvPr>
          <p:cNvSpPr/>
          <p:nvPr/>
        </p:nvSpPr>
        <p:spPr>
          <a:xfrm>
            <a:off x="2893788" y="272001"/>
            <a:ext cx="872963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0" algn="ctr">
              <a:spcAft>
                <a:spcPts val="0"/>
              </a:spcAft>
              <a:tabLst>
                <a:tab pos="450215" algn="l"/>
              </a:tabLst>
            </a:pPr>
            <a:r>
              <a:rPr lang="ru-RU" b="1" dirty="0">
                <a:solidFill>
                  <a:srgbClr val="FF0000"/>
                </a:solidFill>
              </a:rPr>
              <a:t>Об организации и проведении Всероссийских Игр школьных спортивных клубов </a:t>
            </a:r>
          </a:p>
          <a:p>
            <a:pPr marL="180340" indent="0" algn="ctr">
              <a:spcAft>
                <a:spcPts val="0"/>
              </a:spcAft>
              <a:tabLst>
                <a:tab pos="450215" algn="l"/>
              </a:tabLst>
            </a:pPr>
            <a:r>
              <a:rPr lang="ru-RU" b="1" dirty="0">
                <a:solidFill>
                  <a:srgbClr val="FF0000"/>
                </a:solidFill>
              </a:rPr>
              <a:t>в ФГБОУ ДО «Смена» (29 мая – 18 июня 2019 г.). </a:t>
            </a:r>
          </a:p>
          <a:p>
            <a:pPr marL="180340" indent="0" algn="r">
              <a:spcAft>
                <a:spcPts val="0"/>
              </a:spcAft>
              <a:tabLst>
                <a:tab pos="450215" algn="l"/>
              </a:tabLst>
            </a:pPr>
            <a:endParaRPr lang="ru-RU" dirty="0">
              <a:solidFill>
                <a:srgbClr val="FF0000"/>
              </a:solidFill>
            </a:endParaRPr>
          </a:p>
          <a:p>
            <a:pPr marL="180340" algn="r">
              <a:tabLst>
                <a:tab pos="450215" algn="l"/>
              </a:tabLst>
            </a:pPr>
            <a:r>
              <a:rPr lang="ru-RU" sz="1400" b="1" dirty="0">
                <a:solidFill>
                  <a:srgbClr val="0A396C"/>
                </a:solidFill>
              </a:rPr>
              <a:t>Широбоков Борис Аркадьевич</a:t>
            </a:r>
            <a:r>
              <a:rPr lang="ru-RU" sz="1400" dirty="0">
                <a:solidFill>
                  <a:srgbClr val="0A396C"/>
                </a:solidFill>
              </a:rPr>
              <a:t>,  заместитель директора ФГБУ «ФЦОМОФВ»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D4983AB4-BB43-4E56-92CC-AC4536A4D476}"/>
              </a:ext>
            </a:extLst>
          </p:cNvPr>
          <p:cNvSpPr txBox="1">
            <a:spLocks/>
          </p:cNvSpPr>
          <p:nvPr/>
        </p:nvSpPr>
        <p:spPr>
          <a:xfrm>
            <a:off x="793926" y="6450552"/>
            <a:ext cx="11076496" cy="3843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chemeClr val="bg1"/>
                </a:solidFill>
              </a:rPr>
              <a:t>21.05.2019 г. -  12:00 (по МВ)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>
                <a:solidFill>
                  <a:schemeClr val="bg1"/>
                </a:solidFill>
              </a:rPr>
              <a:t>Ссылка: </a:t>
            </a:r>
            <a:r>
              <a:rPr lang="ru-RU" sz="1800" b="1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https://youtu.be/8T6yuOzK8dQ</a:t>
            </a:r>
            <a:r>
              <a:rPr lang="ru-RU" sz="1800" b="1" dirty="0">
                <a:solidFill>
                  <a:schemeClr val="bg1"/>
                </a:solidFill>
              </a:rPr>
              <a:t>. </a:t>
            </a:r>
          </a:p>
          <a:p>
            <a:endParaRPr lang="ru-RU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AE5B3E1-0715-4F49-B4A9-9B2581E59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63" y="19279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41F53539-DDDA-4FE1-9D3C-61D7D7CA9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325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E7CE9F0-6C79-496F-BDAF-42F4C1E4F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1525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EAE9AB86-EAE3-4A4E-83CF-281A756AA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194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42784FE0-753A-44EA-8256-B4D39A1B4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631" y="40422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08FD515C-C7BA-4F53-8CA7-D798536EC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25" y="41931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729C31C0-A7D3-4FE0-A210-1B3FD6C2C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7355" y="40960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F532C688-BD3F-4C84-9303-978491176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194" y="41913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0BDBEE-B086-4BC9-969F-B4ED3A97C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670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FCF1EC25-E7BE-4756-9E2F-267514FDF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8603" y="20565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42BEE7D3-4ED0-43EC-BA78-B185F4FFC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164" y="19525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" name="Rectangle 14">
            <a:extLst>
              <a:ext uri="{FF2B5EF4-FFF2-40B4-BE49-F238E27FC236}">
                <a16:creationId xmlns:a16="http://schemas.microsoft.com/office/drawing/2014/main" id="{A63B10B1-0CAD-42B1-AB53-6C35BDC6A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63" y="409704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7550392-1CFA-4055-9026-7B143CA0937B}"/>
              </a:ext>
            </a:extLst>
          </p:cNvPr>
          <p:cNvSpPr/>
          <p:nvPr/>
        </p:nvSpPr>
        <p:spPr>
          <a:xfrm>
            <a:off x="420127" y="2697413"/>
            <a:ext cx="2287306" cy="244861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Единый сводный календарный план на 2019\2020 учебный год.  Планирование и финансирование муниципальных и региональных этапов соревнований.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0CED602-BBBC-4382-90E9-8FBF4F9A9EA4}"/>
              </a:ext>
            </a:extLst>
          </p:cNvPr>
          <p:cNvSpPr/>
          <p:nvPr/>
        </p:nvSpPr>
        <p:spPr>
          <a:xfrm>
            <a:off x="2813365" y="2357262"/>
            <a:ext cx="8575419" cy="2744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целях совершенствования национальной системы физкультурного образования и воспитания подрастающего поколения и в соответствии с Указами Президента Российской Федерации: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Сформирован Всероссийский сводный календарный план физкультурных и спортивных мероприятий, направленных на развитие физической культуры и спорта в общеобразовательных организациях, организациях дополнительного образования, реализующих программы физкультурно-спортивной направленности, профессиональных образовательных организациях и организациях высшего образования на 2018/2019 учебный год (далее – ВСКП)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8580C1-7248-4EC0-9313-1B2D53319E80}"/>
              </a:ext>
            </a:extLst>
          </p:cNvPr>
          <p:cNvSpPr txBox="1"/>
          <p:nvPr/>
        </p:nvSpPr>
        <p:spPr>
          <a:xfrm>
            <a:off x="1383673" y="1910704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C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84205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74B634F-C956-447A-8B2B-DD63DD3B9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3"/>
            <a:ext cx="12192000" cy="1722812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213E11A-6EFE-4384-9E5B-7A9DD93BB7E2}"/>
              </a:ext>
            </a:extLst>
          </p:cNvPr>
          <p:cNvGrpSpPr/>
          <p:nvPr/>
        </p:nvGrpSpPr>
        <p:grpSpPr>
          <a:xfrm>
            <a:off x="39859" y="31802"/>
            <a:ext cx="12018451" cy="1440528"/>
            <a:chOff x="39859" y="31802"/>
            <a:chExt cx="12018451" cy="144052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6500D4B-5AB5-4BAA-B369-99E7E2C7B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9" y="117690"/>
              <a:ext cx="760537" cy="855945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6A48BD6-B8F3-4B2B-A2A0-38F41E229AE2}"/>
                </a:ext>
              </a:extLst>
            </p:cNvPr>
            <p:cNvSpPr/>
            <p:nvPr/>
          </p:nvSpPr>
          <p:spPr>
            <a:xfrm>
              <a:off x="553925" y="31802"/>
              <a:ext cx="261805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МИНИСТЕРСТВО ПРОСВЕЩЕНИЯ РОССИЙСКОЙ ФЕДЕРАЦИИ</a:t>
              </a:r>
              <a:endParaRPr lang="ru-RU" sz="1200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41525E9-08F2-4474-8E48-A56BACA0BC67}"/>
                </a:ext>
              </a:extLst>
            </p:cNvPr>
            <p:cNvSpPr/>
            <p:nvPr/>
          </p:nvSpPr>
          <p:spPr>
            <a:xfrm>
              <a:off x="786951" y="456667"/>
              <a:ext cx="216217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02060"/>
                  </a:solidFill>
                </a:rPr>
                <a:t>ФГБУ «ФЕДЕРАЛЬНЫЙ ЦЕНТР</a:t>
              </a:r>
              <a:r>
                <a:rPr lang="en-US" sz="1200" b="1" dirty="0">
                  <a:solidFill>
                    <a:srgbClr val="002060"/>
                  </a:solidFill>
                </a:rPr>
                <a:t> </a:t>
              </a:r>
              <a:r>
                <a:rPr lang="ru-RU" sz="1200" b="1" dirty="0">
                  <a:solidFill>
                    <a:srgbClr val="002060"/>
                  </a:solidFill>
                </a:rPr>
                <a:t>ОРГАНИЗАЦИОННО-МЕТОДИЧЕСКОГО ОБЕСПЕЧЕНИЯ ФИЗИЧЕСКОГО ВОСПИТАНИЯ»</a:t>
              </a:r>
              <a:endParaRPr lang="ru-RU" sz="1200" dirty="0"/>
            </a:p>
          </p:txBody>
        </p:sp>
        <p:pic>
          <p:nvPicPr>
            <p:cNvPr id="7" name="Picture 3" descr="ЛОГО 1">
              <a:extLst>
                <a:ext uri="{FF2B5EF4-FFF2-40B4-BE49-F238E27FC236}">
                  <a16:creationId xmlns:a16="http://schemas.microsoft.com/office/drawing/2014/main" id="{902F2459-30F5-44D7-A142-3D3040487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8080" y="31802"/>
              <a:ext cx="490230" cy="610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96464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4F11E4-BE7B-49EE-BCCE-A3100A25B40B}"/>
              </a:ext>
            </a:extLst>
          </p:cNvPr>
          <p:cNvSpPr/>
          <p:nvPr/>
        </p:nvSpPr>
        <p:spPr>
          <a:xfrm>
            <a:off x="2893788" y="272001"/>
            <a:ext cx="872963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0" algn="ctr">
              <a:spcAft>
                <a:spcPts val="0"/>
              </a:spcAft>
              <a:tabLst>
                <a:tab pos="450215" algn="l"/>
              </a:tabLst>
            </a:pPr>
            <a:r>
              <a:rPr lang="ru-RU" b="1" dirty="0">
                <a:solidFill>
                  <a:srgbClr val="C00000"/>
                </a:solidFill>
              </a:rPr>
              <a:t>Об организации и проведении Всероссийских Игр школьных спортивных клубов </a:t>
            </a:r>
          </a:p>
          <a:p>
            <a:pPr marL="180340" indent="0" algn="ctr">
              <a:spcAft>
                <a:spcPts val="0"/>
              </a:spcAft>
              <a:tabLst>
                <a:tab pos="450215" algn="l"/>
              </a:tabLst>
            </a:pPr>
            <a:r>
              <a:rPr lang="ru-RU" b="1" dirty="0">
                <a:solidFill>
                  <a:srgbClr val="C00000"/>
                </a:solidFill>
              </a:rPr>
              <a:t>в ФГБОУ ДО «Смена» (29 мая – 18 июня 2019 г.). </a:t>
            </a:r>
          </a:p>
          <a:p>
            <a:pPr marL="180340" indent="0" algn="r">
              <a:spcAft>
                <a:spcPts val="0"/>
              </a:spcAft>
              <a:tabLst>
                <a:tab pos="450215" algn="l"/>
              </a:tabLst>
            </a:pPr>
            <a:endParaRPr lang="ru-RU" dirty="0">
              <a:solidFill>
                <a:srgbClr val="FF0000"/>
              </a:solidFill>
            </a:endParaRPr>
          </a:p>
          <a:p>
            <a:pPr marL="180340" algn="r">
              <a:tabLst>
                <a:tab pos="450215" algn="l"/>
              </a:tabLst>
            </a:pPr>
            <a:r>
              <a:rPr lang="ru-RU" sz="1400" b="1" dirty="0">
                <a:solidFill>
                  <a:srgbClr val="0A396C"/>
                </a:solidFill>
              </a:rPr>
              <a:t>Широбоков Борис Аркадьевич</a:t>
            </a:r>
            <a:r>
              <a:rPr lang="ru-RU" sz="1400" dirty="0">
                <a:solidFill>
                  <a:srgbClr val="0A396C"/>
                </a:solidFill>
              </a:rPr>
              <a:t>,  заместитель директора ФГБУ «ФЦОМОФВ»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D4983AB4-BB43-4E56-92CC-AC4536A4D476}"/>
              </a:ext>
            </a:extLst>
          </p:cNvPr>
          <p:cNvSpPr txBox="1">
            <a:spLocks/>
          </p:cNvSpPr>
          <p:nvPr/>
        </p:nvSpPr>
        <p:spPr>
          <a:xfrm>
            <a:off x="793926" y="6450552"/>
            <a:ext cx="11076496" cy="3843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chemeClr val="bg1"/>
                </a:solidFill>
              </a:rPr>
              <a:t>21.05.2019 г. -  12:00 (по МВ)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>
                <a:solidFill>
                  <a:schemeClr val="bg1"/>
                </a:solidFill>
              </a:rPr>
              <a:t>Ссылка: </a:t>
            </a:r>
            <a:r>
              <a:rPr lang="ru-RU" sz="1800" b="1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https://youtu.be/8T6yuOzK8dQ</a:t>
            </a:r>
            <a:r>
              <a:rPr lang="ru-RU" sz="1800" b="1" dirty="0">
                <a:solidFill>
                  <a:schemeClr val="bg1"/>
                </a:solidFill>
              </a:rPr>
              <a:t>. </a:t>
            </a:r>
          </a:p>
          <a:p>
            <a:endParaRPr lang="ru-RU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AE5B3E1-0715-4F49-B4A9-9B2581E59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63" y="19279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41F53539-DDDA-4FE1-9D3C-61D7D7CA9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325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E7CE9F0-6C79-496F-BDAF-42F4C1E4F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1525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EAE9AB86-EAE3-4A4E-83CF-281A756AA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194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42784FE0-753A-44EA-8256-B4D39A1B4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631" y="40422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08FD515C-C7BA-4F53-8CA7-D798536EC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25" y="41931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729C31C0-A7D3-4FE0-A210-1B3FD6C2C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7355" y="40960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F532C688-BD3F-4C84-9303-978491176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194" y="41913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0BDBEE-B086-4BC9-969F-B4ED3A97C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670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42BEE7D3-4ED0-43EC-BA78-B185F4FFC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164" y="19525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id="{E6561CE9-1A2A-4AD0-8A48-C0DEFB337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3962" y="197125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" name="Rectangle 14">
            <a:extLst>
              <a:ext uri="{FF2B5EF4-FFF2-40B4-BE49-F238E27FC236}">
                <a16:creationId xmlns:a16="http://schemas.microsoft.com/office/drawing/2014/main" id="{A63B10B1-0CAD-42B1-AB53-6C35BDC6A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63" y="409704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7550392-1CFA-4055-9026-7B143CA0937B}"/>
              </a:ext>
            </a:extLst>
          </p:cNvPr>
          <p:cNvSpPr/>
          <p:nvPr/>
        </p:nvSpPr>
        <p:spPr>
          <a:xfrm>
            <a:off x="593353" y="2789758"/>
            <a:ext cx="2287306" cy="244861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Единый сводный календарный план на 2019\2020 учебный год.  Планирование и финансирование муниципальных и региональных этапов соревнований.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445C9B7-CD40-43FE-ACD8-80D3A8508719}"/>
              </a:ext>
            </a:extLst>
          </p:cNvPr>
          <p:cNvSpPr/>
          <p:nvPr/>
        </p:nvSpPr>
        <p:spPr>
          <a:xfrm>
            <a:off x="3114335" y="2383615"/>
            <a:ext cx="8357049" cy="3634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2019/2020 учебном году во Всероссийский сводный календарный план физкультурных и спортивных мероприятий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Минпросвещения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Минспорта и Министерства науки и высшего образования, будут включены: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Всероссийские спортивные игры школьных спортивных клубов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Всероссийская спартакиада организаций дополнительного образования.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ВАЖНО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предусмотреть финансирование на проведение в субъектах Российской Федерации муниципальных и региональных этапов, а также средства на командирование на Всероссийские этапы этих соревнований. 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E61DA0-78D0-4F83-B803-110D1AECD8DA}"/>
              </a:ext>
            </a:extLst>
          </p:cNvPr>
          <p:cNvSpPr txBox="1"/>
          <p:nvPr/>
        </p:nvSpPr>
        <p:spPr>
          <a:xfrm>
            <a:off x="1359747" y="197117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C00000"/>
                </a:solidFill>
              </a:rPr>
              <a:t>3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95F1B81-F5C4-4E42-B025-11983EF174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9373" y="3981188"/>
            <a:ext cx="1256515" cy="70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19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8034A59-E0DF-44EA-A81F-BFAAD59E1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3"/>
            <a:ext cx="12192000" cy="1721864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213E11A-6EFE-4384-9E5B-7A9DD93BB7E2}"/>
              </a:ext>
            </a:extLst>
          </p:cNvPr>
          <p:cNvGrpSpPr/>
          <p:nvPr/>
        </p:nvGrpSpPr>
        <p:grpSpPr>
          <a:xfrm>
            <a:off x="39859" y="31802"/>
            <a:ext cx="12018451" cy="1440528"/>
            <a:chOff x="39859" y="31802"/>
            <a:chExt cx="12018451" cy="144052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6500D4B-5AB5-4BAA-B369-99E7E2C7B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9" y="117690"/>
              <a:ext cx="760537" cy="855945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6A48BD6-B8F3-4B2B-A2A0-38F41E229AE2}"/>
                </a:ext>
              </a:extLst>
            </p:cNvPr>
            <p:cNvSpPr/>
            <p:nvPr/>
          </p:nvSpPr>
          <p:spPr>
            <a:xfrm>
              <a:off x="553925" y="31802"/>
              <a:ext cx="261805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МИНИСТЕРСТВО ПРОСВЕЩЕНИЯ РОССИЙСКОЙ ФЕДЕРАЦИИ</a:t>
              </a:r>
              <a:endParaRPr lang="ru-RU" sz="1200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41525E9-08F2-4474-8E48-A56BACA0BC67}"/>
                </a:ext>
              </a:extLst>
            </p:cNvPr>
            <p:cNvSpPr/>
            <p:nvPr/>
          </p:nvSpPr>
          <p:spPr>
            <a:xfrm>
              <a:off x="786951" y="456667"/>
              <a:ext cx="216217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02060"/>
                  </a:solidFill>
                </a:rPr>
                <a:t>ФГБУ «ФЕДЕРАЛЬНЫЙ ЦЕНТР</a:t>
              </a:r>
              <a:r>
                <a:rPr lang="en-US" sz="1200" b="1" dirty="0">
                  <a:solidFill>
                    <a:srgbClr val="002060"/>
                  </a:solidFill>
                </a:rPr>
                <a:t> </a:t>
              </a:r>
              <a:r>
                <a:rPr lang="ru-RU" sz="1200" b="1" dirty="0">
                  <a:solidFill>
                    <a:srgbClr val="002060"/>
                  </a:solidFill>
                </a:rPr>
                <a:t>ОРГАНИЗАЦИОННО-МЕТОДИЧЕСКОГО ОБЕСПЕЧЕНИЯ ФИЗИЧЕСКОГО ВОСПИТАНИЯ»</a:t>
              </a:r>
              <a:endParaRPr lang="ru-RU" sz="1200" dirty="0"/>
            </a:p>
          </p:txBody>
        </p:sp>
        <p:pic>
          <p:nvPicPr>
            <p:cNvPr id="7" name="Picture 3" descr="ЛОГО 1">
              <a:extLst>
                <a:ext uri="{FF2B5EF4-FFF2-40B4-BE49-F238E27FC236}">
                  <a16:creationId xmlns:a16="http://schemas.microsoft.com/office/drawing/2014/main" id="{902F2459-30F5-44D7-A142-3D3040487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8080" y="31802"/>
              <a:ext cx="490230" cy="610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96464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4F11E4-BE7B-49EE-BCCE-A3100A25B40B}"/>
              </a:ext>
            </a:extLst>
          </p:cNvPr>
          <p:cNvSpPr/>
          <p:nvPr/>
        </p:nvSpPr>
        <p:spPr>
          <a:xfrm>
            <a:off x="2893788" y="272001"/>
            <a:ext cx="872963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0" algn="ctr">
              <a:spcAft>
                <a:spcPts val="0"/>
              </a:spcAft>
              <a:tabLst>
                <a:tab pos="450215" algn="l"/>
              </a:tabLst>
            </a:pPr>
            <a:r>
              <a:rPr lang="ru-RU" b="1" dirty="0">
                <a:solidFill>
                  <a:srgbClr val="C00000"/>
                </a:solidFill>
              </a:rPr>
              <a:t>Об организации и проведении Всероссийских Игр школьных спортивных клубов </a:t>
            </a:r>
          </a:p>
          <a:p>
            <a:pPr marL="180340" indent="0" algn="ctr">
              <a:spcAft>
                <a:spcPts val="0"/>
              </a:spcAft>
              <a:tabLst>
                <a:tab pos="450215" algn="l"/>
              </a:tabLst>
            </a:pPr>
            <a:r>
              <a:rPr lang="ru-RU" b="1" dirty="0">
                <a:solidFill>
                  <a:srgbClr val="C00000"/>
                </a:solidFill>
              </a:rPr>
              <a:t>в ФГБОУ ДО «Смена» (29 мая – 18 июня 2019 г.). </a:t>
            </a:r>
          </a:p>
          <a:p>
            <a:pPr marL="180340" indent="0" algn="r">
              <a:spcAft>
                <a:spcPts val="0"/>
              </a:spcAft>
              <a:tabLst>
                <a:tab pos="450215" algn="l"/>
              </a:tabLst>
            </a:pPr>
            <a:endParaRPr lang="ru-RU" dirty="0">
              <a:solidFill>
                <a:srgbClr val="FF0000"/>
              </a:solidFill>
            </a:endParaRPr>
          </a:p>
          <a:p>
            <a:pPr marL="180340" algn="r">
              <a:tabLst>
                <a:tab pos="450215" algn="l"/>
              </a:tabLst>
            </a:pPr>
            <a:r>
              <a:rPr lang="ru-RU" sz="1400" b="1" dirty="0">
                <a:solidFill>
                  <a:srgbClr val="0A396C"/>
                </a:solidFill>
              </a:rPr>
              <a:t>Широбоков Борис Аркадьевич</a:t>
            </a:r>
            <a:r>
              <a:rPr lang="ru-RU" sz="1400" dirty="0">
                <a:solidFill>
                  <a:srgbClr val="0A396C"/>
                </a:solidFill>
              </a:rPr>
              <a:t>,  заместитель директора ФГБУ «ФЦОМОФВ»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D4983AB4-BB43-4E56-92CC-AC4536A4D476}"/>
              </a:ext>
            </a:extLst>
          </p:cNvPr>
          <p:cNvSpPr txBox="1">
            <a:spLocks/>
          </p:cNvSpPr>
          <p:nvPr/>
        </p:nvSpPr>
        <p:spPr>
          <a:xfrm>
            <a:off x="793926" y="6450552"/>
            <a:ext cx="11076496" cy="3843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chemeClr val="bg1"/>
                </a:solidFill>
              </a:rPr>
              <a:t>21.05.2019 г. -  12:00 (по МВ)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>
                <a:solidFill>
                  <a:schemeClr val="bg1"/>
                </a:solidFill>
              </a:rPr>
              <a:t>Ссылка: </a:t>
            </a:r>
            <a:r>
              <a:rPr lang="ru-RU" sz="1800" b="1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https://youtu.be/8T6yuOzK8dQ</a:t>
            </a:r>
            <a:r>
              <a:rPr lang="ru-RU" sz="1800" b="1" dirty="0">
                <a:solidFill>
                  <a:schemeClr val="bg1"/>
                </a:solidFill>
              </a:rPr>
              <a:t>. </a:t>
            </a:r>
          </a:p>
          <a:p>
            <a:endParaRPr lang="ru-RU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AE5B3E1-0715-4F49-B4A9-9B2581E59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63" y="19279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41F53539-DDDA-4FE1-9D3C-61D7D7CA9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325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E7CE9F0-6C79-496F-BDAF-42F4C1E4F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1525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EAE9AB86-EAE3-4A4E-83CF-281A756AA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194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42784FE0-753A-44EA-8256-B4D39A1B4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631" y="40422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08FD515C-C7BA-4F53-8CA7-D798536EC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25" y="41931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729C31C0-A7D3-4FE0-A210-1B3FD6C2C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7355" y="40960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F532C688-BD3F-4C84-9303-978491176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194" y="41913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0BDBEE-B086-4BC9-969F-B4ED3A97C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670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42BEE7D3-4ED0-43EC-BA78-B185F4FFC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164" y="19525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id="{E6561CE9-1A2A-4AD0-8A48-C0DEFB337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3962" y="197125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" name="Rectangle 14">
            <a:extLst>
              <a:ext uri="{FF2B5EF4-FFF2-40B4-BE49-F238E27FC236}">
                <a16:creationId xmlns:a16="http://schemas.microsoft.com/office/drawing/2014/main" id="{A63B10B1-0CAD-42B1-AB53-6C35BDC6A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63" y="409704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7550392-1CFA-4055-9026-7B143CA0937B}"/>
              </a:ext>
            </a:extLst>
          </p:cNvPr>
          <p:cNvSpPr/>
          <p:nvPr/>
        </p:nvSpPr>
        <p:spPr>
          <a:xfrm>
            <a:off x="593353" y="2789758"/>
            <a:ext cx="2287306" cy="274498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Единый сводный календарный план на 2019\2020 учебный год. 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Планирование и финансирование муниципальных и региональных этапов соревнований.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8580C1-7248-4EC0-9313-1B2D53319E80}"/>
              </a:ext>
            </a:extLst>
          </p:cNvPr>
          <p:cNvSpPr txBox="1"/>
          <p:nvPr/>
        </p:nvSpPr>
        <p:spPr>
          <a:xfrm>
            <a:off x="1359747" y="197117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7FF39D8-6F1F-4CBA-B289-F7D4803BC57F}"/>
              </a:ext>
            </a:extLst>
          </p:cNvPr>
          <p:cNvSpPr/>
          <p:nvPr/>
        </p:nvSpPr>
        <p:spPr>
          <a:xfrm>
            <a:off x="3047999" y="1760146"/>
            <a:ext cx="8575419" cy="1855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Подготовлен проект нового порядка Всероссийский сводный календарный план физкультурных и спортивных мероприятий, направленных на развитие физической культуры и спорта в общеобразовательных организациях, организациях дополнительного образования, реализующих программы физкультурно-спортивной направленности, профессиональных образовательных организациях и организациях высшего образования;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2211765-81F4-47AE-BA14-A8475C56F8AB}"/>
              </a:ext>
            </a:extLst>
          </p:cNvPr>
          <p:cNvSpPr/>
          <p:nvPr/>
        </p:nvSpPr>
        <p:spPr>
          <a:xfrm>
            <a:off x="3017433" y="3677332"/>
            <a:ext cx="8550647" cy="155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Подготовлены порядки проведения теоретического, творческого конкурсов Президентских состязаний, Игр ШСК;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Подготовлены методические рекомендации по подготовке и проведению этих соревнований, направлению команд на финальный этап.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FF04206-1100-4A89-84C0-FC3E717A3EA7}"/>
              </a:ext>
            </a:extLst>
          </p:cNvPr>
          <p:cNvSpPr/>
          <p:nvPr/>
        </p:nvSpPr>
        <p:spPr>
          <a:xfrm>
            <a:off x="3047999" y="5398769"/>
            <a:ext cx="8485926" cy="966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Заключено соглашение о совместной деятельности с АНО «Дирекция спортивных и социальных проектов» Минспорта России по реализации ВФСК ГТО.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912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7B2328-F929-4910-AC08-DE47D764A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2141" cy="1742585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213E11A-6EFE-4384-9E5B-7A9DD93BB7E2}"/>
              </a:ext>
            </a:extLst>
          </p:cNvPr>
          <p:cNvGrpSpPr/>
          <p:nvPr/>
        </p:nvGrpSpPr>
        <p:grpSpPr>
          <a:xfrm>
            <a:off x="39859" y="31802"/>
            <a:ext cx="12018451" cy="1440528"/>
            <a:chOff x="39859" y="31802"/>
            <a:chExt cx="12018451" cy="144052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6500D4B-5AB5-4BAA-B369-99E7E2C7B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9" y="117690"/>
              <a:ext cx="760537" cy="855945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6A48BD6-B8F3-4B2B-A2A0-38F41E229AE2}"/>
                </a:ext>
              </a:extLst>
            </p:cNvPr>
            <p:cNvSpPr/>
            <p:nvPr/>
          </p:nvSpPr>
          <p:spPr>
            <a:xfrm>
              <a:off x="553925" y="31802"/>
              <a:ext cx="261805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МИНИСТЕРСТВО ПРОСВЕЩЕНИЯ РОССИЙСКОЙ ФЕДЕРАЦИИ</a:t>
              </a:r>
              <a:endParaRPr lang="ru-RU" sz="1200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41525E9-08F2-4474-8E48-A56BACA0BC67}"/>
                </a:ext>
              </a:extLst>
            </p:cNvPr>
            <p:cNvSpPr/>
            <p:nvPr/>
          </p:nvSpPr>
          <p:spPr>
            <a:xfrm>
              <a:off x="786951" y="456667"/>
              <a:ext cx="216217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02060"/>
                  </a:solidFill>
                </a:rPr>
                <a:t>ФГБУ «ФЕДЕРАЛЬНЫЙ ЦЕНТР</a:t>
              </a:r>
              <a:r>
                <a:rPr lang="en-US" sz="1200" b="1" dirty="0">
                  <a:solidFill>
                    <a:srgbClr val="002060"/>
                  </a:solidFill>
                </a:rPr>
                <a:t> </a:t>
              </a:r>
              <a:r>
                <a:rPr lang="ru-RU" sz="1200" b="1" dirty="0">
                  <a:solidFill>
                    <a:srgbClr val="002060"/>
                  </a:solidFill>
                </a:rPr>
                <a:t>ОРГАНИЗАЦИОННО-МЕТОДИЧЕСКОГО ОБЕСПЕЧЕНИЯ ФИЗИЧЕСКОГО ВОСПИТАНИЯ»</a:t>
              </a:r>
              <a:endParaRPr lang="ru-RU" sz="1200" dirty="0"/>
            </a:p>
          </p:txBody>
        </p:sp>
        <p:pic>
          <p:nvPicPr>
            <p:cNvPr id="7" name="Picture 3" descr="ЛОГО 1">
              <a:extLst>
                <a:ext uri="{FF2B5EF4-FFF2-40B4-BE49-F238E27FC236}">
                  <a16:creationId xmlns:a16="http://schemas.microsoft.com/office/drawing/2014/main" id="{902F2459-30F5-44D7-A142-3D3040487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8080" y="31802"/>
              <a:ext cx="490230" cy="610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96464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D4983AB4-BB43-4E56-92CC-AC4536A4D476}"/>
              </a:ext>
            </a:extLst>
          </p:cNvPr>
          <p:cNvSpPr txBox="1">
            <a:spLocks/>
          </p:cNvSpPr>
          <p:nvPr/>
        </p:nvSpPr>
        <p:spPr>
          <a:xfrm>
            <a:off x="793926" y="6450552"/>
            <a:ext cx="11076496" cy="3843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chemeClr val="bg1"/>
                </a:solidFill>
              </a:rPr>
              <a:t>21.05.2019 г. -  12:00 (по МВ)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>
                <a:solidFill>
                  <a:schemeClr val="bg1"/>
                </a:solidFill>
              </a:rPr>
              <a:t>Ссылка: </a:t>
            </a:r>
            <a:r>
              <a:rPr lang="ru-RU" sz="1800" b="1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https://youtu.be/8T6yuOzK8dQ</a:t>
            </a:r>
            <a:r>
              <a:rPr lang="ru-RU" sz="1800" b="1" dirty="0">
                <a:solidFill>
                  <a:schemeClr val="bg1"/>
                </a:solidFill>
              </a:rPr>
              <a:t>. </a:t>
            </a:r>
          </a:p>
          <a:p>
            <a:endParaRPr lang="ru-RU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AE5B3E1-0715-4F49-B4A9-9B2581E59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63" y="19279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41F53539-DDDA-4FE1-9D3C-61D7D7CA9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325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E7CE9F0-6C79-496F-BDAF-42F4C1E4F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1525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EAE9AB86-EAE3-4A4E-83CF-281A756AA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194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42784FE0-753A-44EA-8256-B4D39A1B4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631" y="40422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08FD515C-C7BA-4F53-8CA7-D798536EC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25" y="41931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729C31C0-A7D3-4FE0-A210-1B3FD6C2C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7355" y="40960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F532C688-BD3F-4C84-9303-978491176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194" y="41913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0BDBEE-B086-4BC9-969F-B4ED3A97C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670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42BEE7D3-4ED0-43EC-BA78-B185F4FFC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164" y="19525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id="{E6561CE9-1A2A-4AD0-8A48-C0DEFB337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3962" y="197125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" name="Rectangle 14">
            <a:extLst>
              <a:ext uri="{FF2B5EF4-FFF2-40B4-BE49-F238E27FC236}">
                <a16:creationId xmlns:a16="http://schemas.microsoft.com/office/drawing/2014/main" id="{A63B10B1-0CAD-42B1-AB53-6C35BDC6A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63" y="409704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091B9FC-99BD-4980-A6C0-88997A1F9995}"/>
              </a:ext>
            </a:extLst>
          </p:cNvPr>
          <p:cNvSpPr/>
          <p:nvPr/>
        </p:nvSpPr>
        <p:spPr>
          <a:xfrm>
            <a:off x="2949126" y="128666"/>
            <a:ext cx="830594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algn="ctr" defTabSz="914400">
              <a:defRPr/>
            </a:pPr>
            <a:r>
              <a:rPr lang="ru-RU" b="1" spc="15" dirty="0">
                <a:solidFill>
                  <a:srgbClr val="C00000"/>
                </a:solidFill>
              </a:rPr>
              <a:t>О проведении мониторингов </a:t>
            </a:r>
            <a:r>
              <a:rPr lang="ru-RU" b="1" dirty="0">
                <a:solidFill>
                  <a:srgbClr val="C00000"/>
                </a:solidFill>
              </a:rPr>
              <a:t>общего и дополнительного образования физкультурно-спортивной направленности </a:t>
            </a:r>
          </a:p>
          <a:p>
            <a:pPr marL="180000" lvl="0" algn="ctr" defTabSz="914400">
              <a:defRPr/>
            </a:pPr>
            <a:r>
              <a:rPr lang="ru-RU" b="1" dirty="0">
                <a:solidFill>
                  <a:srgbClr val="C00000"/>
                </a:solidFill>
              </a:rPr>
              <a:t>в субъектах Российской Федерации</a:t>
            </a:r>
          </a:p>
          <a:p>
            <a:pPr marL="180000" lvl="0" algn="r" defTabSz="914400">
              <a:defRPr/>
            </a:pPr>
            <a:r>
              <a:rPr lang="ru-RU" dirty="0">
                <a:solidFill>
                  <a:srgbClr val="0A396C"/>
                </a:solidFill>
              </a:rPr>
              <a:t> </a:t>
            </a:r>
            <a:r>
              <a:rPr lang="ru-RU" sz="1400" b="1" dirty="0">
                <a:solidFill>
                  <a:srgbClr val="0A396C"/>
                </a:solidFill>
              </a:rPr>
              <a:t>Скрынников Богдан Александрович</a:t>
            </a:r>
            <a:r>
              <a:rPr lang="ru-RU" sz="1400" dirty="0">
                <a:solidFill>
                  <a:srgbClr val="0A396C"/>
                </a:solidFill>
              </a:rPr>
              <a:t>, руководитель отдела мониторинга и обработки информации ФГБУ «ФЦОМОФВ»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993BE3E-2686-4A22-A327-E4E13463E95A}"/>
              </a:ext>
            </a:extLst>
          </p:cNvPr>
          <p:cNvSpPr/>
          <p:nvPr/>
        </p:nvSpPr>
        <p:spPr>
          <a:xfrm>
            <a:off x="1346734" y="3151933"/>
            <a:ext cx="97615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Одной из основных задач ФГБУ «ФЦОМОФВ»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является организация   и проведение постоянно действующих мониторингов системы дополнительного образования детей физкультурно-спортивной направленности (ДЮСШ, СДЮШОР, ДООЦ, ДЮКФП, спортивные секции в иных организациях), а также мониторинга общеобразовательных организаций, реализующих программы дополнительного образования детей физкультурно-спортивной направленности, в том числе анализ деятельности образовательных организаций по совместному использованию спортивной инфраструктуры с организованными группами населения (коллективы спортивных школ, физкультурно-оздоровительные клубы по месту жительства)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0F9C436-2B1E-484F-821E-85CA1B81D1B3}"/>
              </a:ext>
            </a:extLst>
          </p:cNvPr>
          <p:cNvSpPr/>
          <p:nvPr/>
        </p:nvSpPr>
        <p:spPr>
          <a:xfrm>
            <a:off x="1862950" y="1972200"/>
            <a:ext cx="8155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 мониторингов-  сбор, обобщение, анализ информации поступающих от субъектов РФ для принятия обоснованных управленческих решений по достижению качественного образовательного процесса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92E8D13-6462-4D64-B128-1D1CB1558A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327" y="2356768"/>
            <a:ext cx="856774" cy="282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87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F9F9CF8-FE9A-4925-8C71-CB7F0FD40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133"/>
            <a:ext cx="12192000" cy="1742585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213E11A-6EFE-4384-9E5B-7A9DD93BB7E2}"/>
              </a:ext>
            </a:extLst>
          </p:cNvPr>
          <p:cNvGrpSpPr/>
          <p:nvPr/>
        </p:nvGrpSpPr>
        <p:grpSpPr>
          <a:xfrm>
            <a:off x="39859" y="31802"/>
            <a:ext cx="12018451" cy="1440528"/>
            <a:chOff x="39859" y="31802"/>
            <a:chExt cx="12018451" cy="144052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6500D4B-5AB5-4BAA-B369-99E7E2C7B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9" y="117690"/>
              <a:ext cx="760537" cy="855945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6A48BD6-B8F3-4B2B-A2A0-38F41E229AE2}"/>
                </a:ext>
              </a:extLst>
            </p:cNvPr>
            <p:cNvSpPr/>
            <p:nvPr/>
          </p:nvSpPr>
          <p:spPr>
            <a:xfrm>
              <a:off x="553925" y="31802"/>
              <a:ext cx="261805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МИНИСТЕРСТВО ПРОСВЕЩЕНИЯ РОССИЙСКОЙ ФЕДЕРАЦИИ</a:t>
              </a:r>
              <a:endParaRPr lang="ru-RU" sz="1200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41525E9-08F2-4474-8E48-A56BACA0BC67}"/>
                </a:ext>
              </a:extLst>
            </p:cNvPr>
            <p:cNvSpPr/>
            <p:nvPr/>
          </p:nvSpPr>
          <p:spPr>
            <a:xfrm>
              <a:off x="786951" y="456667"/>
              <a:ext cx="216217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02060"/>
                  </a:solidFill>
                </a:rPr>
                <a:t>ФГБУ «ФЕДЕРАЛЬНЫЙ ЦЕНТР</a:t>
              </a:r>
              <a:r>
                <a:rPr lang="en-US" sz="1200" b="1" dirty="0">
                  <a:solidFill>
                    <a:srgbClr val="002060"/>
                  </a:solidFill>
                </a:rPr>
                <a:t> </a:t>
              </a:r>
              <a:r>
                <a:rPr lang="ru-RU" sz="1200" b="1" dirty="0">
                  <a:solidFill>
                    <a:srgbClr val="002060"/>
                  </a:solidFill>
                </a:rPr>
                <a:t>ОРГАНИЗАЦИОННО-МЕТОДИЧЕСКОГО ОБЕСПЕЧЕНИЯ ФИЗИЧЕСКОГО ВОСПИТАНИЯ»</a:t>
              </a:r>
              <a:endParaRPr lang="ru-RU" sz="1200" dirty="0"/>
            </a:p>
          </p:txBody>
        </p:sp>
        <p:pic>
          <p:nvPicPr>
            <p:cNvPr id="7" name="Picture 3" descr="ЛОГО 1">
              <a:extLst>
                <a:ext uri="{FF2B5EF4-FFF2-40B4-BE49-F238E27FC236}">
                  <a16:creationId xmlns:a16="http://schemas.microsoft.com/office/drawing/2014/main" id="{902F2459-30F5-44D7-A142-3D3040487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8080" y="31802"/>
              <a:ext cx="490230" cy="610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96464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D4983AB4-BB43-4E56-92CC-AC4536A4D476}"/>
              </a:ext>
            </a:extLst>
          </p:cNvPr>
          <p:cNvSpPr txBox="1">
            <a:spLocks/>
          </p:cNvSpPr>
          <p:nvPr/>
        </p:nvSpPr>
        <p:spPr>
          <a:xfrm>
            <a:off x="793926" y="6450552"/>
            <a:ext cx="11076496" cy="3843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chemeClr val="bg1"/>
                </a:solidFill>
              </a:rPr>
              <a:t>21.05.2019 г. -  12:00 (по МВ)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>
                <a:solidFill>
                  <a:schemeClr val="bg1"/>
                </a:solidFill>
              </a:rPr>
              <a:t>Ссылка: </a:t>
            </a:r>
            <a:r>
              <a:rPr lang="ru-RU" sz="1800" b="1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https://youtu.be/8T6yuOzK8dQ</a:t>
            </a:r>
            <a:r>
              <a:rPr lang="ru-RU" sz="1800" b="1" dirty="0">
                <a:solidFill>
                  <a:schemeClr val="bg1"/>
                </a:solidFill>
              </a:rPr>
              <a:t>. </a:t>
            </a:r>
          </a:p>
          <a:p>
            <a:endParaRPr lang="ru-RU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AE5B3E1-0715-4F49-B4A9-9B2581E59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63" y="19279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41F53539-DDDA-4FE1-9D3C-61D7D7CA9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325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E7CE9F0-6C79-496F-BDAF-42F4C1E4F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1525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EAE9AB86-EAE3-4A4E-83CF-281A756AA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194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42784FE0-753A-44EA-8256-B4D39A1B4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631" y="40422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729C31C0-A7D3-4FE0-A210-1B3FD6C2C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7355" y="40960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F532C688-BD3F-4C84-9303-978491176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194" y="41913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0BDBEE-B086-4BC9-969F-B4ED3A97C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670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42BEE7D3-4ED0-43EC-BA78-B185F4FFC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164" y="19525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" name="Rectangle 14">
            <a:extLst>
              <a:ext uri="{FF2B5EF4-FFF2-40B4-BE49-F238E27FC236}">
                <a16:creationId xmlns:a16="http://schemas.microsoft.com/office/drawing/2014/main" id="{A63B10B1-0CAD-42B1-AB53-6C35BDC6A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63" y="409704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091B9FC-99BD-4980-A6C0-88997A1F9995}"/>
              </a:ext>
            </a:extLst>
          </p:cNvPr>
          <p:cNvSpPr/>
          <p:nvPr/>
        </p:nvSpPr>
        <p:spPr>
          <a:xfrm>
            <a:off x="2909821" y="67948"/>
            <a:ext cx="830594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algn="ctr" defTabSz="914400">
              <a:defRPr/>
            </a:pPr>
            <a:r>
              <a:rPr lang="ru-RU" b="1" spc="15" dirty="0">
                <a:solidFill>
                  <a:srgbClr val="FF0000"/>
                </a:solidFill>
              </a:rPr>
              <a:t>О проведении мониторингов </a:t>
            </a:r>
            <a:r>
              <a:rPr lang="ru-RU" b="1" dirty="0">
                <a:solidFill>
                  <a:srgbClr val="FF0000"/>
                </a:solidFill>
              </a:rPr>
              <a:t>общего и дополнительного образования физкультурно-спортивной направленности </a:t>
            </a:r>
          </a:p>
          <a:p>
            <a:pPr marL="180000" lvl="0" algn="ctr" defTabSz="914400">
              <a:defRPr/>
            </a:pPr>
            <a:r>
              <a:rPr lang="ru-RU" b="1" dirty="0">
                <a:solidFill>
                  <a:srgbClr val="FF0000"/>
                </a:solidFill>
              </a:rPr>
              <a:t>в субъектах Российской Федерации</a:t>
            </a:r>
          </a:p>
          <a:p>
            <a:pPr marL="180000" lvl="0" algn="r" defTabSz="914400">
              <a:defRPr/>
            </a:pPr>
            <a:r>
              <a:rPr lang="ru-RU" dirty="0">
                <a:solidFill>
                  <a:srgbClr val="0A396C"/>
                </a:solidFill>
              </a:rPr>
              <a:t> </a:t>
            </a:r>
            <a:r>
              <a:rPr lang="ru-RU" sz="1400" b="1" dirty="0">
                <a:solidFill>
                  <a:srgbClr val="0A396C"/>
                </a:solidFill>
              </a:rPr>
              <a:t>Скрынников Богдан Александрович</a:t>
            </a:r>
            <a:r>
              <a:rPr lang="ru-RU" sz="1400" dirty="0">
                <a:solidFill>
                  <a:srgbClr val="0A396C"/>
                </a:solidFill>
              </a:rPr>
              <a:t>, руководитель отдела мониторинга и обработки информации ФГБУ «ФЦОМОФВ»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218BCD6-9799-43B2-8945-5D0F882D74E3}"/>
              </a:ext>
            </a:extLst>
          </p:cNvPr>
          <p:cNvSpPr/>
          <p:nvPr/>
        </p:nvSpPr>
        <p:spPr>
          <a:xfrm>
            <a:off x="961509" y="1732357"/>
            <a:ext cx="4545375" cy="4523161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мониторинга и операционного сопровождения мероприятий, осуществляемых в регионах, по созданию в общеобразовательных организациях, расположенных в сельской местности, условий для занятий физической культурой и спортом целью которого является контроль за эффективностью целевого расходования средств бюджетов, источниками финансового обеспечения которых является субсидия на создание в общеобразовательных организациях, расположенных в сельской местности, условий для занятий физической культурой и спортом.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358B98D-ECCC-4988-9C23-30C20155C092}"/>
              </a:ext>
            </a:extLst>
          </p:cNvPr>
          <p:cNvSpPr/>
          <p:nvPr/>
        </p:nvSpPr>
        <p:spPr>
          <a:xfrm>
            <a:off x="6521094" y="2458627"/>
            <a:ext cx="5189079" cy="2862322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период с 2014-2018 годы в рамках данного проекта было отремонтировано 4645 спортивных залов, перепрофилировано 320 аудиторий под спортивный залы, в 4490 общ. орг.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Созданы ШСК, и на территории 1899 общ. орг. были построены и оборудованы открытые спортивные плоскостные сооружения, что позволило увеличить количество занимающихся физической культурой и спортом на 800 тыс. человек</a:t>
            </a:r>
            <a:endParaRPr lang="ru-RU" dirty="0"/>
          </a:p>
        </p:txBody>
      </p:sp>
      <p:sp>
        <p:nvSpPr>
          <p:cNvPr id="25" name="Стрелка: вправо 24">
            <a:extLst>
              <a:ext uri="{FF2B5EF4-FFF2-40B4-BE49-F238E27FC236}">
                <a16:creationId xmlns:a16="http://schemas.microsoft.com/office/drawing/2014/main" id="{DAEE7B51-A756-446C-A28F-BBE7DF46F585}"/>
              </a:ext>
            </a:extLst>
          </p:cNvPr>
          <p:cNvSpPr/>
          <p:nvPr/>
        </p:nvSpPr>
        <p:spPr>
          <a:xfrm>
            <a:off x="5670907" y="3544828"/>
            <a:ext cx="69852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CEF1AA4-38FE-4C77-BFA3-EEA2C67C26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35" y="2539018"/>
            <a:ext cx="856774" cy="282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44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5BFABBA-6075-4FB3-89C4-B1CB790D3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10"/>
            <a:ext cx="12192000" cy="1742585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213E11A-6EFE-4384-9E5B-7A9DD93BB7E2}"/>
              </a:ext>
            </a:extLst>
          </p:cNvPr>
          <p:cNvGrpSpPr/>
          <p:nvPr/>
        </p:nvGrpSpPr>
        <p:grpSpPr>
          <a:xfrm>
            <a:off x="39859" y="31802"/>
            <a:ext cx="12018451" cy="1440528"/>
            <a:chOff x="39859" y="31802"/>
            <a:chExt cx="12018451" cy="144052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6500D4B-5AB5-4BAA-B369-99E7E2C7B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9" y="117690"/>
              <a:ext cx="760537" cy="855945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6A48BD6-B8F3-4B2B-A2A0-38F41E229AE2}"/>
                </a:ext>
              </a:extLst>
            </p:cNvPr>
            <p:cNvSpPr/>
            <p:nvPr/>
          </p:nvSpPr>
          <p:spPr>
            <a:xfrm>
              <a:off x="553925" y="31802"/>
              <a:ext cx="261805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МИНИСТЕРСТВО ПРОСВЕЩЕНИЯ РОССИЙСКОЙ ФЕДЕРАЦИИ</a:t>
              </a:r>
              <a:endParaRPr lang="ru-RU" sz="1200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41525E9-08F2-4474-8E48-A56BACA0BC67}"/>
                </a:ext>
              </a:extLst>
            </p:cNvPr>
            <p:cNvSpPr/>
            <p:nvPr/>
          </p:nvSpPr>
          <p:spPr>
            <a:xfrm>
              <a:off x="786951" y="456667"/>
              <a:ext cx="216217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02060"/>
                  </a:solidFill>
                </a:rPr>
                <a:t>ФГБУ «ФЕДЕРАЛЬНЫЙ ЦЕНТР</a:t>
              </a:r>
              <a:r>
                <a:rPr lang="en-US" sz="1200" b="1" dirty="0">
                  <a:solidFill>
                    <a:srgbClr val="002060"/>
                  </a:solidFill>
                </a:rPr>
                <a:t> </a:t>
              </a:r>
              <a:r>
                <a:rPr lang="ru-RU" sz="1200" b="1" dirty="0">
                  <a:solidFill>
                    <a:srgbClr val="002060"/>
                  </a:solidFill>
                </a:rPr>
                <a:t>ОРГАНИЗАЦИОННО-МЕТОДИЧЕСКОГО ОБЕСПЕЧЕНИЯ ФИЗИЧЕСКОГО ВОСПИТАНИЯ»</a:t>
              </a:r>
              <a:endParaRPr lang="ru-RU" sz="1200" dirty="0"/>
            </a:p>
          </p:txBody>
        </p:sp>
        <p:pic>
          <p:nvPicPr>
            <p:cNvPr id="7" name="Picture 3" descr="ЛОГО 1">
              <a:extLst>
                <a:ext uri="{FF2B5EF4-FFF2-40B4-BE49-F238E27FC236}">
                  <a16:creationId xmlns:a16="http://schemas.microsoft.com/office/drawing/2014/main" id="{902F2459-30F5-44D7-A142-3D3040487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8080" y="31802"/>
              <a:ext cx="490230" cy="610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96464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D4983AB4-BB43-4E56-92CC-AC4536A4D476}"/>
              </a:ext>
            </a:extLst>
          </p:cNvPr>
          <p:cNvSpPr txBox="1">
            <a:spLocks/>
          </p:cNvSpPr>
          <p:nvPr/>
        </p:nvSpPr>
        <p:spPr>
          <a:xfrm>
            <a:off x="793926" y="6450552"/>
            <a:ext cx="11076496" cy="3843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chemeClr val="bg1"/>
                </a:solidFill>
              </a:rPr>
              <a:t>21.05.2019 г. -  12:00 (по МВ)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>
                <a:solidFill>
                  <a:schemeClr val="bg1"/>
                </a:solidFill>
              </a:rPr>
              <a:t>Ссылка: </a:t>
            </a:r>
            <a:r>
              <a:rPr lang="ru-RU" sz="1800" b="1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https://youtu.be/8T6yuOzK8dQ</a:t>
            </a:r>
            <a:r>
              <a:rPr lang="ru-RU" sz="1800" b="1" dirty="0">
                <a:solidFill>
                  <a:schemeClr val="bg1"/>
                </a:solidFill>
              </a:rPr>
              <a:t>. </a:t>
            </a:r>
          </a:p>
          <a:p>
            <a:endParaRPr lang="ru-RU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AE5B3E1-0715-4F49-B4A9-9B2581E59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63" y="19279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41F53539-DDDA-4FE1-9D3C-61D7D7CA9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325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E7CE9F0-6C79-496F-BDAF-42F4C1E4F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1525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EAE9AB86-EAE3-4A4E-83CF-281A756AA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194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42784FE0-753A-44EA-8256-B4D39A1B4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631" y="40422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08FD515C-C7BA-4F53-8CA7-D798536EC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194" y="53742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729C31C0-A7D3-4FE0-A210-1B3FD6C2C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7355" y="40960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F532C688-BD3F-4C84-9303-978491176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194" y="41913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0BDBEE-B086-4BC9-969F-B4ED3A97C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670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42BEE7D3-4ED0-43EC-BA78-B185F4FFC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164" y="19525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id="{E6561CE9-1A2A-4AD0-8A48-C0DEFB337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3962" y="197125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" name="Rectangle 14">
            <a:extLst>
              <a:ext uri="{FF2B5EF4-FFF2-40B4-BE49-F238E27FC236}">
                <a16:creationId xmlns:a16="http://schemas.microsoft.com/office/drawing/2014/main" id="{A63B10B1-0CAD-42B1-AB53-6C35BDC6A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63" y="409704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091B9FC-99BD-4980-A6C0-88997A1F9995}"/>
              </a:ext>
            </a:extLst>
          </p:cNvPr>
          <p:cNvSpPr/>
          <p:nvPr/>
        </p:nvSpPr>
        <p:spPr>
          <a:xfrm>
            <a:off x="2949126" y="110040"/>
            <a:ext cx="830594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algn="ctr" defTabSz="914400">
              <a:defRPr/>
            </a:pPr>
            <a:r>
              <a:rPr lang="ru-RU" b="1" spc="15" dirty="0">
                <a:solidFill>
                  <a:srgbClr val="C00000"/>
                </a:solidFill>
              </a:rPr>
              <a:t>О проведении мониторингов </a:t>
            </a:r>
            <a:r>
              <a:rPr lang="ru-RU" b="1" dirty="0">
                <a:solidFill>
                  <a:srgbClr val="C00000"/>
                </a:solidFill>
              </a:rPr>
              <a:t>общего и дополнительного образования физкультурно-спортивной направленности </a:t>
            </a:r>
          </a:p>
          <a:p>
            <a:pPr marL="180000" lvl="0" algn="ctr" defTabSz="914400">
              <a:defRPr/>
            </a:pPr>
            <a:r>
              <a:rPr lang="ru-RU" b="1" dirty="0">
                <a:solidFill>
                  <a:srgbClr val="C00000"/>
                </a:solidFill>
              </a:rPr>
              <a:t>в субъектах Российской Федерации</a:t>
            </a:r>
          </a:p>
          <a:p>
            <a:pPr marL="180000" lvl="0" algn="r" defTabSz="914400">
              <a:defRPr/>
            </a:pPr>
            <a:r>
              <a:rPr lang="ru-RU" dirty="0">
                <a:solidFill>
                  <a:srgbClr val="0A396C"/>
                </a:solidFill>
              </a:rPr>
              <a:t> </a:t>
            </a:r>
            <a:r>
              <a:rPr lang="ru-RU" sz="1400" b="1" dirty="0">
                <a:solidFill>
                  <a:srgbClr val="0A396C"/>
                </a:solidFill>
              </a:rPr>
              <a:t>Скрынников Богдан Александрович</a:t>
            </a:r>
            <a:r>
              <a:rPr lang="ru-RU" sz="1400" dirty="0">
                <a:solidFill>
                  <a:srgbClr val="0A396C"/>
                </a:solidFill>
              </a:rPr>
              <a:t>, </a:t>
            </a:r>
          </a:p>
          <a:p>
            <a:pPr marL="180000" lvl="0" algn="r" defTabSz="914400">
              <a:defRPr/>
            </a:pPr>
            <a:r>
              <a:rPr lang="ru-RU" sz="1400" dirty="0">
                <a:solidFill>
                  <a:srgbClr val="0A396C"/>
                </a:solidFill>
              </a:rPr>
              <a:t>руководитель отдела мониторинга и обработки информации ФГБУ «ФЦОМОФВ»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2B357E7-5EA0-4DB5-B8F0-8B9B85EDFEB3}"/>
              </a:ext>
            </a:extLst>
          </p:cNvPr>
          <p:cNvSpPr/>
          <p:nvPr/>
        </p:nvSpPr>
        <p:spPr>
          <a:xfrm>
            <a:off x="927208" y="3081151"/>
            <a:ext cx="19773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качество    </a:t>
            </a:r>
          </a:p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достоверность предоставляемых данных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650758D-78EE-4337-9238-079544FBB6F5}"/>
              </a:ext>
            </a:extLst>
          </p:cNvPr>
          <p:cNvSpPr/>
          <p:nvPr/>
        </p:nvSpPr>
        <p:spPr>
          <a:xfrm>
            <a:off x="2827695" y="1933922"/>
            <a:ext cx="8305949" cy="3798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сегодняшний день наблюдается тенденция по несвоевременному предоставлению отчетных форм согласно утвержденному графику.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Полученные отчетные формы содержат ошибки (не читают внимательно методические рекомендации по заполнению форм), что приводит к дополнительной потере времени на повторный обзвон ответственных лиц и разъяснения порядка исправления ошибок).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540385" algn="l"/>
                <a:tab pos="630555" algn="l"/>
                <a:tab pos="900430" algn="l"/>
                <a:tab pos="117030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Образовательные организации дополнительного образования физкультурно-спортивной направленности и общеобразовательные организации напрямую присылали отчеты на почту Федерального центра (данная информация должна направлять в органы исполнительной власти субъекта РФ в сфере образования для свода по региону).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D7421F5-F28D-438C-8CAF-1B5CEB230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35" y="2539018"/>
            <a:ext cx="856774" cy="2820161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47E4464-F46A-4CE4-B209-57F2CC461331}"/>
              </a:ext>
            </a:extLst>
          </p:cNvPr>
          <p:cNvSpPr/>
          <p:nvPr/>
        </p:nvSpPr>
        <p:spPr>
          <a:xfrm>
            <a:off x="971800" y="1945732"/>
            <a:ext cx="19773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Проблемы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814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B435F3-5ADF-4FB0-9C3A-A0416C102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99" y="1795379"/>
            <a:ext cx="11312701" cy="4580254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88DCD98-65BD-4A18-A7BF-D12FA894A893}"/>
              </a:ext>
            </a:extLst>
          </p:cNvPr>
          <p:cNvGrpSpPr/>
          <p:nvPr/>
        </p:nvGrpSpPr>
        <p:grpSpPr>
          <a:xfrm>
            <a:off x="0" y="-3400"/>
            <a:ext cx="12192000" cy="1835073"/>
            <a:chOff x="0" y="-3400"/>
            <a:chExt cx="12192000" cy="1835073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390F1461-4513-4214-A1C9-89FFC02DE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088"/>
              <a:ext cx="12192000" cy="1783292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6500D4B-5AB5-4BAA-B369-99E7E2C7B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463" y="-3400"/>
              <a:ext cx="760537" cy="855945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6A48BD6-B8F3-4B2B-A2A0-38F41E229AE2}"/>
                </a:ext>
              </a:extLst>
            </p:cNvPr>
            <p:cNvSpPr/>
            <p:nvPr/>
          </p:nvSpPr>
          <p:spPr>
            <a:xfrm>
              <a:off x="2847855" y="852545"/>
              <a:ext cx="61518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МИНИСТЕРСТВО ПРОСВЕЩЕНИЯ РОССИЙСКОЙ ФЕДЕРАЦИИ</a:t>
              </a:r>
              <a:endParaRPr lang="ru-RU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41525E9-08F2-4474-8E48-A56BACA0BC67}"/>
                </a:ext>
              </a:extLst>
            </p:cNvPr>
            <p:cNvSpPr/>
            <p:nvPr/>
          </p:nvSpPr>
          <p:spPr>
            <a:xfrm>
              <a:off x="2215860" y="1185342"/>
              <a:ext cx="74158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rgbClr val="002060"/>
                  </a:solidFill>
                </a:rPr>
                <a:t>ФГБУ «ФЕДЕРАЛЬНЫЙ ЦЕНТР</a:t>
              </a:r>
              <a:r>
                <a:rPr lang="en-US" b="1" dirty="0">
                  <a:solidFill>
                    <a:srgbClr val="002060"/>
                  </a:solidFill>
                </a:rPr>
                <a:t> </a:t>
              </a:r>
              <a:r>
                <a:rPr lang="ru-RU" b="1" dirty="0">
                  <a:solidFill>
                    <a:srgbClr val="002060"/>
                  </a:solidFill>
                </a:rPr>
                <a:t>ОРГАНИЗАЦИОННО-МЕТОДИЧЕСКОГО ОБЕСПЕЧЕНИЯ ФИЗИЧЕСКОГО ВОСПИТАНИЯ»</a:t>
              </a:r>
              <a:endParaRPr lang="ru-RU" dirty="0"/>
            </a:p>
          </p:txBody>
        </p:sp>
        <p:pic>
          <p:nvPicPr>
            <p:cNvPr id="7" name="Picture 3" descr="ЛОГО 1">
              <a:extLst>
                <a:ext uri="{FF2B5EF4-FFF2-40B4-BE49-F238E27FC236}">
                  <a16:creationId xmlns:a16="http://schemas.microsoft.com/office/drawing/2014/main" id="{902F2459-30F5-44D7-A142-3D3040487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1628" y="1037211"/>
              <a:ext cx="490230" cy="610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96464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DE70965-06D4-4280-B64F-5334A53F1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1212" y="1794511"/>
            <a:ext cx="2329037" cy="691428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</a:rPr>
              <a:t>Повестка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B903645F-8541-4ABF-81CA-0FCC764317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515440"/>
              </p:ext>
            </p:extLst>
          </p:nvPr>
        </p:nvGraphicFramePr>
        <p:xfrm>
          <a:off x="1501476" y="2368014"/>
          <a:ext cx="9189048" cy="38613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89048">
                  <a:extLst>
                    <a:ext uri="{9D8B030D-6E8A-4147-A177-3AD203B41FA5}">
                      <a16:colId xmlns:a16="http://schemas.microsoft.com/office/drawing/2014/main" val="3066883133"/>
                    </a:ext>
                  </a:extLst>
                </a:gridCol>
              </a:tblGrid>
              <a:tr h="579072">
                <a:tc>
                  <a:txBody>
                    <a:bodyPr/>
                    <a:lstStyle/>
                    <a:p>
                      <a:pPr marL="18034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A396C"/>
                          </a:solidFill>
                          <a:ea typeface="Times New Roman" panose="02020603050405020304" pitchFamily="18" charset="0"/>
                        </a:rPr>
                        <a:t>Вступительное слово. </a:t>
                      </a:r>
                    </a:p>
                    <a:p>
                      <a:pPr marL="18034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0A396C"/>
                          </a:solidFill>
                          <a:ea typeface="Calibri" panose="020F0502020204030204" pitchFamily="34" charset="0"/>
                        </a:rPr>
                        <a:t>Федченко Николай Семенович</a:t>
                      </a:r>
                      <a:r>
                        <a:rPr lang="ru-RU" sz="1200" b="0" dirty="0">
                          <a:solidFill>
                            <a:srgbClr val="0A396C"/>
                          </a:solidFill>
                          <a:ea typeface="Calibri" panose="020F0502020204030204" pitchFamily="34" charset="0"/>
                        </a:rPr>
                        <a:t>, директор ФГБУ «Федеральный центр организационно-методического обеспечения физического воспитания» </a:t>
                      </a:r>
                      <a:r>
                        <a:rPr lang="ru-RU" sz="1200" b="0" dirty="0" err="1">
                          <a:solidFill>
                            <a:srgbClr val="0A396C"/>
                          </a:solidFill>
                          <a:ea typeface="Calibri" panose="020F0502020204030204" pitchFamily="34" charset="0"/>
                        </a:rPr>
                        <a:t>Минпросвещения</a:t>
                      </a:r>
                      <a:r>
                        <a:rPr lang="ru-RU" sz="1200" b="0" dirty="0">
                          <a:solidFill>
                            <a:srgbClr val="0A396C"/>
                          </a:solidFill>
                          <a:ea typeface="Calibri" panose="020F0502020204030204" pitchFamily="34" charset="0"/>
                        </a:rPr>
                        <a:t> России</a:t>
                      </a:r>
                    </a:p>
                    <a:p>
                      <a:pPr marL="18034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>
                        <a:solidFill>
                          <a:srgbClr val="0A396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890" marR="478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8163597"/>
                  </a:ext>
                </a:extLst>
              </a:tr>
              <a:tr h="764109">
                <a:tc>
                  <a:txBody>
                    <a:bodyPr/>
                    <a:lstStyle/>
                    <a:p>
                      <a:pPr marL="180000" indent="0" algn="l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A396C"/>
                          </a:solidFill>
                          <a:effectLst/>
                        </a:rPr>
                        <a:t>1. О формировании эффективной системы взаимодействия между федеральными и региональными центрами развития дополнительного образования физкультурно-спортивной направленности.</a:t>
                      </a:r>
                    </a:p>
                    <a:p>
                      <a:pPr marL="18034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err="1">
                          <a:solidFill>
                            <a:srgbClr val="0A396C"/>
                          </a:solidFill>
                          <a:effectLst/>
                        </a:rPr>
                        <a:t>Грибачева</a:t>
                      </a:r>
                      <a:r>
                        <a:rPr lang="ru-RU" sz="1200" b="1" dirty="0">
                          <a:solidFill>
                            <a:srgbClr val="0A396C"/>
                          </a:solidFill>
                          <a:effectLst/>
                        </a:rPr>
                        <a:t> Марина Анатольевна, </a:t>
                      </a:r>
                      <a:r>
                        <a:rPr lang="ru-RU" sz="1200" b="0" dirty="0">
                          <a:solidFill>
                            <a:srgbClr val="0A396C"/>
                          </a:solidFill>
                          <a:effectLst/>
                        </a:rPr>
                        <a:t>руководитель структурного подразделения «Федеральный ресурсный центр развития дополнительного образования детей физкультурно-спортивной направленности» ФГБУ «ФЦОМОФВ»</a:t>
                      </a:r>
                      <a:endParaRPr lang="ru-RU" sz="1200" b="0" dirty="0">
                        <a:solidFill>
                          <a:srgbClr val="0A396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890" marR="478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7262253"/>
                  </a:ext>
                </a:extLst>
              </a:tr>
              <a:tr h="849039">
                <a:tc>
                  <a:txBody>
                    <a:bodyPr/>
                    <a:lstStyle/>
                    <a:p>
                      <a:pPr marL="180340" indent="0" algn="just">
                        <a:spcAft>
                          <a:spcPts val="0"/>
                        </a:spcAft>
                      </a:pPr>
                      <a:endParaRPr lang="ru-RU" sz="1200" b="0" dirty="0">
                        <a:solidFill>
                          <a:srgbClr val="0A396C"/>
                        </a:solidFill>
                        <a:effectLst/>
                      </a:endParaRPr>
                    </a:p>
                    <a:p>
                      <a:pPr marL="180340" indent="0"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A396C"/>
                          </a:solidFill>
                          <a:effectLst/>
                        </a:rPr>
                        <a:t>2. О реализации Концепции преподавания учебного предмета «Физическая культура» в образовательных организациях Российской Федерации, реализующих основные общеобразовательные программы на 2019-2024 годы. </a:t>
                      </a:r>
                    </a:p>
                    <a:p>
                      <a:pPr marL="180340" indent="0"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A396C"/>
                          </a:solidFill>
                          <a:effectLst/>
                        </a:rPr>
                        <a:t>Анисимова Марина Вячеславовна</a:t>
                      </a:r>
                      <a:r>
                        <a:rPr lang="ru-RU" sz="1200" b="0" dirty="0">
                          <a:solidFill>
                            <a:srgbClr val="0A396C"/>
                          </a:solidFill>
                          <a:effectLst/>
                        </a:rPr>
                        <a:t>,  заместитель директора ФГБУ «ФЦОМОФВ»</a:t>
                      </a:r>
                      <a:endParaRPr lang="ru-RU" sz="1200" b="0" dirty="0">
                        <a:solidFill>
                          <a:srgbClr val="0A396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890" marR="478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7854265"/>
                  </a:ext>
                </a:extLst>
              </a:tr>
              <a:tr h="559749">
                <a:tc>
                  <a:txBody>
                    <a:bodyPr/>
                    <a:lstStyle/>
                    <a:p>
                      <a:pPr marL="180340" indent="0" algn="just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200" b="0" dirty="0">
                          <a:solidFill>
                            <a:srgbClr val="0A396C"/>
                          </a:solidFill>
                          <a:effectLst/>
                        </a:rPr>
                        <a:t>3. Об организации и проведении Всероссийских Игр школьных спортивных клубов в ФГБОУ ДО «Смена» (29 мая – 18 июня 2019 г.). </a:t>
                      </a:r>
                    </a:p>
                    <a:p>
                      <a:pPr marL="180340" indent="0" algn="l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200" b="1" dirty="0">
                          <a:solidFill>
                            <a:srgbClr val="0A396C"/>
                          </a:solidFill>
                          <a:effectLst/>
                        </a:rPr>
                        <a:t>Широбоков Борис Аркадьевич</a:t>
                      </a:r>
                      <a:r>
                        <a:rPr lang="ru-RU" sz="1200" b="0" dirty="0">
                          <a:solidFill>
                            <a:srgbClr val="0A396C"/>
                          </a:solidFill>
                          <a:effectLst/>
                        </a:rPr>
                        <a:t>,  заместитель директора ФГБУ «ФЦОМОФВ»</a:t>
                      </a:r>
                    </a:p>
                    <a:p>
                      <a:pPr indent="0" algn="just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endParaRPr lang="ru-RU" sz="1200" b="0" dirty="0">
                        <a:solidFill>
                          <a:srgbClr val="0A396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890" marR="478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5591250"/>
                  </a:ext>
                </a:extLst>
              </a:tr>
              <a:tr h="770342">
                <a:tc>
                  <a:txBody>
                    <a:bodyPr/>
                    <a:lstStyle/>
                    <a:p>
                      <a:pPr marL="18000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15" dirty="0">
                          <a:solidFill>
                            <a:srgbClr val="0A396C"/>
                          </a:solidFill>
                          <a:effectLst/>
                        </a:rPr>
                        <a:t>4.О проведении мониторингов </a:t>
                      </a:r>
                      <a:r>
                        <a:rPr lang="ru-RU" sz="1200" b="0" dirty="0">
                          <a:solidFill>
                            <a:srgbClr val="0A396C"/>
                          </a:solidFill>
                          <a:effectLst/>
                        </a:rPr>
                        <a:t>общего и дополнительного образования физкультурно-спортивной направленности в субъектах Российской Федерации.</a:t>
                      </a:r>
                    </a:p>
                    <a:p>
                      <a:pPr marL="18000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A396C"/>
                          </a:solidFill>
                          <a:effectLst/>
                        </a:rPr>
                        <a:t> </a:t>
                      </a:r>
                      <a:r>
                        <a:rPr lang="ru-RU" sz="1200" b="1" dirty="0">
                          <a:solidFill>
                            <a:srgbClr val="0A396C"/>
                          </a:solidFill>
                          <a:effectLst/>
                        </a:rPr>
                        <a:t>Скрынников Богдан Александрович</a:t>
                      </a:r>
                      <a:r>
                        <a:rPr lang="ru-RU" sz="1200" b="0" dirty="0">
                          <a:solidFill>
                            <a:srgbClr val="0A396C"/>
                          </a:solidFill>
                          <a:effectLst/>
                        </a:rPr>
                        <a:t>, руководитель отдела мониторинга и обработки информации ФГБУ «ФЦОМОФВ»</a:t>
                      </a:r>
                    </a:p>
                    <a:p>
                      <a:pPr indent="0" algn="just">
                        <a:spcAft>
                          <a:spcPts val="0"/>
                        </a:spcAft>
                      </a:pPr>
                      <a:endParaRPr lang="ru-RU" sz="1200" b="0" dirty="0">
                        <a:solidFill>
                          <a:srgbClr val="0A396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890" marR="478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3904734"/>
                  </a:ext>
                </a:extLst>
              </a:tr>
              <a:tr h="1866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A396C"/>
                          </a:solidFill>
                          <a:effectLst/>
                        </a:rPr>
                        <a:t>       Разное</a:t>
                      </a:r>
                      <a:endParaRPr lang="ru-RU" sz="1200" dirty="0">
                        <a:solidFill>
                          <a:srgbClr val="0A396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890" marR="478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0074383"/>
                  </a:ext>
                </a:extLst>
              </a:tr>
            </a:tbl>
          </a:graphicData>
        </a:graphic>
      </p:graphicFrame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5E62BD12-EB9F-4CA4-91AB-7AA95A756C4F}"/>
              </a:ext>
            </a:extLst>
          </p:cNvPr>
          <p:cNvSpPr txBox="1">
            <a:spLocks/>
          </p:cNvSpPr>
          <p:nvPr/>
        </p:nvSpPr>
        <p:spPr>
          <a:xfrm>
            <a:off x="793926" y="6450552"/>
            <a:ext cx="11076496" cy="3843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>
                <a:solidFill>
                  <a:schemeClr val="bg1"/>
                </a:solidFill>
              </a:rPr>
              <a:t>21.05.2019 г. -  12:00 (по МВ)</a:t>
            </a:r>
            <a:r>
              <a:rPr lang="ru-RU" sz="1800" b="1">
                <a:solidFill>
                  <a:srgbClr val="002060"/>
                </a:solidFill>
              </a:rPr>
              <a:t> </a:t>
            </a:r>
            <a:r>
              <a:rPr lang="ru-RU" sz="1800" b="1">
                <a:solidFill>
                  <a:schemeClr val="bg1"/>
                </a:solidFill>
              </a:rPr>
              <a:t>Ссылка: </a:t>
            </a:r>
            <a:r>
              <a:rPr lang="ru-RU" sz="1800" b="1" u="sng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https://youtu.be/8T6yuOzK8dQ</a:t>
            </a:r>
            <a:r>
              <a:rPr lang="ru-RU" sz="1800" b="1">
                <a:solidFill>
                  <a:schemeClr val="bg1"/>
                </a:solidFill>
              </a:rPr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4770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C7C8E7D-CCFC-45B3-9919-00EC52E44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0" y="1731995"/>
            <a:ext cx="3734189" cy="46100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BF0CD8-498C-4481-B0AD-A1F68E9B2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1904" y="5036423"/>
            <a:ext cx="1746406" cy="116427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913066C-2FC0-4525-9E3F-2FC76B887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0" y="-7732"/>
            <a:ext cx="12132212" cy="1739727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213E11A-6EFE-4384-9E5B-7A9DD93BB7E2}"/>
              </a:ext>
            </a:extLst>
          </p:cNvPr>
          <p:cNvGrpSpPr/>
          <p:nvPr/>
        </p:nvGrpSpPr>
        <p:grpSpPr>
          <a:xfrm>
            <a:off x="39859" y="31802"/>
            <a:ext cx="12018451" cy="1440528"/>
            <a:chOff x="39859" y="31802"/>
            <a:chExt cx="12018451" cy="144052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6500D4B-5AB5-4BAA-B369-99E7E2C7B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9" y="117690"/>
              <a:ext cx="760537" cy="855945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6A48BD6-B8F3-4B2B-A2A0-38F41E229AE2}"/>
                </a:ext>
              </a:extLst>
            </p:cNvPr>
            <p:cNvSpPr/>
            <p:nvPr/>
          </p:nvSpPr>
          <p:spPr>
            <a:xfrm>
              <a:off x="553925" y="31802"/>
              <a:ext cx="261805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МИНИСТЕРСТВО ПРОСВЕЩЕНИЯ РОССИЙСКОЙ ФЕДЕРАЦИИ</a:t>
              </a:r>
              <a:endParaRPr lang="ru-RU" sz="1200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41525E9-08F2-4474-8E48-A56BACA0BC67}"/>
                </a:ext>
              </a:extLst>
            </p:cNvPr>
            <p:cNvSpPr/>
            <p:nvPr/>
          </p:nvSpPr>
          <p:spPr>
            <a:xfrm>
              <a:off x="786951" y="456667"/>
              <a:ext cx="216217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02060"/>
                  </a:solidFill>
                </a:rPr>
                <a:t>ФГБУ «ФЕДЕРАЛЬНЫЙ ЦЕНТР</a:t>
              </a:r>
              <a:r>
                <a:rPr lang="en-US" sz="1200" b="1" dirty="0">
                  <a:solidFill>
                    <a:srgbClr val="002060"/>
                  </a:solidFill>
                </a:rPr>
                <a:t> </a:t>
              </a:r>
              <a:r>
                <a:rPr lang="ru-RU" sz="1200" b="1" dirty="0">
                  <a:solidFill>
                    <a:srgbClr val="002060"/>
                  </a:solidFill>
                </a:rPr>
                <a:t>ОРГАНИЗАЦИОННО-МЕТОДИЧЕСКОГО ОБЕСПЕЧЕНИЯ ФИЗИЧЕСКОГО ВОСПИТАНИЯ»</a:t>
              </a:r>
              <a:endParaRPr lang="ru-RU" sz="1200" dirty="0"/>
            </a:p>
          </p:txBody>
        </p:sp>
        <p:pic>
          <p:nvPicPr>
            <p:cNvPr id="7" name="Picture 3" descr="ЛОГО 1">
              <a:extLst>
                <a:ext uri="{FF2B5EF4-FFF2-40B4-BE49-F238E27FC236}">
                  <a16:creationId xmlns:a16="http://schemas.microsoft.com/office/drawing/2014/main" id="{902F2459-30F5-44D7-A142-3D3040487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8080" y="31802"/>
              <a:ext cx="490230" cy="610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96464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D4983AB4-BB43-4E56-92CC-AC4536A4D476}"/>
              </a:ext>
            </a:extLst>
          </p:cNvPr>
          <p:cNvSpPr txBox="1">
            <a:spLocks/>
          </p:cNvSpPr>
          <p:nvPr/>
        </p:nvSpPr>
        <p:spPr>
          <a:xfrm>
            <a:off x="793926" y="6450552"/>
            <a:ext cx="11076496" cy="3843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chemeClr val="bg1"/>
                </a:solidFill>
              </a:rPr>
              <a:t>21.05.2019 г. -  12:00 (по МВ)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>
                <a:solidFill>
                  <a:schemeClr val="bg1"/>
                </a:solidFill>
              </a:rPr>
              <a:t>Ссылка: </a:t>
            </a:r>
            <a:r>
              <a:rPr lang="ru-RU" sz="1800" b="1" u="sng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https://youtu.be/8T6yuOzK8dQ</a:t>
            </a:r>
            <a:r>
              <a:rPr lang="ru-RU" sz="1800" b="1" dirty="0">
                <a:solidFill>
                  <a:schemeClr val="bg1"/>
                </a:solidFill>
              </a:rPr>
              <a:t>. </a:t>
            </a:r>
          </a:p>
          <a:p>
            <a:endParaRPr lang="ru-RU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AE5B3E1-0715-4F49-B4A9-9B2581E59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63" y="19279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41F53539-DDDA-4FE1-9D3C-61D7D7CA9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325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E7CE9F0-6C79-496F-BDAF-42F4C1E4F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1525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EAE9AB86-EAE3-4A4E-83CF-281A756AA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194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42784FE0-753A-44EA-8256-B4D39A1B4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631" y="40422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729C31C0-A7D3-4FE0-A210-1B3FD6C2C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7355" y="40960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F532C688-BD3F-4C84-9303-978491176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194" y="41913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0BDBEE-B086-4BC9-969F-B4ED3A97C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670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42BEE7D3-4ED0-43EC-BA78-B185F4FFC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164" y="19525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id="{E6561CE9-1A2A-4AD0-8A48-C0DEFB337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3962" y="197125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091B9FC-99BD-4980-A6C0-88997A1F9995}"/>
              </a:ext>
            </a:extLst>
          </p:cNvPr>
          <p:cNvSpPr/>
          <p:nvPr/>
        </p:nvSpPr>
        <p:spPr>
          <a:xfrm>
            <a:off x="2949126" y="136291"/>
            <a:ext cx="830594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algn="ctr" defTabSz="914400">
              <a:defRPr/>
            </a:pPr>
            <a:r>
              <a:rPr lang="ru-RU" b="1" spc="15" dirty="0">
                <a:solidFill>
                  <a:srgbClr val="C00000"/>
                </a:solidFill>
              </a:rPr>
              <a:t>О проведении мониторингов </a:t>
            </a:r>
            <a:r>
              <a:rPr lang="ru-RU" b="1" dirty="0">
                <a:solidFill>
                  <a:srgbClr val="C00000"/>
                </a:solidFill>
              </a:rPr>
              <a:t>общего и дополнительного образования физкультурно-спортивной направленности </a:t>
            </a:r>
          </a:p>
          <a:p>
            <a:pPr marL="180000" lvl="0" algn="ctr" defTabSz="914400">
              <a:defRPr/>
            </a:pPr>
            <a:r>
              <a:rPr lang="ru-RU" b="1" dirty="0">
                <a:solidFill>
                  <a:srgbClr val="C00000"/>
                </a:solidFill>
              </a:rPr>
              <a:t>в субъектах Российской Федерации</a:t>
            </a:r>
          </a:p>
          <a:p>
            <a:pPr marL="180000" lvl="0" algn="r" defTabSz="914400">
              <a:defRPr/>
            </a:pPr>
            <a:r>
              <a:rPr lang="ru-RU" dirty="0">
                <a:solidFill>
                  <a:srgbClr val="0A396C"/>
                </a:solidFill>
              </a:rPr>
              <a:t> </a:t>
            </a:r>
            <a:r>
              <a:rPr lang="ru-RU" sz="1400" b="1" dirty="0">
                <a:solidFill>
                  <a:srgbClr val="0A396C"/>
                </a:solidFill>
              </a:rPr>
              <a:t>Скрынников Богдан Александрович</a:t>
            </a:r>
            <a:r>
              <a:rPr lang="ru-RU" sz="1400" dirty="0">
                <a:solidFill>
                  <a:srgbClr val="0A396C"/>
                </a:solidFill>
              </a:rPr>
              <a:t>, руководитель отдела мониторинга и обработки информации ФГБУ «ФЦОМОФВ»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44E91E1-9BFF-42B3-A224-9129940E0794}"/>
              </a:ext>
            </a:extLst>
          </p:cNvPr>
          <p:cNvSpPr/>
          <p:nvPr/>
        </p:nvSpPr>
        <p:spPr>
          <a:xfrm>
            <a:off x="3460143" y="2377594"/>
            <a:ext cx="8107937" cy="863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SzPts val="1400"/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Формы мониторингов и сводные таблицы автоматического подсчёта данных по субъекту РФ. 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1F6BE86-1245-4593-B56E-8609D8E7AD98}"/>
              </a:ext>
            </a:extLst>
          </p:cNvPr>
          <p:cNvSpPr/>
          <p:nvPr/>
        </p:nvSpPr>
        <p:spPr>
          <a:xfrm>
            <a:off x="39859" y="2087881"/>
            <a:ext cx="2577900" cy="10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8645">
              <a:lnSpc>
                <a:spcPct val="115000"/>
              </a:lnSpc>
              <a:spcAft>
                <a:spcPts val="80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сайте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фцомофв.рф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размещены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552A9FF-0240-4E4E-B8C0-2E144F52D88E}"/>
              </a:ext>
            </a:extLst>
          </p:cNvPr>
          <p:cNvSpPr/>
          <p:nvPr/>
        </p:nvSpPr>
        <p:spPr>
          <a:xfrm>
            <a:off x="3460143" y="3456346"/>
            <a:ext cx="8107937" cy="1258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SzPts val="1400"/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Разработаны методические рекомендации по заполнению форм.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400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5EDC54FC-0342-432D-B1C0-1752DF65AE5D}"/>
              </a:ext>
            </a:extLst>
          </p:cNvPr>
          <p:cNvSpPr/>
          <p:nvPr/>
        </p:nvSpPr>
        <p:spPr>
          <a:xfrm>
            <a:off x="3460143" y="4493948"/>
            <a:ext cx="8107937" cy="863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SzPts val="1400"/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Разработано видеоприложение по заполнению электронных форм отчетности.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375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CE52C40-9FEE-45E9-A086-3B53FDA74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1181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55EE36-5E44-4AA6-9142-8CFDC82ED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741" y="115376"/>
            <a:ext cx="10058400" cy="1873249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>
                <a:solidFill>
                  <a:schemeClr val="bg2">
                    <a:lumMod val="50000"/>
                  </a:schemeClr>
                </a:solidFill>
              </a:rPr>
              <a:t>Благодарим </a:t>
            </a:r>
            <a:br>
              <a:rPr lang="ru-RU" sz="66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6600" b="1" dirty="0">
                <a:solidFill>
                  <a:schemeClr val="bg2">
                    <a:lumMod val="50000"/>
                  </a:schemeClr>
                </a:solidFill>
              </a:rPr>
              <a:t>за внимание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8ED51EFB-F50D-40BB-A301-415B81437C0C}"/>
              </a:ext>
            </a:extLst>
          </p:cNvPr>
          <p:cNvSpPr txBox="1">
            <a:spLocks/>
          </p:cNvSpPr>
          <p:nvPr/>
        </p:nvSpPr>
        <p:spPr>
          <a:xfrm>
            <a:off x="793926" y="6450552"/>
            <a:ext cx="11076496" cy="3843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chemeClr val="bg1"/>
                </a:solidFill>
              </a:rPr>
              <a:t>21.05.2019 г. -  12:00 (по МВ)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>
                <a:solidFill>
                  <a:schemeClr val="bg1"/>
                </a:solidFill>
              </a:rPr>
              <a:t>Ссылка: </a:t>
            </a:r>
            <a:r>
              <a:rPr lang="ru-RU" sz="1800" b="1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https://youtu.be/8T6yuOzK8dQ</a:t>
            </a:r>
            <a:r>
              <a:rPr lang="ru-RU" sz="1800" b="1" dirty="0">
                <a:solidFill>
                  <a:schemeClr val="bg1"/>
                </a:solidFill>
              </a:rPr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6437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A135334-11C3-4C9F-8144-01D9A63C3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"/>
            <a:ext cx="12192000" cy="17425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500D4B-5AB5-4BAA-B369-99E7E2C7B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9" y="117690"/>
            <a:ext cx="760537" cy="85594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A48BD6-B8F3-4B2B-A2A0-38F41E229AE2}"/>
              </a:ext>
            </a:extLst>
          </p:cNvPr>
          <p:cNvSpPr/>
          <p:nvPr/>
        </p:nvSpPr>
        <p:spPr>
          <a:xfrm>
            <a:off x="553925" y="31802"/>
            <a:ext cx="2618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cs typeface="Times New Roman" panose="02020603050405020304" pitchFamily="18" charset="0"/>
              </a:rPr>
              <a:t>МИНИСТЕРСТВО ПРОСВЕЩЕНИЯ РОССИЙСКОЙ ФЕДЕРАЦИИ</a:t>
            </a:r>
            <a:endParaRPr lang="ru-RU" sz="1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41525E9-08F2-4474-8E48-A56BACA0BC67}"/>
              </a:ext>
            </a:extLst>
          </p:cNvPr>
          <p:cNvSpPr/>
          <p:nvPr/>
        </p:nvSpPr>
        <p:spPr>
          <a:xfrm>
            <a:off x="786951" y="456667"/>
            <a:ext cx="21621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ФГБУ «ФЕДЕРАЛЬНЫЙ ЦЕНТР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ru-RU" sz="1200" b="1" dirty="0">
                <a:solidFill>
                  <a:srgbClr val="002060"/>
                </a:solidFill>
              </a:rPr>
              <a:t>ОРГАНИЗАЦИОННО-МЕТОДИЧЕСКОГО ОБЕСПЕЧЕНИЯ ФИЗИЧЕСКОГО ВОСПИТАНИЯ»</a:t>
            </a:r>
            <a:endParaRPr lang="ru-RU" sz="1200" dirty="0"/>
          </a:p>
        </p:txBody>
      </p:sp>
      <p:pic>
        <p:nvPicPr>
          <p:cNvPr id="7" name="Picture 3" descr="ЛОГО 1">
            <a:extLst>
              <a:ext uri="{FF2B5EF4-FFF2-40B4-BE49-F238E27FC236}">
                <a16:creationId xmlns:a16="http://schemas.microsoft.com/office/drawing/2014/main" id="{902F2459-30F5-44D7-A142-3D3040487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080" y="31802"/>
            <a:ext cx="490230" cy="61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BF525D8-B346-4861-9EDB-E2E8F17FAA61}"/>
              </a:ext>
            </a:extLst>
          </p:cNvPr>
          <p:cNvSpPr/>
          <p:nvPr/>
        </p:nvSpPr>
        <p:spPr>
          <a:xfrm>
            <a:off x="1361672" y="4270470"/>
            <a:ext cx="10267245" cy="1563185"/>
          </a:xfrm>
          <a:prstGeom prst="rect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Основными   вопросами взаимодействия являются реализация   Указа Президента Российской Федерации от 7 мая 2018 г. № 204 «О национальных целях и стратегических задачах развития Российской Федерации на период до 2024 года», основных мероприятий Национального проекта «Образование» в части  реализации федерального проекта «Успех каждого ребенка», «Учитель будущего»,  эффективное выполнения плана основных мероприятий,  проводимых в рамках Десятилетия детства,   «Доступное дополнительное образование детям», а также по вопросам, входящим в компетенцию и представляющим взаимный интерес. 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16D08A8-BEB3-483D-9BEB-B3297DED90F3}"/>
              </a:ext>
            </a:extLst>
          </p:cNvPr>
          <p:cNvSpPr/>
          <p:nvPr/>
        </p:nvSpPr>
        <p:spPr>
          <a:xfrm>
            <a:off x="1361672" y="2198369"/>
            <a:ext cx="4695825" cy="1384995"/>
          </a:xfrm>
          <a:prstGeom prst="rect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Письмо Департамент государственной политики в сфере воспитания, дополнительного образования и детского отдыха от 5 апреля 2019 года  № 06-339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руководителям органов исполнительной власти субъектов Российской Федерации, осуществляющих государственное управление в сфере образования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id="{96C4110B-F72A-43BC-BFF3-E71F74D469CD}"/>
              </a:ext>
            </a:extLst>
          </p:cNvPr>
          <p:cNvSpPr txBox="1">
            <a:spLocks/>
          </p:cNvSpPr>
          <p:nvPr/>
        </p:nvSpPr>
        <p:spPr>
          <a:xfrm>
            <a:off x="793926" y="6450552"/>
            <a:ext cx="11076496" cy="3843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chemeClr val="bg1"/>
                </a:solidFill>
              </a:rPr>
              <a:t>21.05.2019 г. -  12:00 (по МВ)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>
                <a:solidFill>
                  <a:schemeClr val="bg1"/>
                </a:solidFill>
              </a:rPr>
              <a:t>Ссылка: </a:t>
            </a:r>
            <a:r>
              <a:rPr lang="ru-RU" sz="1800" b="1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https://youtu.be/8T6yuOzK8dQ</a:t>
            </a:r>
            <a:r>
              <a:rPr lang="ru-RU" sz="1800" b="1" dirty="0">
                <a:solidFill>
                  <a:schemeClr val="bg1"/>
                </a:solidFill>
              </a:rPr>
              <a:t>. </a:t>
            </a:r>
          </a:p>
          <a:p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06F8BBC-1A13-4CDF-AF28-00DE0C30AFCE}"/>
              </a:ext>
            </a:extLst>
          </p:cNvPr>
          <p:cNvSpPr/>
          <p:nvPr/>
        </p:nvSpPr>
        <p:spPr>
          <a:xfrm>
            <a:off x="2838449" y="87414"/>
            <a:ext cx="87296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ctr"/>
            <a:r>
              <a:rPr lang="ru-RU" dirty="0">
                <a:solidFill>
                  <a:srgbClr val="C00000"/>
                </a:solidFill>
              </a:rPr>
              <a:t>О формировании эффективной системы взаимодействия между </a:t>
            </a:r>
          </a:p>
          <a:p>
            <a:pPr marL="180000" algn="ctr"/>
            <a:r>
              <a:rPr lang="ru-RU" dirty="0">
                <a:solidFill>
                  <a:srgbClr val="C00000"/>
                </a:solidFill>
              </a:rPr>
              <a:t>федеральными и региональными центрами развития дополнительного образования</a:t>
            </a:r>
          </a:p>
          <a:p>
            <a:pPr marL="180000" algn="ctr"/>
            <a:r>
              <a:rPr lang="ru-RU" dirty="0">
                <a:solidFill>
                  <a:srgbClr val="C00000"/>
                </a:solidFill>
              </a:rPr>
              <a:t> физкультурно-спортивной направленности</a:t>
            </a:r>
          </a:p>
          <a:p>
            <a:pPr marL="180340" lvl="0" algn="r" defTabSz="914400">
              <a:defRPr/>
            </a:pPr>
            <a:r>
              <a:rPr lang="ru-RU" sz="1400" b="1" dirty="0" err="1">
                <a:solidFill>
                  <a:srgbClr val="002060"/>
                </a:solidFill>
              </a:rPr>
              <a:t>Грибачева</a:t>
            </a:r>
            <a:r>
              <a:rPr lang="ru-RU" sz="1400" b="1" dirty="0">
                <a:solidFill>
                  <a:srgbClr val="002060"/>
                </a:solidFill>
              </a:rPr>
              <a:t> Марина Анатольевна, </a:t>
            </a:r>
            <a:r>
              <a:rPr lang="ru-RU" sz="1400" dirty="0">
                <a:solidFill>
                  <a:srgbClr val="002060"/>
                </a:solidFill>
              </a:rPr>
              <a:t>руководитель структурного подразделения «Федеральный ресурсный центр развития дополнительного образования детей физкультурно-спортивной направленности» ФГБУ «ФЦОМОФВ»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2E5F1B-DD7A-48E9-8FF2-78197A368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20" y="2352983"/>
            <a:ext cx="1256515" cy="70628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CE23614-03A8-4F54-AC83-32DC680A35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57" y="4510479"/>
            <a:ext cx="1256515" cy="70628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55B0253-0D29-4594-9BB2-3DBE8D541817}"/>
              </a:ext>
            </a:extLst>
          </p:cNvPr>
          <p:cNvSpPr/>
          <p:nvPr/>
        </p:nvSpPr>
        <p:spPr>
          <a:xfrm>
            <a:off x="6292017" y="1961667"/>
            <a:ext cx="5276063" cy="2031325"/>
          </a:xfrm>
          <a:prstGeom prst="rect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Заключить соглашение о сотрудничестве Федеральному государственному бюджетному учреждению «Федеральный центр организационно-методического обеспечения физического воспитания» с государственными региональными организациями, осуществляющими образовательную деятельность по реализации  общеобразовательных  программ дополнительного образования по физической культуре и спорту,   на базе которых созданы региональные ресурсные центры физкультурно-спортивной направленности 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35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C6A22FD-FA50-44A1-A329-4E35D1AD8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"/>
            <a:ext cx="12192000" cy="17425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500D4B-5AB5-4BAA-B369-99E7E2C7B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9" y="117690"/>
            <a:ext cx="760537" cy="85594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A48BD6-B8F3-4B2B-A2A0-38F41E229AE2}"/>
              </a:ext>
            </a:extLst>
          </p:cNvPr>
          <p:cNvSpPr/>
          <p:nvPr/>
        </p:nvSpPr>
        <p:spPr>
          <a:xfrm>
            <a:off x="553925" y="31802"/>
            <a:ext cx="2618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cs typeface="Times New Roman" panose="02020603050405020304" pitchFamily="18" charset="0"/>
              </a:rPr>
              <a:t>МИНИСТЕРСТВО ПРОСВЕЩЕНИЯ РОССИЙСКОЙ ФЕДЕРАЦИИ</a:t>
            </a:r>
            <a:endParaRPr lang="ru-RU" sz="1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41525E9-08F2-4474-8E48-A56BACA0BC67}"/>
              </a:ext>
            </a:extLst>
          </p:cNvPr>
          <p:cNvSpPr/>
          <p:nvPr/>
        </p:nvSpPr>
        <p:spPr>
          <a:xfrm>
            <a:off x="786951" y="456667"/>
            <a:ext cx="21621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ФГБУ «ФЕДЕРАЛЬНЫЙ ЦЕНТР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ru-RU" sz="1200" b="1" dirty="0">
                <a:solidFill>
                  <a:srgbClr val="002060"/>
                </a:solidFill>
              </a:rPr>
              <a:t>ОРГАНИЗАЦИОННО-МЕТОДИЧЕСКОГО ОБЕСПЕЧЕНИЯ ФИЗИЧЕСКОГО ВОСПИТАНИЯ»</a:t>
            </a:r>
            <a:endParaRPr lang="ru-RU" sz="1200" dirty="0"/>
          </a:p>
        </p:txBody>
      </p:sp>
      <p:pic>
        <p:nvPicPr>
          <p:cNvPr id="7" name="Picture 3" descr="ЛОГО 1">
            <a:extLst>
              <a:ext uri="{FF2B5EF4-FFF2-40B4-BE49-F238E27FC236}">
                <a16:creationId xmlns:a16="http://schemas.microsoft.com/office/drawing/2014/main" id="{902F2459-30F5-44D7-A142-3D3040487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080" y="31802"/>
            <a:ext cx="490230" cy="61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16D08A8-BEB3-483D-9BEB-B3297DED90F3}"/>
              </a:ext>
            </a:extLst>
          </p:cNvPr>
          <p:cNvSpPr/>
          <p:nvPr/>
        </p:nvSpPr>
        <p:spPr>
          <a:xfrm>
            <a:off x="1481006" y="1988296"/>
            <a:ext cx="2318882" cy="1077218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Какие образовательные организации могут быть определены как базовые координаторы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4C23926E-027B-487D-B420-C9F479702763}"/>
              </a:ext>
            </a:extLst>
          </p:cNvPr>
          <p:cNvSpPr/>
          <p:nvPr/>
        </p:nvSpPr>
        <p:spPr>
          <a:xfrm>
            <a:off x="3859151" y="2188976"/>
            <a:ext cx="69456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73CD4DF-1E0C-463A-99B4-2DACA7831063}"/>
              </a:ext>
            </a:extLst>
          </p:cNvPr>
          <p:cNvSpPr/>
          <p:nvPr/>
        </p:nvSpPr>
        <p:spPr>
          <a:xfrm>
            <a:off x="4612976" y="1869800"/>
            <a:ext cx="6748304" cy="1810945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образовательные организации дополнительного образования детей реализующие программы физкультурно-спортивной направленности (ДООЦ, ФООЦ, ДЮСШ); 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Региональные Модельные центры на базе которых реализуются программы физкультурно-спортивной направленности – РРЦ  ( как структурное подразделение);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Центры развития  детского творчества, экологии, туризма и спорта – РРЦ как структурное подразделение.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748D622-EBDC-4B45-86D6-7FF76A8DEB61}"/>
              </a:ext>
            </a:extLst>
          </p:cNvPr>
          <p:cNvSpPr/>
          <p:nvPr/>
        </p:nvSpPr>
        <p:spPr>
          <a:xfrm>
            <a:off x="1481006" y="4012391"/>
            <a:ext cx="2314575" cy="1397947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Какое образовательное учреждение не желательно определять как Региональный ресурсный центр</a:t>
            </a:r>
            <a:endParaRPr lang="ru-RU" sz="1600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BB29190-0B3B-47C3-8D3D-BE8E0EF532D7}"/>
              </a:ext>
            </a:extLst>
          </p:cNvPr>
          <p:cNvSpPr/>
          <p:nvPr/>
        </p:nvSpPr>
        <p:spPr>
          <a:xfrm>
            <a:off x="4592575" y="3734537"/>
            <a:ext cx="6748303" cy="2232855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образовательные организации реализующие программы дополнительного образования спортивной подготовки (подчиненности ведомства Минспорта РФ);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образовательные организации реализующие дополнительные программы профессиональной подготовки и переподготовки педагогических кадров;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различные центры качества образования, агентства и иные организации не оказывающие образовательные услуги детям в области физической культуры и спорта;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государственные и частные  образовательные организации.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58331535-269B-4DD1-B7E2-C13E2D283F61}"/>
              </a:ext>
            </a:extLst>
          </p:cNvPr>
          <p:cNvSpPr/>
          <p:nvPr/>
        </p:nvSpPr>
        <p:spPr>
          <a:xfrm>
            <a:off x="3859151" y="4481588"/>
            <a:ext cx="69456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дзаголовок 2">
            <a:extLst>
              <a:ext uri="{FF2B5EF4-FFF2-40B4-BE49-F238E27FC236}">
                <a16:creationId xmlns:a16="http://schemas.microsoft.com/office/drawing/2014/main" id="{0F72F4F2-2501-4520-A167-A904E0A6C71A}"/>
              </a:ext>
            </a:extLst>
          </p:cNvPr>
          <p:cNvSpPr txBox="1">
            <a:spLocks/>
          </p:cNvSpPr>
          <p:nvPr/>
        </p:nvSpPr>
        <p:spPr>
          <a:xfrm>
            <a:off x="793926" y="6450552"/>
            <a:ext cx="11076496" cy="3843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>
                <a:solidFill>
                  <a:schemeClr val="bg1"/>
                </a:solidFill>
              </a:rPr>
              <a:t>21.05.2019 г. -  12:00 (по МВ)</a:t>
            </a:r>
            <a:r>
              <a:rPr lang="ru-RU" sz="1800" b="1">
                <a:solidFill>
                  <a:srgbClr val="002060"/>
                </a:solidFill>
              </a:rPr>
              <a:t> </a:t>
            </a:r>
            <a:r>
              <a:rPr lang="ru-RU" sz="1800" b="1">
                <a:solidFill>
                  <a:schemeClr val="bg1"/>
                </a:solidFill>
              </a:rPr>
              <a:t>Ссылка: </a:t>
            </a:r>
            <a:r>
              <a:rPr lang="ru-RU" sz="1800" b="1" u="sng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https://youtu.be/8T6yuOzK8dQ</a:t>
            </a:r>
            <a:r>
              <a:rPr lang="ru-RU" sz="1800" b="1">
                <a:solidFill>
                  <a:schemeClr val="bg1"/>
                </a:solidFill>
              </a:rPr>
              <a:t>. </a:t>
            </a:r>
          </a:p>
          <a:p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C68C103-41DE-48A3-A208-F866681B1DC5}"/>
              </a:ext>
            </a:extLst>
          </p:cNvPr>
          <p:cNvSpPr/>
          <p:nvPr/>
        </p:nvSpPr>
        <p:spPr>
          <a:xfrm>
            <a:off x="2611247" y="138093"/>
            <a:ext cx="87296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ctr"/>
            <a:r>
              <a:rPr lang="ru-RU" dirty="0">
                <a:solidFill>
                  <a:srgbClr val="C00000"/>
                </a:solidFill>
              </a:rPr>
              <a:t>О формировании эффективной системы взаимодействия</a:t>
            </a:r>
          </a:p>
          <a:p>
            <a:pPr marL="180000" algn="ctr"/>
            <a:r>
              <a:rPr lang="ru-RU" dirty="0">
                <a:solidFill>
                  <a:srgbClr val="C00000"/>
                </a:solidFill>
              </a:rPr>
              <a:t>между федеральными и региональными центрами развития дополнительного образования  физкультурно-спортивной направленности.</a:t>
            </a:r>
          </a:p>
          <a:p>
            <a:pPr marL="180340" lvl="0" algn="r" defTabSz="914400">
              <a:defRPr/>
            </a:pPr>
            <a:r>
              <a:rPr lang="ru-RU" sz="1400" b="1" dirty="0" err="1">
                <a:solidFill>
                  <a:srgbClr val="002060"/>
                </a:solidFill>
              </a:rPr>
              <a:t>Грибачева</a:t>
            </a:r>
            <a:r>
              <a:rPr lang="ru-RU" sz="1400" b="1" dirty="0">
                <a:solidFill>
                  <a:srgbClr val="002060"/>
                </a:solidFill>
              </a:rPr>
              <a:t> Марина Анатольевна, </a:t>
            </a:r>
            <a:r>
              <a:rPr lang="ru-RU" sz="1400" dirty="0">
                <a:solidFill>
                  <a:srgbClr val="002060"/>
                </a:solidFill>
              </a:rPr>
              <a:t>руководитель структурного подразделения «Федеральный ресурсный центр развития дополнительного образования детей физкультурно-спортивной направленности» ФГБУ «ФЦОМОФВ»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6BBE75-8103-4BCB-B6B6-DE60493A2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38" y="1970628"/>
            <a:ext cx="821164" cy="109488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7D579C7-58B0-4BA6-9F4D-DC7977B55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925" y="4105596"/>
            <a:ext cx="821164" cy="109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27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8613A74-230E-49F6-83B3-3B61B00E1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"/>
            <a:ext cx="12192000" cy="17425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500D4B-5AB5-4BAA-B369-99E7E2C7B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9" y="117690"/>
            <a:ext cx="760537" cy="85594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A48BD6-B8F3-4B2B-A2A0-38F41E229AE2}"/>
              </a:ext>
            </a:extLst>
          </p:cNvPr>
          <p:cNvSpPr/>
          <p:nvPr/>
        </p:nvSpPr>
        <p:spPr>
          <a:xfrm>
            <a:off x="553925" y="31802"/>
            <a:ext cx="2618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cs typeface="Times New Roman" panose="02020603050405020304" pitchFamily="18" charset="0"/>
              </a:rPr>
              <a:t>МИНИСТЕРСТВО ПРОСВЕЩЕНИЯ РОССИЙСКОЙ ФЕДЕРАЦИИ</a:t>
            </a:r>
            <a:endParaRPr lang="ru-RU" sz="1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41525E9-08F2-4474-8E48-A56BACA0BC67}"/>
              </a:ext>
            </a:extLst>
          </p:cNvPr>
          <p:cNvSpPr/>
          <p:nvPr/>
        </p:nvSpPr>
        <p:spPr>
          <a:xfrm>
            <a:off x="786951" y="456667"/>
            <a:ext cx="21621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ФГБУ «ФЕДЕРАЛЬНЫЙ ЦЕНТР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ru-RU" sz="1200" b="1" dirty="0">
                <a:solidFill>
                  <a:srgbClr val="002060"/>
                </a:solidFill>
              </a:rPr>
              <a:t>ОРГАНИЗАЦИОННО-МЕТОДИЧЕСКОГО ОБЕСПЕЧЕНИЯ ФИЗИЧЕСКОГО ВОСПИТАНИЯ»</a:t>
            </a:r>
            <a:endParaRPr lang="ru-RU" sz="1200" dirty="0"/>
          </a:p>
        </p:txBody>
      </p:sp>
      <p:pic>
        <p:nvPicPr>
          <p:cNvPr id="7" name="Picture 3" descr="ЛОГО 1">
            <a:extLst>
              <a:ext uri="{FF2B5EF4-FFF2-40B4-BE49-F238E27FC236}">
                <a16:creationId xmlns:a16="http://schemas.microsoft.com/office/drawing/2014/main" id="{902F2459-30F5-44D7-A142-3D3040487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080" y="31802"/>
            <a:ext cx="490230" cy="61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DB50F76-1524-4DEF-A6A6-4903606A2BFF}"/>
              </a:ext>
            </a:extLst>
          </p:cNvPr>
          <p:cNvSpPr/>
          <p:nvPr/>
        </p:nvSpPr>
        <p:spPr>
          <a:xfrm>
            <a:off x="3321826" y="2523464"/>
            <a:ext cx="7762875" cy="709233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Методические рекомендации по созданию региональных ресурсных центров развития физкультурно-спортивной направленности.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999D015-44C5-43A8-B9C9-BCD382D465E5}"/>
              </a:ext>
            </a:extLst>
          </p:cNvPr>
          <p:cNvSpPr/>
          <p:nvPr/>
        </p:nvSpPr>
        <p:spPr>
          <a:xfrm>
            <a:off x="3591928" y="3441734"/>
            <a:ext cx="7762876" cy="390684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Примерное типовое положение о региональном ресурсном центре.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F0DEF23-1939-481F-BCF2-94CF2EDC74E6}"/>
              </a:ext>
            </a:extLst>
          </p:cNvPr>
          <p:cNvSpPr/>
          <p:nvPr/>
        </p:nvSpPr>
        <p:spPr>
          <a:xfrm>
            <a:off x="4050319" y="3964627"/>
            <a:ext cx="7762875" cy="1027782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Презентация о формировании структуры управления дополнительного образования физкультурно-спортивной направленности в Российской Федерации.</a:t>
            </a:r>
            <a:endParaRPr lang="ru-RU" sz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Подзаголовок 2">
            <a:extLst>
              <a:ext uri="{FF2B5EF4-FFF2-40B4-BE49-F238E27FC236}">
                <a16:creationId xmlns:a16="http://schemas.microsoft.com/office/drawing/2014/main" id="{60800B11-F8A6-4259-9687-4DBC9BD9149A}"/>
              </a:ext>
            </a:extLst>
          </p:cNvPr>
          <p:cNvSpPr txBox="1">
            <a:spLocks/>
          </p:cNvSpPr>
          <p:nvPr/>
        </p:nvSpPr>
        <p:spPr>
          <a:xfrm>
            <a:off x="793926" y="6450552"/>
            <a:ext cx="11076496" cy="3843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chemeClr val="bg1"/>
                </a:solidFill>
              </a:rPr>
              <a:t>21.05.2019 г. -  12:00 (по МВ)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>
                <a:solidFill>
                  <a:schemeClr val="bg1"/>
                </a:solidFill>
              </a:rPr>
              <a:t>Ссылка: </a:t>
            </a:r>
            <a:r>
              <a:rPr lang="ru-RU" sz="1800" b="1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https://youtu.be/8T6yuOzK8dQ</a:t>
            </a:r>
            <a:r>
              <a:rPr lang="ru-RU" sz="1800" b="1" dirty="0">
                <a:solidFill>
                  <a:schemeClr val="bg1"/>
                </a:solidFill>
              </a:rPr>
              <a:t>. </a:t>
            </a:r>
          </a:p>
          <a:p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4BD6C41-8E44-4A88-82C8-E916C95E2154}"/>
              </a:ext>
            </a:extLst>
          </p:cNvPr>
          <p:cNvSpPr/>
          <p:nvPr/>
        </p:nvSpPr>
        <p:spPr>
          <a:xfrm>
            <a:off x="3171106" y="4992409"/>
            <a:ext cx="80643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ВАЖНО: срок подписания Соглашения заканчивается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30 мая 2019 г.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F352BA2-A68E-42D5-AECD-09B8605BE993}"/>
              </a:ext>
            </a:extLst>
          </p:cNvPr>
          <p:cNvSpPr/>
          <p:nvPr/>
        </p:nvSpPr>
        <p:spPr>
          <a:xfrm>
            <a:off x="2838449" y="225824"/>
            <a:ext cx="87296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ctr"/>
            <a:r>
              <a:rPr lang="ru-RU" dirty="0">
                <a:solidFill>
                  <a:srgbClr val="C00000"/>
                </a:solidFill>
              </a:rPr>
              <a:t>О формировании эффективной системы взаимодействия между федеральными и региональными центрами развития дополнительного образования</a:t>
            </a:r>
          </a:p>
          <a:p>
            <a:pPr marL="180000" algn="ctr"/>
            <a:r>
              <a:rPr lang="ru-RU" dirty="0">
                <a:solidFill>
                  <a:srgbClr val="C00000"/>
                </a:solidFill>
              </a:rPr>
              <a:t> физкультурно-спортивной направленности.</a:t>
            </a:r>
          </a:p>
          <a:p>
            <a:pPr marL="180340" lvl="0" algn="r" defTabSz="914400">
              <a:defRPr/>
            </a:pPr>
            <a:r>
              <a:rPr lang="ru-RU" sz="1400" b="1" dirty="0" err="1">
                <a:solidFill>
                  <a:srgbClr val="002060"/>
                </a:solidFill>
              </a:rPr>
              <a:t>Грибачева</a:t>
            </a:r>
            <a:r>
              <a:rPr lang="ru-RU" sz="1400" b="1" dirty="0">
                <a:solidFill>
                  <a:srgbClr val="002060"/>
                </a:solidFill>
              </a:rPr>
              <a:t> Марина Анатольевна, </a:t>
            </a:r>
            <a:r>
              <a:rPr lang="ru-RU" sz="1400" dirty="0">
                <a:solidFill>
                  <a:srgbClr val="002060"/>
                </a:solidFill>
              </a:rPr>
              <a:t>руководитель структурного подразделения «Федеральный ресурсный центр развития дополнительного образования детей физкультурно-спортивной направленности» ФГБУ «ФЦОМОФВ»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BEE7CFE-837D-4FEE-9596-B92B441227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1826" y="5446120"/>
            <a:ext cx="1256515" cy="70628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6C3250B-E77E-4A0C-B7C4-885BFE006A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43537"/>
            <a:ext cx="3322039" cy="4581762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3160688-3BC1-41E3-860F-6518735CA814}"/>
              </a:ext>
            </a:extLst>
          </p:cNvPr>
          <p:cNvSpPr/>
          <p:nvPr/>
        </p:nvSpPr>
        <p:spPr>
          <a:xfrm>
            <a:off x="3580782" y="1957681"/>
            <a:ext cx="4468284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8645">
              <a:lnSpc>
                <a:spcPct val="115000"/>
              </a:lnSpc>
              <a:spcAft>
                <a:spcPts val="80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сайте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фцомофв.рф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размещены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1FD7C2E-7761-42DB-959F-D6E90934378A}"/>
              </a:ext>
            </a:extLst>
          </p:cNvPr>
          <p:cNvSpPr/>
          <p:nvPr/>
        </p:nvSpPr>
        <p:spPr>
          <a:xfrm>
            <a:off x="2538901" y="1697493"/>
            <a:ext cx="102371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 правильного определения образовательной организации, делегирования  функциональных обязанностей</a:t>
            </a:r>
          </a:p>
          <a:p>
            <a:endParaRPr lang="ru-RU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0DD534A-8450-4B5D-AA1A-B30FC97C644E}"/>
              </a:ext>
            </a:extLst>
          </p:cNvPr>
          <p:cNvGrpSpPr/>
          <p:nvPr/>
        </p:nvGrpSpPr>
        <p:grpSpPr>
          <a:xfrm>
            <a:off x="0" y="1890606"/>
            <a:ext cx="3322039" cy="4426303"/>
            <a:chOff x="0" y="1890606"/>
            <a:chExt cx="3322039" cy="4426303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CE4EDE0-40BC-4C58-8BF6-0A7DA5920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890606"/>
              <a:ext cx="3322039" cy="4426303"/>
            </a:xfrm>
            <a:prstGeom prst="rect">
              <a:avLst/>
            </a:prstGeom>
          </p:spPr>
        </p:pic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BA7F137A-9400-462B-B7B3-D38510D922E7}"/>
                </a:ext>
              </a:extLst>
            </p:cNvPr>
            <p:cNvSpPr/>
            <p:nvPr/>
          </p:nvSpPr>
          <p:spPr>
            <a:xfrm>
              <a:off x="0" y="2293688"/>
              <a:ext cx="2204194" cy="10277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88645">
                <a:lnSpc>
                  <a:spcPct val="115000"/>
                </a:lnSpc>
                <a:spcAft>
                  <a:spcPts val="800"/>
                </a:spcAft>
              </a:pPr>
              <a:r>
                <a:rPr lang="ru-RU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 сайте </a:t>
              </a:r>
              <a:r>
                <a:rPr lang="ru-RU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фцомофв.рф</a:t>
              </a:r>
              <a:r>
                <a:rPr lang="ru-RU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размещены </a:t>
              </a:r>
              <a:r>
                <a:rPr lang="ru-RU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ru-RU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9B2D922-8B29-4DAD-B26A-222E19F64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023"/>
            <a:ext cx="12192000" cy="17425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500D4B-5AB5-4BAA-B369-99E7E2C7B3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9" y="117690"/>
            <a:ext cx="760537" cy="85594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A48BD6-B8F3-4B2B-A2A0-38F41E229AE2}"/>
              </a:ext>
            </a:extLst>
          </p:cNvPr>
          <p:cNvSpPr/>
          <p:nvPr/>
        </p:nvSpPr>
        <p:spPr>
          <a:xfrm>
            <a:off x="553925" y="31802"/>
            <a:ext cx="2618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cs typeface="Times New Roman" panose="02020603050405020304" pitchFamily="18" charset="0"/>
              </a:rPr>
              <a:t>МИНИСТЕРСТВО ПРОСВЕЩЕНИЯ РОССИЙСКОЙ ФЕДЕРАЦИИ</a:t>
            </a:r>
            <a:endParaRPr lang="ru-RU" sz="1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41525E9-08F2-4474-8E48-A56BACA0BC67}"/>
              </a:ext>
            </a:extLst>
          </p:cNvPr>
          <p:cNvSpPr/>
          <p:nvPr/>
        </p:nvSpPr>
        <p:spPr>
          <a:xfrm>
            <a:off x="786951" y="456667"/>
            <a:ext cx="21621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ФГБУ «ФЕДЕРАЛЬНЫЙ ЦЕНТР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ru-RU" sz="1200" b="1" dirty="0">
                <a:solidFill>
                  <a:srgbClr val="002060"/>
                </a:solidFill>
              </a:rPr>
              <a:t>ОРГАНИЗАЦИОННО-МЕТОДИЧЕСКОГО ОБЕСПЕЧЕНИЯ ФИЗИЧЕСКОГО ВОСПИТАНИЯ»</a:t>
            </a:r>
            <a:endParaRPr lang="ru-RU" sz="1200" dirty="0"/>
          </a:p>
        </p:txBody>
      </p:sp>
      <p:pic>
        <p:nvPicPr>
          <p:cNvPr id="7" name="Picture 3" descr="ЛОГО 1">
            <a:extLst>
              <a:ext uri="{FF2B5EF4-FFF2-40B4-BE49-F238E27FC236}">
                <a16:creationId xmlns:a16="http://schemas.microsoft.com/office/drawing/2014/main" id="{902F2459-30F5-44D7-A142-3D3040487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080" y="31802"/>
            <a:ext cx="490230" cy="61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4" name="Подзаголовок 2">
            <a:extLst>
              <a:ext uri="{FF2B5EF4-FFF2-40B4-BE49-F238E27FC236}">
                <a16:creationId xmlns:a16="http://schemas.microsoft.com/office/drawing/2014/main" id="{704CD458-D341-4609-8DC3-BFCCD682738A}"/>
              </a:ext>
            </a:extLst>
          </p:cNvPr>
          <p:cNvSpPr txBox="1">
            <a:spLocks/>
          </p:cNvSpPr>
          <p:nvPr/>
        </p:nvSpPr>
        <p:spPr>
          <a:xfrm>
            <a:off x="793926" y="6450552"/>
            <a:ext cx="11076496" cy="3843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chemeClr val="bg1"/>
                </a:solidFill>
              </a:rPr>
              <a:t>21.05.2019 г. -  12:00 (по МВ)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>
                <a:solidFill>
                  <a:schemeClr val="bg1"/>
                </a:solidFill>
              </a:rPr>
              <a:t>Ссылка: </a:t>
            </a:r>
            <a:r>
              <a:rPr lang="ru-RU" sz="1800" b="1" u="sng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https://youtu.be/8T6yuOzK8dQ</a:t>
            </a:r>
            <a:r>
              <a:rPr lang="ru-RU" sz="1800" b="1" dirty="0">
                <a:solidFill>
                  <a:schemeClr val="bg1"/>
                </a:solidFill>
              </a:rPr>
              <a:t>. </a:t>
            </a:r>
          </a:p>
          <a:p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01EC12A-4DC8-403B-8C34-A16EA9CC0696}"/>
              </a:ext>
            </a:extLst>
          </p:cNvPr>
          <p:cNvSpPr/>
          <p:nvPr/>
        </p:nvSpPr>
        <p:spPr>
          <a:xfrm>
            <a:off x="2651005" y="2311774"/>
            <a:ext cx="7762874" cy="92333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примерное положение о промежуточной и итоговой аттестации обучающихся по программам дополнительного образования физкультурно-спортивной направленности. </a:t>
            </a:r>
            <a:endParaRPr lang="ru-RU" sz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7D1377B-2DA3-4E87-AA4D-06D6FC11B4CE}"/>
              </a:ext>
            </a:extLst>
          </p:cNvPr>
          <p:cNvSpPr/>
          <p:nvPr/>
        </p:nvSpPr>
        <p:spPr>
          <a:xfrm>
            <a:off x="3064952" y="3635113"/>
            <a:ext cx="7762873" cy="64633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открыто консультативное окно по вопросам организации и обеспечения безопасной среды во время занятий физической культурой и спортом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 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D5A19E5-49AB-42FC-8C4B-991CF1F1C88D}"/>
              </a:ext>
            </a:extLst>
          </p:cNvPr>
          <p:cNvSpPr/>
          <p:nvPr/>
        </p:nvSpPr>
        <p:spPr>
          <a:xfrm>
            <a:off x="3867600" y="4601618"/>
            <a:ext cx="7762872" cy="120032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открывается регистрация на обучающий вебинар по проектированию программ дополнительного образования физкультурно-спортивной направленности общеразвивающие и предпрофессиональные с учетом новых современных требований.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2F7DFCE-6B0B-47A6-AEDB-E7A435938793}"/>
              </a:ext>
            </a:extLst>
          </p:cNvPr>
          <p:cNvSpPr/>
          <p:nvPr/>
        </p:nvSpPr>
        <p:spPr>
          <a:xfrm>
            <a:off x="2838449" y="124846"/>
            <a:ext cx="87296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ctr"/>
            <a:r>
              <a:rPr lang="ru-RU" dirty="0">
                <a:solidFill>
                  <a:srgbClr val="C00000"/>
                </a:solidFill>
              </a:rPr>
              <a:t>О формировании эффективной системы взаимодействия между федеральными и региональными центрами развития дополнительного образования</a:t>
            </a:r>
          </a:p>
          <a:p>
            <a:pPr marL="180000" algn="ctr"/>
            <a:r>
              <a:rPr lang="ru-RU" dirty="0">
                <a:solidFill>
                  <a:srgbClr val="C00000"/>
                </a:solidFill>
              </a:rPr>
              <a:t> физкультурно-спортивной направленности.</a:t>
            </a:r>
          </a:p>
          <a:p>
            <a:pPr marL="180340" lvl="0" algn="r" defTabSz="914400">
              <a:defRPr/>
            </a:pPr>
            <a:r>
              <a:rPr lang="ru-RU" sz="1300" b="1" dirty="0" err="1">
                <a:solidFill>
                  <a:srgbClr val="002060"/>
                </a:solidFill>
              </a:rPr>
              <a:t>Грибачева</a:t>
            </a:r>
            <a:r>
              <a:rPr lang="ru-RU" sz="1300" b="1" dirty="0">
                <a:solidFill>
                  <a:srgbClr val="002060"/>
                </a:solidFill>
              </a:rPr>
              <a:t> Марина Анатольевна, </a:t>
            </a:r>
            <a:r>
              <a:rPr lang="ru-RU" sz="1300" dirty="0">
                <a:solidFill>
                  <a:srgbClr val="002060"/>
                </a:solidFill>
              </a:rPr>
              <a:t>руководитель структурного подразделения «Федеральный ресурсный центр развития дополнительного образования детей физкультурно-спортивной направленности» ФГБУ «ФЦОМОФВ»</a:t>
            </a:r>
          </a:p>
        </p:txBody>
      </p:sp>
    </p:spTree>
    <p:extLst>
      <p:ext uri="{BB962C8B-B14F-4D97-AF65-F5344CB8AC3E}">
        <p14:creationId xmlns:p14="http://schemas.microsoft.com/office/powerpoint/2010/main" val="2806975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BF52485-93EE-4288-A156-A8F954DA1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"/>
            <a:ext cx="12192000" cy="1742585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213E11A-6EFE-4384-9E5B-7A9DD93BB7E2}"/>
              </a:ext>
            </a:extLst>
          </p:cNvPr>
          <p:cNvGrpSpPr/>
          <p:nvPr/>
        </p:nvGrpSpPr>
        <p:grpSpPr>
          <a:xfrm>
            <a:off x="39859" y="31802"/>
            <a:ext cx="12018451" cy="1440528"/>
            <a:chOff x="39859" y="31802"/>
            <a:chExt cx="12018451" cy="144052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6500D4B-5AB5-4BAA-B369-99E7E2C7B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9" y="117690"/>
              <a:ext cx="760537" cy="855945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6A48BD6-B8F3-4B2B-A2A0-38F41E229AE2}"/>
                </a:ext>
              </a:extLst>
            </p:cNvPr>
            <p:cNvSpPr/>
            <p:nvPr/>
          </p:nvSpPr>
          <p:spPr>
            <a:xfrm>
              <a:off x="553925" y="31802"/>
              <a:ext cx="261805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МИНИСТЕРСТВО ПРОСВЕЩЕНИЯ РОССИЙСКОЙ ФЕДЕРАЦИИ</a:t>
              </a:r>
              <a:endParaRPr lang="ru-RU" sz="1200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41525E9-08F2-4474-8E48-A56BACA0BC67}"/>
                </a:ext>
              </a:extLst>
            </p:cNvPr>
            <p:cNvSpPr/>
            <p:nvPr/>
          </p:nvSpPr>
          <p:spPr>
            <a:xfrm>
              <a:off x="786951" y="456667"/>
              <a:ext cx="216217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02060"/>
                  </a:solidFill>
                </a:rPr>
                <a:t>ФГБУ «ФЕДЕРАЛЬНЫЙ ЦЕНТР</a:t>
              </a:r>
              <a:r>
                <a:rPr lang="en-US" sz="1200" b="1" dirty="0">
                  <a:solidFill>
                    <a:srgbClr val="002060"/>
                  </a:solidFill>
                </a:rPr>
                <a:t> </a:t>
              </a:r>
              <a:r>
                <a:rPr lang="ru-RU" sz="1200" b="1" dirty="0">
                  <a:solidFill>
                    <a:srgbClr val="002060"/>
                  </a:solidFill>
                </a:rPr>
                <a:t>ОРГАНИЗАЦИОННО-МЕТОДИЧЕСКОГО ОБЕСПЕЧЕНИЯ ФИЗИЧЕСКОГО ВОСПИТАНИЯ»</a:t>
              </a:r>
              <a:endParaRPr lang="ru-RU" sz="1200" dirty="0"/>
            </a:p>
          </p:txBody>
        </p:sp>
        <p:pic>
          <p:nvPicPr>
            <p:cNvPr id="7" name="Picture 3" descr="ЛОГО 1">
              <a:extLst>
                <a:ext uri="{FF2B5EF4-FFF2-40B4-BE49-F238E27FC236}">
                  <a16:creationId xmlns:a16="http://schemas.microsoft.com/office/drawing/2014/main" id="{902F2459-30F5-44D7-A142-3D3040487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8080" y="31802"/>
              <a:ext cx="490230" cy="610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96464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4F11E4-BE7B-49EE-BCCE-A3100A25B40B}"/>
              </a:ext>
            </a:extLst>
          </p:cNvPr>
          <p:cNvSpPr/>
          <p:nvPr/>
        </p:nvSpPr>
        <p:spPr>
          <a:xfrm>
            <a:off x="2893788" y="105239"/>
            <a:ext cx="872963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0" algn="ctr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</a:rPr>
              <a:t>О реализации Концепции преподавания учебного предмета «Физическая культура» в образовательных организациях Российской Федерации, реализующих основные общеобразовательные программы на 2019-2024 годы. </a:t>
            </a:r>
          </a:p>
          <a:p>
            <a:pPr marL="180340" indent="0" algn="ctr">
              <a:spcAft>
                <a:spcPts val="0"/>
              </a:spcAft>
            </a:pPr>
            <a:endParaRPr lang="ru-RU" dirty="0">
              <a:solidFill>
                <a:srgbClr val="C00000"/>
              </a:solidFill>
            </a:endParaRPr>
          </a:p>
          <a:p>
            <a:pPr marL="180340" indent="0" algn="r">
              <a:spcAft>
                <a:spcPts val="0"/>
              </a:spcAft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Анисимова Марина Вячеславовна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,  заместитель директора ФГБУ «ФЦОМОФВ»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D4983AB4-BB43-4E56-92CC-AC4536A4D476}"/>
              </a:ext>
            </a:extLst>
          </p:cNvPr>
          <p:cNvSpPr txBox="1">
            <a:spLocks/>
          </p:cNvSpPr>
          <p:nvPr/>
        </p:nvSpPr>
        <p:spPr>
          <a:xfrm>
            <a:off x="793926" y="6450552"/>
            <a:ext cx="11076496" cy="3843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chemeClr val="bg1"/>
                </a:solidFill>
              </a:rPr>
              <a:t>21.05.2019 г. -  12:00 (по МВ)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>
                <a:solidFill>
                  <a:schemeClr val="bg1"/>
                </a:solidFill>
              </a:rPr>
              <a:t>Ссылка: </a:t>
            </a:r>
            <a:r>
              <a:rPr lang="ru-RU" sz="1800" b="1" u="sng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https://youtu.be/8T6yuOzK8dQ</a:t>
            </a:r>
            <a:r>
              <a:rPr lang="ru-RU" sz="1800" b="1" dirty="0">
                <a:solidFill>
                  <a:schemeClr val="bg1"/>
                </a:solidFill>
              </a:rPr>
              <a:t>. </a:t>
            </a:r>
          </a:p>
          <a:p>
            <a:endParaRPr lang="ru-RU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AE5B3E1-0715-4F49-B4A9-9B2581E59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63" y="19279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3ECF556F-10C2-41EE-9EDA-6052D1CF3E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1749786"/>
              </p:ext>
            </p:extLst>
          </p:nvPr>
        </p:nvGraphicFramePr>
        <p:xfrm>
          <a:off x="647084" y="1935375"/>
          <a:ext cx="2728512" cy="1882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" name="Slide" r:id="rId7" imgW="5453001" imgH="3779538" progId="PowerPoint.Slide.12">
                  <p:embed/>
                </p:oleObj>
              </mc:Choice>
              <mc:Fallback>
                <p:oleObj name="Slide" r:id="rId7" imgW="5453001" imgH="3779538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084" y="1935375"/>
                        <a:ext cx="2728512" cy="18825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4">
            <a:extLst>
              <a:ext uri="{FF2B5EF4-FFF2-40B4-BE49-F238E27FC236}">
                <a16:creationId xmlns:a16="http://schemas.microsoft.com/office/drawing/2014/main" id="{41F53539-DDDA-4FE1-9D3C-61D7D7CA9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325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B3C36E28-2A7B-4C4C-B842-4D266E7F2D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1742233"/>
              </p:ext>
            </p:extLst>
          </p:nvPr>
        </p:nvGraphicFramePr>
        <p:xfrm>
          <a:off x="3491968" y="1947805"/>
          <a:ext cx="2818157" cy="1944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" name="Slide" r:id="rId9" imgW="5453001" imgH="3779538" progId="PowerPoint.Slide.12">
                  <p:embed/>
                </p:oleObj>
              </mc:Choice>
              <mc:Fallback>
                <p:oleObj name="Slide" r:id="rId9" imgW="5453001" imgH="3779538" progId="PowerPoint.Slide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968" y="1947805"/>
                        <a:ext cx="2818157" cy="19444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6">
            <a:extLst>
              <a:ext uri="{FF2B5EF4-FFF2-40B4-BE49-F238E27FC236}">
                <a16:creationId xmlns:a16="http://schemas.microsoft.com/office/drawing/2014/main" id="{3E7CE9F0-6C79-496F-BDAF-42F4C1E4F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1525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C5F3F76F-1092-4CC9-96E1-7F1C43CAA3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3065996"/>
              </p:ext>
            </p:extLst>
          </p:nvPr>
        </p:nvGraphicFramePr>
        <p:xfrm>
          <a:off x="6298779" y="1838671"/>
          <a:ext cx="2509801" cy="1731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" name="Slide" r:id="rId11" imgW="5453001" imgH="3779538" progId="PowerPoint.Slide.12">
                  <p:embed/>
                </p:oleObj>
              </mc:Choice>
              <mc:Fallback>
                <p:oleObj name="Slide" r:id="rId11" imgW="5453001" imgH="3779538" progId="PowerPoint.Slide.1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8779" y="1838671"/>
                        <a:ext cx="2509801" cy="17316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8">
            <a:extLst>
              <a:ext uri="{FF2B5EF4-FFF2-40B4-BE49-F238E27FC236}">
                <a16:creationId xmlns:a16="http://schemas.microsoft.com/office/drawing/2014/main" id="{EAE9AB86-EAE3-4A4E-83CF-281A756AA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194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ABE8E3B2-8AFB-407A-8ABF-1550D11AA2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8113744"/>
              </p:ext>
            </p:extLst>
          </p:nvPr>
        </p:nvGraphicFramePr>
        <p:xfrm>
          <a:off x="9213128" y="1933922"/>
          <a:ext cx="2410291" cy="1662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" name="Slide" r:id="rId13" imgW="5453001" imgH="3779538" progId="PowerPoint.Slide.12">
                  <p:embed/>
                </p:oleObj>
              </mc:Choice>
              <mc:Fallback>
                <p:oleObj name="Slide" r:id="rId13" imgW="5453001" imgH="3779538" progId="PowerPoint.Slide.12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13128" y="1933922"/>
                        <a:ext cx="2410291" cy="16629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0">
            <a:extLst>
              <a:ext uri="{FF2B5EF4-FFF2-40B4-BE49-F238E27FC236}">
                <a16:creationId xmlns:a16="http://schemas.microsoft.com/office/drawing/2014/main" id="{42784FE0-753A-44EA-8256-B4D39A1B4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631" y="40422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3" name="Объект 22">
            <a:extLst>
              <a:ext uri="{FF2B5EF4-FFF2-40B4-BE49-F238E27FC236}">
                <a16:creationId xmlns:a16="http://schemas.microsoft.com/office/drawing/2014/main" id="{0C67CD47-81CE-4134-A8D4-F5333FFB77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7775568"/>
              </p:ext>
            </p:extLst>
          </p:nvPr>
        </p:nvGraphicFramePr>
        <p:xfrm>
          <a:off x="627941" y="4198607"/>
          <a:ext cx="2617727" cy="1806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" name="Slide" r:id="rId15" imgW="5453001" imgH="3779538" progId="PowerPoint.Slide.12">
                  <p:embed/>
                </p:oleObj>
              </mc:Choice>
              <mc:Fallback>
                <p:oleObj name="Slide" r:id="rId15" imgW="5453001" imgH="3779538" progId="PowerPoint.Slide.12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941" y="4198607"/>
                        <a:ext cx="2617727" cy="18061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12">
            <a:extLst>
              <a:ext uri="{FF2B5EF4-FFF2-40B4-BE49-F238E27FC236}">
                <a16:creationId xmlns:a16="http://schemas.microsoft.com/office/drawing/2014/main" id="{08FD515C-C7BA-4F53-8CA7-D798536EC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25" y="41931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ADF867EA-B8C5-4B1A-81E1-182D62EC37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8304486"/>
              </p:ext>
            </p:extLst>
          </p:nvPr>
        </p:nvGraphicFramePr>
        <p:xfrm>
          <a:off x="3652395" y="4290160"/>
          <a:ext cx="2443605" cy="1685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2" name="Slide" r:id="rId17" imgW="5453001" imgH="3779538" progId="PowerPoint.Slide.12">
                  <p:embed/>
                </p:oleObj>
              </mc:Choice>
              <mc:Fallback>
                <p:oleObj name="Slide" r:id="rId17" imgW="5453001" imgH="3779538" progId="PowerPoint.Slide.1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2395" y="4290160"/>
                        <a:ext cx="2443605" cy="16859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4">
            <a:extLst>
              <a:ext uri="{FF2B5EF4-FFF2-40B4-BE49-F238E27FC236}">
                <a16:creationId xmlns:a16="http://schemas.microsoft.com/office/drawing/2014/main" id="{729C31C0-A7D3-4FE0-A210-1B3FD6C2C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7355" y="40960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id="{1AA03C48-695E-4F97-AB94-1107DD9322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148453"/>
              </p:ext>
            </p:extLst>
          </p:nvPr>
        </p:nvGraphicFramePr>
        <p:xfrm>
          <a:off x="6627355" y="4212848"/>
          <a:ext cx="2539651" cy="175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3" name="Slide" r:id="rId19" imgW="5453001" imgH="3779538" progId="PowerPoint.Slide.12">
                  <p:embed/>
                </p:oleObj>
              </mc:Choice>
              <mc:Fallback>
                <p:oleObj name="Slide" r:id="rId19" imgW="5453001" imgH="3779538" progId="PowerPoint.Slide.12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7355" y="4212848"/>
                        <a:ext cx="2539651" cy="17522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16">
            <a:extLst>
              <a:ext uri="{FF2B5EF4-FFF2-40B4-BE49-F238E27FC236}">
                <a16:creationId xmlns:a16="http://schemas.microsoft.com/office/drawing/2014/main" id="{F532C688-BD3F-4C84-9303-978491176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194" y="41913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9" name="Объект 28">
            <a:extLst>
              <a:ext uri="{FF2B5EF4-FFF2-40B4-BE49-F238E27FC236}">
                <a16:creationId xmlns:a16="http://schemas.microsoft.com/office/drawing/2014/main" id="{D63B883D-3F74-4AB7-B4C9-26E1510D90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9085821"/>
              </p:ext>
            </p:extLst>
          </p:nvPr>
        </p:nvGraphicFramePr>
        <p:xfrm>
          <a:off x="9458434" y="4150351"/>
          <a:ext cx="2580723" cy="1780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4" name="Slide" r:id="rId21" imgW="5453001" imgH="3779538" progId="PowerPoint.Slide.12">
                  <p:embed/>
                </p:oleObj>
              </mc:Choice>
              <mc:Fallback>
                <p:oleObj name="Slide" r:id="rId21" imgW="5453001" imgH="3779538" progId="PowerPoint.Slide.12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58434" y="4150351"/>
                        <a:ext cx="2580723" cy="17805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F408F21E-D470-4F12-9668-AE820998FDF9}"/>
              </a:ext>
            </a:extLst>
          </p:cNvPr>
          <p:cNvSpPr txBox="1"/>
          <p:nvPr/>
        </p:nvSpPr>
        <p:spPr>
          <a:xfrm>
            <a:off x="403082" y="16877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AE7DDD-FDCC-48C5-9552-DE19313FAE6E}"/>
              </a:ext>
            </a:extLst>
          </p:cNvPr>
          <p:cNvSpPr txBox="1"/>
          <p:nvPr/>
        </p:nvSpPr>
        <p:spPr>
          <a:xfrm>
            <a:off x="3279537" y="173480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696FE31-CF43-4865-BB27-0D7F0A5AA34B}"/>
              </a:ext>
            </a:extLst>
          </p:cNvPr>
          <p:cNvSpPr txBox="1"/>
          <p:nvPr/>
        </p:nvSpPr>
        <p:spPr>
          <a:xfrm>
            <a:off x="6132289" y="17016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F3430C-F507-47CB-A06C-23DE005CBF35}"/>
              </a:ext>
            </a:extLst>
          </p:cNvPr>
          <p:cNvSpPr txBox="1"/>
          <p:nvPr/>
        </p:nvSpPr>
        <p:spPr>
          <a:xfrm>
            <a:off x="8970370" y="17416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735DAF7-696B-4617-B0AD-68B4C95F762D}"/>
              </a:ext>
            </a:extLst>
          </p:cNvPr>
          <p:cNvSpPr txBox="1"/>
          <p:nvPr/>
        </p:nvSpPr>
        <p:spPr>
          <a:xfrm>
            <a:off x="403082" y="38575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36D108-CB4E-4A11-A79C-491A91A1E361}"/>
              </a:ext>
            </a:extLst>
          </p:cNvPr>
          <p:cNvSpPr txBox="1"/>
          <p:nvPr/>
        </p:nvSpPr>
        <p:spPr>
          <a:xfrm>
            <a:off x="3375627" y="38575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A45FFF-F537-43BE-AF33-DB37B4FCEF40}"/>
              </a:ext>
            </a:extLst>
          </p:cNvPr>
          <p:cNvSpPr txBox="1"/>
          <p:nvPr/>
        </p:nvSpPr>
        <p:spPr>
          <a:xfrm>
            <a:off x="6395698" y="38292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65399E-0FA8-40AF-96AE-E0D8A6F1B2D4}"/>
              </a:ext>
            </a:extLst>
          </p:cNvPr>
          <p:cNvSpPr txBox="1"/>
          <p:nvPr/>
        </p:nvSpPr>
        <p:spPr>
          <a:xfrm>
            <a:off x="9182276" y="38211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9039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2C41EF5-773D-40FC-93C0-84FC979F0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"/>
            <a:ext cx="12192000" cy="1742585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213E11A-6EFE-4384-9E5B-7A9DD93BB7E2}"/>
              </a:ext>
            </a:extLst>
          </p:cNvPr>
          <p:cNvGrpSpPr/>
          <p:nvPr/>
        </p:nvGrpSpPr>
        <p:grpSpPr>
          <a:xfrm>
            <a:off x="39859" y="31802"/>
            <a:ext cx="12018451" cy="1440528"/>
            <a:chOff x="39859" y="31802"/>
            <a:chExt cx="12018451" cy="144052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6500D4B-5AB5-4BAA-B369-99E7E2C7B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9" y="117690"/>
              <a:ext cx="760537" cy="855945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6A48BD6-B8F3-4B2B-A2A0-38F41E229AE2}"/>
                </a:ext>
              </a:extLst>
            </p:cNvPr>
            <p:cNvSpPr/>
            <p:nvPr/>
          </p:nvSpPr>
          <p:spPr>
            <a:xfrm>
              <a:off x="553925" y="31802"/>
              <a:ext cx="261805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МИНИСТЕРСТВО ПРОСВЕЩЕНИЯ РОССИЙСКОЙ ФЕДЕРАЦИИ</a:t>
              </a:r>
              <a:endParaRPr lang="ru-RU" sz="1200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41525E9-08F2-4474-8E48-A56BACA0BC67}"/>
                </a:ext>
              </a:extLst>
            </p:cNvPr>
            <p:cNvSpPr/>
            <p:nvPr/>
          </p:nvSpPr>
          <p:spPr>
            <a:xfrm>
              <a:off x="786951" y="456667"/>
              <a:ext cx="216217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02060"/>
                  </a:solidFill>
                </a:rPr>
                <a:t>ФГБУ «ФЕДЕРАЛЬНЫЙ ЦЕНТР</a:t>
              </a:r>
              <a:r>
                <a:rPr lang="en-US" sz="1200" b="1" dirty="0">
                  <a:solidFill>
                    <a:srgbClr val="002060"/>
                  </a:solidFill>
                </a:rPr>
                <a:t> </a:t>
              </a:r>
              <a:r>
                <a:rPr lang="ru-RU" sz="1200" b="1" dirty="0">
                  <a:solidFill>
                    <a:srgbClr val="002060"/>
                  </a:solidFill>
                </a:rPr>
                <a:t>ОРГАНИЗАЦИОННО-МЕТОДИЧЕСКОГО ОБЕСПЕЧЕНИЯ ФИЗИЧЕСКОГО ВОСПИТАНИЯ»</a:t>
              </a:r>
              <a:endParaRPr lang="ru-RU" sz="1200" dirty="0"/>
            </a:p>
          </p:txBody>
        </p:sp>
        <p:pic>
          <p:nvPicPr>
            <p:cNvPr id="7" name="Picture 3" descr="ЛОГО 1">
              <a:extLst>
                <a:ext uri="{FF2B5EF4-FFF2-40B4-BE49-F238E27FC236}">
                  <a16:creationId xmlns:a16="http://schemas.microsoft.com/office/drawing/2014/main" id="{902F2459-30F5-44D7-A142-3D3040487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8080" y="31802"/>
              <a:ext cx="490230" cy="610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96464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4F11E4-BE7B-49EE-BCCE-A3100A25B40B}"/>
              </a:ext>
            </a:extLst>
          </p:cNvPr>
          <p:cNvSpPr/>
          <p:nvPr/>
        </p:nvSpPr>
        <p:spPr>
          <a:xfrm>
            <a:off x="2893788" y="272001"/>
            <a:ext cx="872963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0" algn="ctr"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</a:rPr>
              <a:t>О реализации Концепции преподавания учебного предмета «Физическая культура» в образовательных организациях Российской Федерации, реализующих основные общеобразовательные программы на 2019-2024 годы. </a:t>
            </a:r>
          </a:p>
          <a:p>
            <a:pPr marL="180340" indent="0" algn="r">
              <a:spcAft>
                <a:spcPts val="0"/>
              </a:spcAft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Анисимова Марина Вячеславовна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,  заместитель директора ФГБУ «ФЦОМОФВ»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D4983AB4-BB43-4E56-92CC-AC4536A4D476}"/>
              </a:ext>
            </a:extLst>
          </p:cNvPr>
          <p:cNvSpPr txBox="1">
            <a:spLocks/>
          </p:cNvSpPr>
          <p:nvPr/>
        </p:nvSpPr>
        <p:spPr>
          <a:xfrm>
            <a:off x="793926" y="6450552"/>
            <a:ext cx="11076496" cy="3843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chemeClr val="bg1"/>
                </a:solidFill>
              </a:rPr>
              <a:t>21.05.2019 г. -  12:00 (по МВ)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>
                <a:solidFill>
                  <a:schemeClr val="bg1"/>
                </a:solidFill>
              </a:rPr>
              <a:t>Ссылка: </a:t>
            </a:r>
            <a:r>
              <a:rPr lang="ru-RU" sz="1800" b="1" u="sng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https://youtu.be/8T6yuOzK8dQ</a:t>
            </a:r>
            <a:r>
              <a:rPr lang="ru-RU" sz="1800" b="1" dirty="0">
                <a:solidFill>
                  <a:schemeClr val="bg1"/>
                </a:solidFill>
              </a:rPr>
              <a:t>. </a:t>
            </a:r>
          </a:p>
          <a:p>
            <a:endParaRPr lang="ru-RU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AE5B3E1-0715-4F49-B4A9-9B2581E59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63" y="19279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41F53539-DDDA-4FE1-9D3C-61D7D7CA9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325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E7CE9F0-6C79-496F-BDAF-42F4C1E4F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1525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EAE9AB86-EAE3-4A4E-83CF-281A756AA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194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42784FE0-753A-44EA-8256-B4D39A1B4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631" y="40422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08FD515C-C7BA-4F53-8CA7-D798536EC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25" y="41931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729C31C0-A7D3-4FE0-A210-1B3FD6C2C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7355" y="40960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F532C688-BD3F-4C84-9303-978491176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194" y="41913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08F21E-D470-4F12-9668-AE820998FDF9}"/>
              </a:ext>
            </a:extLst>
          </p:cNvPr>
          <p:cNvSpPr txBox="1"/>
          <p:nvPr/>
        </p:nvSpPr>
        <p:spPr>
          <a:xfrm>
            <a:off x="403082" y="16877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AE7DDD-FDCC-48C5-9552-DE19313FAE6E}"/>
              </a:ext>
            </a:extLst>
          </p:cNvPr>
          <p:cNvSpPr txBox="1"/>
          <p:nvPr/>
        </p:nvSpPr>
        <p:spPr>
          <a:xfrm>
            <a:off x="3788863" y="179034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696FE31-CF43-4865-BB27-0D7F0A5AA34B}"/>
              </a:ext>
            </a:extLst>
          </p:cNvPr>
          <p:cNvSpPr txBox="1"/>
          <p:nvPr/>
        </p:nvSpPr>
        <p:spPr>
          <a:xfrm>
            <a:off x="7570917" y="179034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F3430C-F507-47CB-A06C-23DE005CBF35}"/>
              </a:ext>
            </a:extLst>
          </p:cNvPr>
          <p:cNvSpPr txBox="1"/>
          <p:nvPr/>
        </p:nvSpPr>
        <p:spPr>
          <a:xfrm>
            <a:off x="1686721" y="400846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735DAF7-696B-4617-B0AD-68B4C95F762D}"/>
              </a:ext>
            </a:extLst>
          </p:cNvPr>
          <p:cNvSpPr txBox="1"/>
          <p:nvPr/>
        </p:nvSpPr>
        <p:spPr>
          <a:xfrm>
            <a:off x="6096000" y="4008462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0BDBEE-B086-4BC9-969F-B4ED3A97C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670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6B99061F-CB55-4B0B-B7BD-10B3697CA2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1233870"/>
              </p:ext>
            </p:extLst>
          </p:nvPr>
        </p:nvGraphicFramePr>
        <p:xfrm>
          <a:off x="884670" y="1873931"/>
          <a:ext cx="2705416" cy="1866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8" name="Slide" r:id="rId7" imgW="5453001" imgH="3779538" progId="PowerPoint.Slide.12">
                  <p:embed/>
                </p:oleObj>
              </mc:Choice>
              <mc:Fallback>
                <p:oleObj name="Slide" r:id="rId7" imgW="5453001" imgH="3779538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670" y="1873931"/>
                        <a:ext cx="2705416" cy="186661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4">
            <a:extLst>
              <a:ext uri="{FF2B5EF4-FFF2-40B4-BE49-F238E27FC236}">
                <a16:creationId xmlns:a16="http://schemas.microsoft.com/office/drawing/2014/main" id="{FCF1EC25-E7BE-4756-9E2F-267514FDF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5046" y="1989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3980B4AB-CBFD-4E12-8F2F-84F09022A5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991700"/>
              </p:ext>
            </p:extLst>
          </p:nvPr>
        </p:nvGraphicFramePr>
        <p:xfrm>
          <a:off x="4497961" y="1861094"/>
          <a:ext cx="2705416" cy="1866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9" name="Slide" r:id="rId9" imgW="5453001" imgH="3779538" progId="PowerPoint.Slide.12">
                  <p:embed/>
                </p:oleObj>
              </mc:Choice>
              <mc:Fallback>
                <p:oleObj name="Slide" r:id="rId9" imgW="5453001" imgH="3779538" progId="PowerPoint.Slide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7961" y="1861094"/>
                        <a:ext cx="2705416" cy="186661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6">
            <a:extLst>
              <a:ext uri="{FF2B5EF4-FFF2-40B4-BE49-F238E27FC236}">
                <a16:creationId xmlns:a16="http://schemas.microsoft.com/office/drawing/2014/main" id="{42BEE7D3-4ED0-43EC-BA78-B185F4FFC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164" y="19525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8" name="Объект 37">
            <a:extLst>
              <a:ext uri="{FF2B5EF4-FFF2-40B4-BE49-F238E27FC236}">
                <a16:creationId xmlns:a16="http://schemas.microsoft.com/office/drawing/2014/main" id="{78FF3E47-C830-4291-AF8F-D3D16E1074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6227339"/>
              </p:ext>
            </p:extLst>
          </p:nvPr>
        </p:nvGraphicFramePr>
        <p:xfrm>
          <a:off x="8202870" y="1790343"/>
          <a:ext cx="2828011" cy="1951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" name="Slide" r:id="rId11" imgW="5453001" imgH="3779538" progId="PowerPoint.Slide.12">
                  <p:embed/>
                </p:oleObj>
              </mc:Choice>
              <mc:Fallback>
                <p:oleObj name="Slide" r:id="rId11" imgW="5453001" imgH="3779538" progId="PowerPoint.Slide.1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2870" y="1790343"/>
                        <a:ext cx="2828011" cy="195120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8">
            <a:extLst>
              <a:ext uri="{FF2B5EF4-FFF2-40B4-BE49-F238E27FC236}">
                <a16:creationId xmlns:a16="http://schemas.microsoft.com/office/drawing/2014/main" id="{E6561CE9-1A2A-4AD0-8A48-C0DEFB337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3962" y="197125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0" name="Объект 39">
            <a:extLst>
              <a:ext uri="{FF2B5EF4-FFF2-40B4-BE49-F238E27FC236}">
                <a16:creationId xmlns:a16="http://schemas.microsoft.com/office/drawing/2014/main" id="{80721548-C8B0-4E91-B429-5A575FF36B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7841597"/>
              </p:ext>
            </p:extLst>
          </p:nvPr>
        </p:nvGraphicFramePr>
        <p:xfrm>
          <a:off x="2324147" y="4161814"/>
          <a:ext cx="2941264" cy="2029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" name="Slide" r:id="rId13" imgW="5453001" imgH="3779538" progId="PowerPoint.Slide.12">
                  <p:embed/>
                </p:oleObj>
              </mc:Choice>
              <mc:Fallback>
                <p:oleObj name="Slide" r:id="rId13" imgW="5453001" imgH="3779538" progId="PowerPoint.Slide.12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4147" y="4161814"/>
                        <a:ext cx="2941264" cy="202934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14">
            <a:extLst>
              <a:ext uri="{FF2B5EF4-FFF2-40B4-BE49-F238E27FC236}">
                <a16:creationId xmlns:a16="http://schemas.microsoft.com/office/drawing/2014/main" id="{A63B10B1-0CAD-42B1-AB53-6C35BDC6A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63" y="409704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2" name="Объект 41">
            <a:extLst>
              <a:ext uri="{FF2B5EF4-FFF2-40B4-BE49-F238E27FC236}">
                <a16:creationId xmlns:a16="http://schemas.microsoft.com/office/drawing/2014/main" id="{81EC9F0E-A1FD-4C5B-8A5D-11B7F5C4AF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65889"/>
              </p:ext>
            </p:extLst>
          </p:nvPr>
        </p:nvGraphicFramePr>
        <p:xfrm>
          <a:off x="6590702" y="4149964"/>
          <a:ext cx="2941264" cy="2029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" name="Slide" r:id="rId15" imgW="5453001" imgH="3779538" progId="PowerPoint.Slide.12">
                  <p:embed/>
                </p:oleObj>
              </mc:Choice>
              <mc:Fallback>
                <p:oleObj name="Slide" r:id="rId15" imgW="5453001" imgH="3779538" progId="PowerPoint.Slide.12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0702" y="4149964"/>
                        <a:ext cx="2941264" cy="202934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3643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CDAE98B-36AA-4516-B87D-0761619DE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3537"/>
            <a:ext cx="12192000" cy="458972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2A89E5A-3CA2-434C-BE4D-DD41F3199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"/>
            <a:ext cx="12192000" cy="1742585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213E11A-6EFE-4384-9E5B-7A9DD93BB7E2}"/>
              </a:ext>
            </a:extLst>
          </p:cNvPr>
          <p:cNvGrpSpPr/>
          <p:nvPr/>
        </p:nvGrpSpPr>
        <p:grpSpPr>
          <a:xfrm>
            <a:off x="39859" y="31802"/>
            <a:ext cx="12018451" cy="1440528"/>
            <a:chOff x="39859" y="31802"/>
            <a:chExt cx="12018451" cy="144052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6500D4B-5AB5-4BAA-B369-99E7E2C7B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9" y="117690"/>
              <a:ext cx="760537" cy="855945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6A48BD6-B8F3-4B2B-A2A0-38F41E229AE2}"/>
                </a:ext>
              </a:extLst>
            </p:cNvPr>
            <p:cNvSpPr/>
            <p:nvPr/>
          </p:nvSpPr>
          <p:spPr>
            <a:xfrm>
              <a:off x="553925" y="31802"/>
              <a:ext cx="261805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МИНИСТЕРСТВО ПРОСВЕЩЕНИЯ РОССИЙСКОЙ ФЕДЕРАЦИИ</a:t>
              </a:r>
              <a:endParaRPr lang="ru-RU" sz="1200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41525E9-08F2-4474-8E48-A56BACA0BC67}"/>
                </a:ext>
              </a:extLst>
            </p:cNvPr>
            <p:cNvSpPr/>
            <p:nvPr/>
          </p:nvSpPr>
          <p:spPr>
            <a:xfrm>
              <a:off x="786951" y="456667"/>
              <a:ext cx="216217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02060"/>
                  </a:solidFill>
                </a:rPr>
                <a:t>ФГБУ «ФЕДЕРАЛЬНЫЙ ЦЕНТР</a:t>
              </a:r>
              <a:r>
                <a:rPr lang="en-US" sz="1200" b="1" dirty="0">
                  <a:solidFill>
                    <a:srgbClr val="002060"/>
                  </a:solidFill>
                </a:rPr>
                <a:t> </a:t>
              </a:r>
              <a:r>
                <a:rPr lang="ru-RU" sz="1200" b="1" dirty="0">
                  <a:solidFill>
                    <a:srgbClr val="002060"/>
                  </a:solidFill>
                </a:rPr>
                <a:t>ОРГАНИЗАЦИОННО-МЕТОДИЧЕСКОГО ОБЕСПЕЧЕНИЯ ФИЗИЧЕСКОГО ВОСПИТАНИЯ»</a:t>
              </a:r>
              <a:endParaRPr lang="ru-RU" sz="1200" dirty="0"/>
            </a:p>
          </p:txBody>
        </p:sp>
        <p:pic>
          <p:nvPicPr>
            <p:cNvPr id="7" name="Picture 3" descr="ЛОГО 1">
              <a:extLst>
                <a:ext uri="{FF2B5EF4-FFF2-40B4-BE49-F238E27FC236}">
                  <a16:creationId xmlns:a16="http://schemas.microsoft.com/office/drawing/2014/main" id="{902F2459-30F5-44D7-A142-3D3040487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8080" y="31802"/>
              <a:ext cx="490230" cy="610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96464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4F11E4-BE7B-49EE-BCCE-A3100A25B40B}"/>
              </a:ext>
            </a:extLst>
          </p:cNvPr>
          <p:cNvSpPr/>
          <p:nvPr/>
        </p:nvSpPr>
        <p:spPr>
          <a:xfrm>
            <a:off x="2893788" y="272001"/>
            <a:ext cx="872963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0" algn="ctr">
              <a:spcAft>
                <a:spcPts val="0"/>
              </a:spcAft>
              <a:tabLst>
                <a:tab pos="450215" algn="l"/>
              </a:tabLst>
            </a:pPr>
            <a:r>
              <a:rPr lang="ru-RU" b="1" dirty="0">
                <a:solidFill>
                  <a:srgbClr val="C00000"/>
                </a:solidFill>
              </a:rPr>
              <a:t>Об организации и проведении Всероссийских Игр школьных спортивных клубов </a:t>
            </a:r>
          </a:p>
          <a:p>
            <a:pPr marL="180340" indent="0" algn="ctr">
              <a:spcAft>
                <a:spcPts val="0"/>
              </a:spcAft>
              <a:tabLst>
                <a:tab pos="450215" algn="l"/>
              </a:tabLst>
            </a:pPr>
            <a:r>
              <a:rPr lang="ru-RU" b="1" dirty="0">
                <a:solidFill>
                  <a:srgbClr val="C00000"/>
                </a:solidFill>
              </a:rPr>
              <a:t>в ФГБОУ ДО «Смена» (29 мая – 18 июня 2019 г.). </a:t>
            </a:r>
          </a:p>
          <a:p>
            <a:pPr marL="180340" indent="0" algn="r">
              <a:spcAft>
                <a:spcPts val="0"/>
              </a:spcAft>
              <a:tabLst>
                <a:tab pos="450215" algn="l"/>
              </a:tabLst>
            </a:pPr>
            <a:endParaRPr lang="ru-RU" dirty="0">
              <a:solidFill>
                <a:srgbClr val="FF0000"/>
              </a:solidFill>
            </a:endParaRPr>
          </a:p>
          <a:p>
            <a:pPr marL="180340" algn="r">
              <a:tabLst>
                <a:tab pos="450215" algn="l"/>
              </a:tabLst>
            </a:pPr>
            <a:r>
              <a:rPr lang="ru-RU" sz="1400" b="1" dirty="0">
                <a:solidFill>
                  <a:srgbClr val="0A396C"/>
                </a:solidFill>
              </a:rPr>
              <a:t>Широбоков Борис Аркадьевич</a:t>
            </a:r>
            <a:r>
              <a:rPr lang="ru-RU" sz="1400" dirty="0">
                <a:solidFill>
                  <a:srgbClr val="0A396C"/>
                </a:solidFill>
              </a:rPr>
              <a:t>,  заместитель директора ФГБУ «ФЦОМОФВ»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D4983AB4-BB43-4E56-92CC-AC4536A4D476}"/>
              </a:ext>
            </a:extLst>
          </p:cNvPr>
          <p:cNvSpPr txBox="1">
            <a:spLocks/>
          </p:cNvSpPr>
          <p:nvPr/>
        </p:nvSpPr>
        <p:spPr>
          <a:xfrm>
            <a:off x="793926" y="6450552"/>
            <a:ext cx="11076496" cy="3843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chemeClr val="bg1"/>
                </a:solidFill>
              </a:rPr>
              <a:t>21.05.2019 г. -  12:00 (по МВ)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>
                <a:solidFill>
                  <a:schemeClr val="bg1"/>
                </a:solidFill>
              </a:rPr>
              <a:t>Ссылка: </a:t>
            </a:r>
            <a:r>
              <a:rPr lang="ru-RU" sz="1800" b="1" u="sng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https://youtu.be/8T6yuOzK8dQ</a:t>
            </a:r>
            <a:r>
              <a:rPr lang="ru-RU" sz="1800" b="1" dirty="0">
                <a:solidFill>
                  <a:schemeClr val="bg1"/>
                </a:solidFill>
              </a:rPr>
              <a:t>. </a:t>
            </a:r>
          </a:p>
          <a:p>
            <a:endParaRPr lang="ru-RU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AE5B3E1-0715-4F49-B4A9-9B2581E59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63" y="19279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41F53539-DDDA-4FE1-9D3C-61D7D7CA9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325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E7CE9F0-6C79-496F-BDAF-42F4C1E4F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1525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EAE9AB86-EAE3-4A4E-83CF-281A756AA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194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42784FE0-753A-44EA-8256-B4D39A1B4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631" y="40422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08FD515C-C7BA-4F53-8CA7-D798536EC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25" y="41931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729C31C0-A7D3-4FE0-A210-1B3FD6C2C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7355" y="40960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F532C688-BD3F-4C84-9303-978491176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194" y="41913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0BDBEE-B086-4BC9-969F-B4ED3A97C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670" y="1933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FCF1EC25-E7BE-4756-9E2F-267514FDF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5046" y="1989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42BEE7D3-4ED0-43EC-BA78-B185F4FFC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164" y="19525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id="{E6561CE9-1A2A-4AD0-8A48-C0DEFB337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3962" y="197125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" name="Rectangle 14">
            <a:extLst>
              <a:ext uri="{FF2B5EF4-FFF2-40B4-BE49-F238E27FC236}">
                <a16:creationId xmlns:a16="http://schemas.microsoft.com/office/drawing/2014/main" id="{A63B10B1-0CAD-42B1-AB53-6C35BDC6A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63" y="409704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7550392-1CFA-4055-9026-7B143CA0937B}"/>
              </a:ext>
            </a:extLst>
          </p:cNvPr>
          <p:cNvSpPr/>
          <p:nvPr/>
        </p:nvSpPr>
        <p:spPr>
          <a:xfrm>
            <a:off x="1688283" y="2106743"/>
            <a:ext cx="8415325" cy="2745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выступления: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 ШСК: цели, задачи, программа, сроки, график, методические рекомендации по командированию на Всероссийский этап.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Президентские состязания, Президентские спортивные игры: сроки, место; мониторинг муниципального и регионального этапов.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Единый сводный календарный план на 2019\2020 учебный год.  Планирование и финансирование муниципальных и региональных этапов соревнований.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945120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478</TotalTime>
  <Words>3025</Words>
  <Application>Microsoft Office PowerPoint</Application>
  <PresentationFormat>Широкоэкранный</PresentationFormat>
  <Paragraphs>272</Paragraphs>
  <Slides>21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Calibri</vt:lpstr>
      <vt:lpstr>Calibri Light</vt:lpstr>
      <vt:lpstr>Times New Roman</vt:lpstr>
      <vt:lpstr>Wingdings</vt:lpstr>
      <vt:lpstr>Ретро</vt:lpstr>
      <vt:lpstr>Slide</vt:lpstr>
      <vt:lpstr>СЕЛЕКТОРНОЕ СОВЕЩАНИЕ Тема: «Развитие физической культуры и спорта в системе образования»  </vt:lpstr>
      <vt:lpstr>Повестка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 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Селекторное Совещание Тема: «Развитие физической культуры и спорта в системе образования»</dc:title>
  <dc:creator>Наталья</dc:creator>
  <cp:lastModifiedBy>Наталья</cp:lastModifiedBy>
  <cp:revision>47</cp:revision>
  <dcterms:created xsi:type="dcterms:W3CDTF">2019-05-22T07:16:47Z</dcterms:created>
  <dcterms:modified xsi:type="dcterms:W3CDTF">2019-05-24T13:02:09Z</dcterms:modified>
</cp:coreProperties>
</file>