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317" r:id="rId3"/>
    <p:sldId id="320" r:id="rId4"/>
    <p:sldId id="319" r:id="rId5"/>
    <p:sldId id="294" r:id="rId6"/>
    <p:sldId id="338" r:id="rId7"/>
    <p:sldId id="283" r:id="rId8"/>
    <p:sldId id="263" r:id="rId9"/>
    <p:sldId id="323" r:id="rId10"/>
    <p:sldId id="324" r:id="rId11"/>
    <p:sldId id="325" r:id="rId12"/>
    <p:sldId id="326" r:id="rId13"/>
    <p:sldId id="327" r:id="rId14"/>
    <p:sldId id="328" r:id="rId15"/>
    <p:sldId id="339" r:id="rId16"/>
    <p:sldId id="337" r:id="rId17"/>
    <p:sldId id="264" r:id="rId18"/>
    <p:sldId id="265" r:id="rId19"/>
    <p:sldId id="313" r:id="rId20"/>
    <p:sldId id="266" r:id="rId21"/>
    <p:sldId id="267" r:id="rId22"/>
    <p:sldId id="268" r:id="rId23"/>
    <p:sldId id="269" r:id="rId24"/>
    <p:sldId id="298" r:id="rId25"/>
    <p:sldId id="310" r:id="rId26"/>
    <p:sldId id="330" r:id="rId27"/>
    <p:sldId id="329" r:id="rId28"/>
    <p:sldId id="279" r:id="rId29"/>
    <p:sldId id="321" r:id="rId30"/>
    <p:sldId id="333" r:id="rId31"/>
    <p:sldId id="334" r:id="rId32"/>
    <p:sldId id="335" r:id="rId33"/>
    <p:sldId id="282" r:id="rId34"/>
    <p:sldId id="315" r:id="rId35"/>
    <p:sldId id="322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9" y="2730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8E7FC-D691-4613-84DF-D2170A73FBBC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E5A9B-D15A-4F3F-9175-2B80DD2A9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.png"/><Relationship Id="rId7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207568" y="1960037"/>
            <a:ext cx="8077200" cy="316835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00"/>
                </a:solidFill>
              </a:rPr>
              <a:t>Сетевое взаимодействие реализации дополнительных общеобразовательных программ по направлению «Спорт» в Орловской области на базе БОУ ОО «Созвездие Орла» </a:t>
            </a:r>
            <a:br>
              <a:rPr lang="ru-RU" sz="2800" b="1" dirty="0">
                <a:solidFill>
                  <a:srgbClr val="000000"/>
                </a:solidFill>
              </a:rPr>
            </a:br>
            <a:endParaRPr lang="ru-RU" sz="2800" b="1" dirty="0">
              <a:solidFill>
                <a:srgbClr val="0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B49C5A-EF35-4CFF-9E59-7C5E0EAF8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18" y="271199"/>
            <a:ext cx="857250" cy="1162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87688" y="692696"/>
            <a:ext cx="5040560" cy="56207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Единоборства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Профиль:  «Тайский бокс» </a:t>
            </a:r>
            <a:br>
              <a:rPr lang="ru-RU" sz="2400" dirty="0">
                <a:solidFill>
                  <a:srgbClr val="000000"/>
                </a:solidFill>
              </a:rPr>
            </a:b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7" name="Picture 7" descr="https://sun1-29.userapi.com/impg/udxyR8UHyB2fFJ1gJ02M6k9nkdUJCDSCBBOtFA/juYTE8c_xhA.jpg?size=720x1080&amp;quality=90&amp;sign=ef45f10345b2197a6a19b2fa5f301c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6160" y="1772817"/>
            <a:ext cx="2553080" cy="3829621"/>
          </a:xfrm>
          <a:prstGeom prst="rect">
            <a:avLst/>
          </a:prstGeom>
          <a:noFill/>
        </p:spPr>
      </p:pic>
      <p:pic>
        <p:nvPicPr>
          <p:cNvPr id="8" name="Picture 3" descr="https://sun1-95.userapi.com/impg/pKHFZpLHWb76ObO6W9_zHjKZkqIar7OHTc6lyw/CDJRJRB9moI.jpg?size=720x1080&amp;quality=90&amp;sign=88ab712bc173979834af938393ab461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5521" y="1700808"/>
            <a:ext cx="2640293" cy="3960440"/>
          </a:xfrm>
          <a:prstGeom prst="rect">
            <a:avLst/>
          </a:prstGeom>
          <a:noFill/>
        </p:spPr>
      </p:pic>
      <p:pic>
        <p:nvPicPr>
          <p:cNvPr id="43010" name="Picture 2" descr="https://sun1-15.userapi.com/impg/pTlEaCYD8WoVQLTQgXk2gHcGh2NaQ5TEqIjXTg/l1vU-y492pc.jpg?size=720x1080&amp;quality=90&amp;sign=875995a0d6831888a948eee130cd449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3872" y="1340768"/>
            <a:ext cx="2112234" cy="3168352"/>
          </a:xfrm>
          <a:prstGeom prst="rect">
            <a:avLst/>
          </a:prstGeom>
          <a:noFill/>
        </p:spPr>
      </p:pic>
      <p:pic>
        <p:nvPicPr>
          <p:cNvPr id="43012" name="Picture 4" descr="https://sun1-87.userapi.com/impg/BBSmSr8iZZmbDIJvLTdcUeWfE-8-RGcyKfAhxg/KZcC0TkuNaw.jpg?size=1280x854&amp;quality=90&amp;sign=cbe0fb30c87db127e82c388b6d3fcf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7849" y="4725145"/>
            <a:ext cx="2697855" cy="1799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87688" y="692696"/>
            <a:ext cx="5040560" cy="56207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Единоборства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Профиль:  «Дзюдо» </a:t>
            </a:r>
            <a:br>
              <a:rPr lang="ru-RU" sz="2400" dirty="0">
                <a:solidFill>
                  <a:srgbClr val="000000"/>
                </a:solidFill>
              </a:rPr>
            </a:br>
            <a:endParaRPr lang="ru-RU" sz="2400" dirty="0"/>
          </a:p>
        </p:txBody>
      </p:sp>
      <p:pic>
        <p:nvPicPr>
          <p:cNvPr id="41985" name="Picture 1" descr="C:\Users\Ъ\Desktop\Новая папка\u-6Ll1fp2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1628800"/>
            <a:ext cx="3096344" cy="2322258"/>
          </a:xfrm>
          <a:prstGeom prst="rect">
            <a:avLst/>
          </a:prstGeom>
          <a:noFill/>
        </p:spPr>
      </p:pic>
      <p:pic>
        <p:nvPicPr>
          <p:cNvPr id="41986" name="Picture 2" descr="C:\Users\Ъ\Desktop\Новая папка\fNb1kj7ekF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7969" y="2348880"/>
            <a:ext cx="4416491" cy="3312368"/>
          </a:xfrm>
          <a:prstGeom prst="rect">
            <a:avLst/>
          </a:prstGeom>
          <a:noFill/>
        </p:spPr>
      </p:pic>
      <p:pic>
        <p:nvPicPr>
          <p:cNvPr id="2050" name="Picture 2" descr="C:\Users\Ъ\Desktop\Новая папка\195e12bcabc2af7020ee6220b495128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3592" y="4149080"/>
            <a:ext cx="3132348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791744" y="332656"/>
            <a:ext cx="3960440" cy="93610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Единоборства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Профиль:  «Каратэ (WKF)»</a:t>
            </a:r>
            <a:endParaRPr lang="ru-RU" sz="2400" b="1" dirty="0"/>
          </a:p>
        </p:txBody>
      </p:sp>
      <p:pic>
        <p:nvPicPr>
          <p:cNvPr id="1026" name="Picture 2" descr="C:\Users\Ъ\Desktop\Новая папка\cpcoU-c_A7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5640" y="1628800"/>
            <a:ext cx="2880320" cy="2160240"/>
          </a:xfrm>
          <a:prstGeom prst="rect">
            <a:avLst/>
          </a:prstGeom>
          <a:noFill/>
        </p:spPr>
      </p:pic>
      <p:pic>
        <p:nvPicPr>
          <p:cNvPr id="1027" name="Picture 3" descr="C:\Users\Ъ\Desktop\Новая папка\kYtZ_e7MOW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5640" y="4149080"/>
            <a:ext cx="2880320" cy="2160240"/>
          </a:xfrm>
          <a:prstGeom prst="rect">
            <a:avLst/>
          </a:prstGeom>
          <a:noFill/>
        </p:spPr>
      </p:pic>
      <p:pic>
        <p:nvPicPr>
          <p:cNvPr id="1028" name="Picture 4" descr="C:\Users\Ъ\Desktop\Новая папка\p3BfVDazD8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0057" y="4149080"/>
            <a:ext cx="2784309" cy="2088232"/>
          </a:xfrm>
          <a:prstGeom prst="rect">
            <a:avLst/>
          </a:prstGeom>
          <a:noFill/>
        </p:spPr>
      </p:pic>
      <p:pic>
        <p:nvPicPr>
          <p:cNvPr id="1029" name="Picture 5" descr="C:\Users\Ъ\Desktop\Новая папка\wzQcRSjzge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28048" y="1628800"/>
            <a:ext cx="2811810" cy="2108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sun1-22.userapi.com/impg/0BslRzDy58K0pRItzzdeFJLSk9TOJu-KO-yeyA/UL5BfIMXwfQ.jpg?size=1280x854&amp;quality=90&amp;sign=6c7c6abe8f6675ac36be3dd3bb60ee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1340768"/>
            <a:ext cx="3384376" cy="2258014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791744" y="332656"/>
            <a:ext cx="396044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Бадминтон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3074" name="Picture 2" descr="C:\Users\Ъ\Desktop\Новая папка\K2vMUdvF8r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5561" y="4005064"/>
            <a:ext cx="3487517" cy="2326828"/>
          </a:xfrm>
          <a:prstGeom prst="rect">
            <a:avLst/>
          </a:prstGeom>
          <a:noFill/>
        </p:spPr>
      </p:pic>
      <p:pic>
        <p:nvPicPr>
          <p:cNvPr id="3075" name="Picture 3" descr="C:\Users\Ъ\Desktop\Новая папка\NDsUo2k8Ed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3378" y="1340768"/>
            <a:ext cx="3453686" cy="2304256"/>
          </a:xfrm>
          <a:prstGeom prst="rect">
            <a:avLst/>
          </a:prstGeom>
          <a:noFill/>
        </p:spPr>
      </p:pic>
      <p:pic>
        <p:nvPicPr>
          <p:cNvPr id="3076" name="Picture 4" descr="C:\Users\Ъ\Desktop\Новая папка\tzPR6EhRj2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6040" y="4005064"/>
            <a:ext cx="3454126" cy="230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776" y="476672"/>
            <a:ext cx="3682752" cy="70609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000000"/>
                </a:solidFill>
              </a:rPr>
            </a:br>
            <a:r>
              <a:rPr lang="ru-RU" b="1" dirty="0">
                <a:solidFill>
                  <a:srgbClr val="000000"/>
                </a:solidFill>
              </a:rPr>
              <a:t>Шахматы</a:t>
            </a:r>
            <a:br>
              <a:rPr lang="ru-RU" b="1" dirty="0">
                <a:solidFill>
                  <a:srgbClr val="000000"/>
                </a:solidFill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4098" name="Picture 2" descr="C:\Users\Ъ\Desktop\Новая папка\HvHpt4ACt8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9616" y="1412777"/>
            <a:ext cx="1800200" cy="2400267"/>
          </a:xfrm>
          <a:prstGeom prst="rect">
            <a:avLst/>
          </a:prstGeom>
          <a:noFill/>
        </p:spPr>
      </p:pic>
      <p:pic>
        <p:nvPicPr>
          <p:cNvPr id="4099" name="Picture 3" descr="C:\Users\Ъ\Desktop\Новая папка\955DUvdFfK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3912" y="3645025"/>
            <a:ext cx="1746194" cy="2328259"/>
          </a:xfrm>
          <a:prstGeom prst="rect">
            <a:avLst/>
          </a:prstGeom>
          <a:noFill/>
        </p:spPr>
      </p:pic>
      <p:pic>
        <p:nvPicPr>
          <p:cNvPr id="4101" name="Picture 5" descr="C:\Users\Ъ\Desktop\Новая папка\2y_gP3NKhW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8208" y="1484785"/>
            <a:ext cx="1800200" cy="2400267"/>
          </a:xfrm>
          <a:prstGeom prst="rect">
            <a:avLst/>
          </a:prstGeom>
          <a:noFill/>
        </p:spPr>
      </p:pic>
      <p:pic>
        <p:nvPicPr>
          <p:cNvPr id="4103" name="Picture 7" descr="C:\Users\Ъ\Desktop\Новая папка\a76ymMUYaS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3872" y="1412777"/>
            <a:ext cx="2315964" cy="1736973"/>
          </a:xfrm>
          <a:prstGeom prst="rect">
            <a:avLst/>
          </a:prstGeom>
          <a:noFill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585" y="4221088"/>
            <a:ext cx="19335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4193" y="4221088"/>
            <a:ext cx="17240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79776" y="476672"/>
            <a:ext cx="3682752" cy="70609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Индивидуальные результаты участников профильных образовательных программ по направлению «Спорт»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63552" y="1916833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</a:rPr>
              <a:t>Сдача внутренней аттестации, перевод на новый этап спортивной подготовки, присвоение спортивных разрядов до I включительно (Каратэ, армейский рукопашный бой, тайский бокс)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</a:rPr>
              <a:t>Включение в сборные команды организаций осуществляющих спортивную подготовку и сборные команды муниципальных образований для участия в соревнованиях различного уровня (тайский бокс, дзюдо, шахматы, армейский рукопашный бой, дзюдо).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</a:rPr>
              <a:t>Отбор и включение в основной и резервный составы сборных команд Орловской области (Тайский бокс, бадминтон, дзюдо).</a:t>
            </a:r>
          </a:p>
          <a:p>
            <a:pPr algn="ctr"/>
            <a:endParaRPr lang="ru-RU" sz="2000" dirty="0">
              <a:solidFill>
                <a:srgbClr val="000000"/>
              </a:solidFill>
            </a:endParaRPr>
          </a:p>
          <a:p>
            <a:pPr algn="ctr"/>
            <a:r>
              <a:rPr lang="ru-RU" sz="2000" dirty="0">
                <a:solidFill>
                  <a:srgbClr val="000000"/>
                </a:solidFill>
              </a:rPr>
              <a:t>Результативное участие в спортивных соревнованиях регионального, межрегионального и всероссийского уровня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616" y="260648"/>
            <a:ext cx="6192688" cy="114300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0000"/>
                </a:solidFill>
              </a:rPr>
              <a:t>Профильные </a:t>
            </a:r>
            <a:br>
              <a:rPr lang="ru-RU" sz="3200" dirty="0">
                <a:solidFill>
                  <a:srgbClr val="000000"/>
                </a:solidFill>
              </a:rPr>
            </a:br>
            <a:r>
              <a:rPr lang="ru-RU" sz="3200" dirty="0">
                <a:solidFill>
                  <a:srgbClr val="000000"/>
                </a:solidFill>
              </a:rPr>
              <a:t>образовательные программы </a:t>
            </a:r>
            <a:br>
              <a:rPr lang="ru-RU" sz="3200" dirty="0">
                <a:solidFill>
                  <a:srgbClr val="000000"/>
                </a:solidFill>
              </a:rPr>
            </a:br>
            <a:r>
              <a:rPr lang="ru-RU" sz="3200" dirty="0">
                <a:solidFill>
                  <a:srgbClr val="000000"/>
                </a:solidFill>
              </a:rPr>
              <a:t>по направлению «Спорт» 2020 г.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35560" y="1844825"/>
            <a:ext cx="8229600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Март:              	Единоборства(профиль «Армейский рукопашный бой»)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                         	Единоборства (профиль «Тайский бокс»)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                        	Бадминтон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Апрель :         	Бадминтон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                         	Шахматы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Май:		Бадминтон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Июнь :		Единоборства (профиль «Дзюдо»)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			Шахматы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Июль:		Шахматы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Август:		Шахматы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Сентябрь:	Шахматы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Октябрь	:	Шахматы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Ноябрь: 	Единоборства (профиль «Тайский бокс»)</a:t>
            </a:r>
          </a:p>
          <a:p>
            <a:pPr>
              <a:buNone/>
            </a:pPr>
            <a:r>
              <a:rPr lang="ru-RU" dirty="0">
                <a:solidFill>
                  <a:srgbClr val="000000"/>
                </a:solidFill>
              </a:rPr>
              <a:t>Декабрь:	Бадминтон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2780928"/>
            <a:ext cx="8229600" cy="139903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0000"/>
                </a:solidFill>
              </a:rPr>
              <a:t>Руководители </a:t>
            </a:r>
            <a:br>
              <a:rPr lang="ru-RU" sz="4000" b="1" dirty="0">
                <a:solidFill>
                  <a:srgbClr val="000000"/>
                </a:solidFill>
              </a:rPr>
            </a:br>
            <a:r>
              <a:rPr lang="ru-RU" sz="4000" b="1" dirty="0">
                <a:solidFill>
                  <a:srgbClr val="000000"/>
                </a:solidFill>
              </a:rPr>
              <a:t>профильных образовательных программ </a:t>
            </a:r>
            <a:br>
              <a:rPr lang="ru-RU" sz="40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по направлению «Спорт»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Регионального центра выявления, поддержки и развития способностей и талантов у детей и молодежи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БОУ ОО «Созвездие Орла»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7928" y="980728"/>
            <a:ext cx="3024336" cy="139903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000000"/>
                </a:solidFill>
              </a:rPr>
              <a:t>Сорокина Вероника Андреевна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7528" y="3212977"/>
            <a:ext cx="5770984" cy="324036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000" dirty="0">
                <a:solidFill>
                  <a:srgbClr val="000000"/>
                </a:solidFill>
              </a:rPr>
              <a:t>Главный тренер</a:t>
            </a:r>
          </a:p>
          <a:p>
            <a:pPr algn="r">
              <a:buNone/>
            </a:pPr>
            <a:r>
              <a:rPr lang="ru-RU" sz="2000" dirty="0">
                <a:solidFill>
                  <a:srgbClr val="000000"/>
                </a:solidFill>
              </a:rPr>
              <a:t>сборной Орловской области по бадминтону </a:t>
            </a:r>
          </a:p>
          <a:p>
            <a:pPr algn="r">
              <a:buNone/>
            </a:pPr>
            <a:r>
              <a:rPr lang="ru-RU" sz="2000" dirty="0">
                <a:solidFill>
                  <a:srgbClr val="000000"/>
                </a:solidFill>
              </a:rPr>
              <a:t>Сертифицированный тренер Всемирной федерации бадминтона </a:t>
            </a:r>
          </a:p>
          <a:p>
            <a:pPr algn="r">
              <a:buNone/>
            </a:pPr>
            <a:r>
              <a:rPr lang="ru-RU" sz="2000" dirty="0">
                <a:solidFill>
                  <a:srgbClr val="000000"/>
                </a:solidFill>
              </a:rPr>
              <a:t>Мастер спорта по бадминтону</a:t>
            </a:r>
          </a:p>
          <a:p>
            <a:pPr algn="r">
              <a:buNone/>
            </a:pPr>
            <a:r>
              <a:rPr lang="ru-RU" sz="2000" dirty="0">
                <a:solidFill>
                  <a:srgbClr val="000000"/>
                </a:solidFill>
              </a:rPr>
              <a:t>Абсолютная чемпионка Казахстана по бадминтону в одиночной, парной и смешанной парной категории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5" y="620688"/>
            <a:ext cx="182831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4233" y="3501009"/>
            <a:ext cx="19780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upload.wikimedia.org/wikipedia/commons/thumb/7/71/%D0%92%D1%80%D1%83%D1%87%D0%B5%D0%BD%D0%B8%D0%B5_%D0%B7%D0%B2%D0%B5%D0%B7%D0%B4%D1%8B_%D0%93%D0%B5%D1%80%D0%BE%D1%8F_%D0%A0%D0%BE%D1%81%D1%81%D0%B8%D0%B9%D1%81%D0%BA%D0%BE%D0%B9_%D0%A4%D0%B5%D0%B4%D0%B5%D1%80%D0%B0%D1%86%D0%B8%D0%B8_%D0%90%D0%BB%D0%B5%D0%BA%D1%81%D0%B0%D0%BD%D0%B4%D1%80%D1%83_%D0%9C%D0%B8%D1%81%D1%83%D1%80%D0%BA%D0%B8%D0%BD%D1%83_%2822-09-2016%29.jpg/1600px-%D0%92%D1%80%D1%83%D1%87%D0%B5%D0%BD%D0%B8%D0%B5_%D0%B7%D0%B2%D0%B5%D0%B7%D0%B4%D1%8B_%D0%93%D0%B5%D1%80%D0%BE%D1%8F_%D0%A0%D0%BE%D1%81%D1%81%D0%B8%D0%B9%D1%81%D0%BA%D0%BE%D0%B9_%D0%A4%D0%B5%D0%B4%D0%B5%D1%80%D0%B0%D1%86%D0%B8%D0%B8_%D0%90%D0%BB%D0%B5%D0%BA%D1%81%D0%B0%D0%BD%D0%B4%D1%80%D1%83_%D0%9C%D0%B8%D1%81%D1%83%D1%80%D0%BA%D0%B8%D0%BD%D1%83_%2822-09-2016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84" y="3645024"/>
            <a:ext cx="2559224" cy="15796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7888" y="1196752"/>
            <a:ext cx="3707904" cy="1399032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000000"/>
                </a:solidFill>
              </a:rPr>
              <a:t>Мисуркин Александр Александрович </a:t>
            </a:r>
            <a:br>
              <a:rPr lang="ru-RU" sz="3600" dirty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71464" y="2924944"/>
            <a:ext cx="6264696" cy="3384376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Президент 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Федерации бадминтона Орловской области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Герой России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Лётчик-космонавт Российской Федерации 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Космонавт-испытатель отряда ФГБУ 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«НИИ ЦПК имени Ю. А. Гагарина»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Кавалер Ордена «За заслуги перед 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Отечеством» IV степени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Почётный гражданин города Орла </a:t>
            </a:r>
          </a:p>
          <a:p>
            <a:pPr algn="r"/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1" y="692696"/>
            <a:ext cx="181712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628800"/>
            <a:ext cx="8229600" cy="4826009"/>
          </a:xfrm>
        </p:spPr>
        <p:txBody>
          <a:bodyPr>
            <a:normAutofit fontScale="55000" lnSpcReduction="20000"/>
          </a:bodyPr>
          <a:lstStyle/>
          <a:p>
            <a:endParaRPr lang="ru-RU" dirty="0">
              <a:solidFill>
                <a:srgbClr val="000000"/>
              </a:solidFill>
            </a:endParaRPr>
          </a:p>
          <a:p>
            <a:pPr lvl="0"/>
            <a:endParaRPr lang="ru-RU" dirty="0">
              <a:solidFill>
                <a:srgbClr val="000000"/>
              </a:solidFill>
            </a:endParaRPr>
          </a:p>
          <a:p>
            <a:pPr lvl="0"/>
            <a:r>
              <a:rPr lang="ru-RU" dirty="0">
                <a:solidFill>
                  <a:srgbClr val="000000"/>
                </a:solidFill>
              </a:rPr>
              <a:t>Создание комплексной системы раннего выявления спортивной одарённости и вовлечение спортивно одарённых детей в систему подготовки спортивного резерва региона.  </a:t>
            </a:r>
          </a:p>
          <a:p>
            <a:pPr lvl="0"/>
            <a:endParaRPr lang="ru-RU" dirty="0">
              <a:solidFill>
                <a:srgbClr val="000000"/>
              </a:solidFill>
            </a:endParaRPr>
          </a:p>
          <a:p>
            <a:pPr lvl="0"/>
            <a:r>
              <a:rPr lang="ru-RU" dirty="0">
                <a:solidFill>
                  <a:srgbClr val="000000"/>
                </a:solidFill>
              </a:rPr>
              <a:t>Создание эффективного инструмента организации просмотра и отбора кандидатов в сборные команды различного уровня (региональный, муниципальный, клубный), </a:t>
            </a:r>
          </a:p>
          <a:p>
            <a:pPr lvl="0"/>
            <a:endParaRPr lang="ru-RU" dirty="0">
              <a:solidFill>
                <a:srgbClr val="000000"/>
              </a:solidFill>
            </a:endParaRPr>
          </a:p>
          <a:p>
            <a:pPr lvl="0"/>
            <a:r>
              <a:rPr lang="ru-RU" dirty="0">
                <a:solidFill>
                  <a:srgbClr val="000000"/>
                </a:solidFill>
              </a:rPr>
              <a:t>Создание программ углубленной подготовки перспективных региональных спортсменов к выступлению в спортивных соревнованиях высокого уровня</a:t>
            </a:r>
          </a:p>
          <a:p>
            <a:pPr lvl="0"/>
            <a:endParaRPr lang="ru-RU" dirty="0">
              <a:solidFill>
                <a:srgbClr val="000000"/>
              </a:solidFill>
            </a:endParaRPr>
          </a:p>
          <a:p>
            <a:pPr lvl="0"/>
            <a:r>
              <a:rPr lang="ru-RU" dirty="0">
                <a:solidFill>
                  <a:srgbClr val="000000"/>
                </a:solidFill>
              </a:rPr>
              <a:t>Выявление, развитие и дальнейшая профессиональная поддержка спортивно-одаренных детей, а также детей и молодёжи, проявивших выдающиеся способности в различных видах спорта.</a:t>
            </a:r>
          </a:p>
          <a:p>
            <a:pPr lvl="0"/>
            <a:endParaRPr lang="ru-RU" dirty="0">
              <a:solidFill>
                <a:srgbClr val="000000"/>
              </a:solidFill>
            </a:endParaRPr>
          </a:p>
          <a:p>
            <a:pPr lvl="0"/>
            <a:r>
              <a:rPr lang="ru-RU" dirty="0">
                <a:solidFill>
                  <a:srgbClr val="000000"/>
                </a:solidFill>
              </a:rPr>
              <a:t> Создание необходимых условий для всестороннего и гармоничного личностного развития одаренных детей.</a:t>
            </a:r>
          </a:p>
          <a:p>
            <a:pPr lvl="0"/>
            <a:endParaRPr lang="ru-RU" dirty="0">
              <a:solidFill>
                <a:srgbClr val="000000"/>
              </a:solidFill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31704" y="6206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endParaRPr lang="ru-RU" dirty="0">
              <a:solidFill>
                <a:srgbClr val="000000"/>
              </a:solidFill>
            </a:endParaRPr>
          </a:p>
          <a:p>
            <a:pPr algn="ctr">
              <a:buNone/>
            </a:pPr>
            <a:endParaRPr lang="ru-RU" dirty="0">
              <a:solidFill>
                <a:srgbClr val="000000"/>
              </a:solidFill>
            </a:endParaRPr>
          </a:p>
          <a:p>
            <a:pPr algn="ctr">
              <a:buNone/>
            </a:pPr>
            <a:r>
              <a:rPr lang="ru-RU" b="1" dirty="0">
                <a:solidFill>
                  <a:srgbClr val="000000"/>
                </a:solidFill>
              </a:rPr>
              <a:t>Реализация </a:t>
            </a:r>
          </a:p>
          <a:p>
            <a:pPr algn="ctr">
              <a:buNone/>
            </a:pPr>
            <a:r>
              <a:rPr lang="ru-RU" b="1" dirty="0">
                <a:solidFill>
                  <a:srgbClr val="000000"/>
                </a:solidFill>
              </a:rPr>
              <a:t>профильных образовательных программ </a:t>
            </a:r>
            <a:br>
              <a:rPr lang="ru-RU" b="1" dirty="0">
                <a:solidFill>
                  <a:srgbClr val="000000"/>
                </a:solidFill>
              </a:rPr>
            </a:br>
            <a:r>
              <a:rPr lang="ru-RU" b="1" dirty="0">
                <a:solidFill>
                  <a:srgbClr val="000000"/>
                </a:solidFill>
              </a:rPr>
              <a:t>по направлению «Спорт» ориентирована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7928" y="332656"/>
            <a:ext cx="3600400" cy="208823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0000"/>
                </a:solidFill>
              </a:rPr>
              <a:t>Сергачёв </a:t>
            </a:r>
            <a:br>
              <a:rPr lang="ru-RU" sz="4000" b="1" dirty="0">
                <a:solidFill>
                  <a:srgbClr val="000000"/>
                </a:solidFill>
              </a:rPr>
            </a:br>
            <a:r>
              <a:rPr lang="ru-RU" sz="4000" b="1" dirty="0">
                <a:solidFill>
                  <a:srgbClr val="000000"/>
                </a:solidFill>
              </a:rPr>
              <a:t>Алексей Александрович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35560" y="2996952"/>
            <a:ext cx="4320480" cy="3284984"/>
          </a:xfrm>
        </p:spPr>
        <p:txBody>
          <a:bodyPr>
            <a:normAutofit fontScale="85000" lnSpcReduction="10000"/>
          </a:bodyPr>
          <a:lstStyle/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Главный тренер 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сборной Орловской области по Тайскому боксу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Президент Орловской областной Федерации Тайского бокса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Мастер спорта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9" y="332657"/>
            <a:ext cx="1911061" cy="217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4073" y="3140969"/>
            <a:ext cx="3547241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548681"/>
            <a:ext cx="1433970" cy="18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1864" y="764704"/>
            <a:ext cx="3240360" cy="1399032"/>
          </a:xfrm>
        </p:spPr>
        <p:txBody>
          <a:bodyPr>
            <a:noAutofit/>
          </a:bodyPr>
          <a:lstStyle/>
          <a:p>
            <a:pPr algn="l"/>
            <a:br>
              <a:rPr lang="ru-RU" sz="4000" dirty="0"/>
            </a:br>
            <a:r>
              <a:rPr lang="ru-RU" sz="4000" b="1" dirty="0" err="1">
                <a:solidFill>
                  <a:srgbClr val="000000"/>
                </a:solidFill>
              </a:rPr>
              <a:t>Скабелкин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br>
              <a:rPr lang="ru-RU" sz="4000" b="1" dirty="0">
                <a:solidFill>
                  <a:srgbClr val="000000"/>
                </a:solidFill>
              </a:rPr>
            </a:br>
            <a:r>
              <a:rPr lang="ru-RU" sz="4000" b="1" dirty="0">
                <a:solidFill>
                  <a:srgbClr val="000000"/>
                </a:solidFill>
              </a:rPr>
              <a:t>Сергей Васильевич</a:t>
            </a:r>
            <a:br>
              <a:rPr lang="ru-RU" sz="4000" b="1" dirty="0">
                <a:solidFill>
                  <a:srgbClr val="000000"/>
                </a:solidFill>
              </a:rPr>
            </a:br>
            <a:endParaRPr lang="ru-RU" sz="4000" b="1" dirty="0">
              <a:solidFill>
                <a:srgbClr val="0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2132858"/>
            <a:ext cx="4834880" cy="4176462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endParaRPr lang="ru-RU" sz="2400" dirty="0">
              <a:solidFill>
                <a:srgbClr val="000000"/>
              </a:solidFill>
            </a:endParaRP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Президент  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Спортивной федерации армейского рукопашного боя Орловской области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Чемпион Московского военного округа по Армейскому рукопашному бою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Призёр чемпионата России по Армейскому рукопашному бою 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Чемпион Орловской области по рукопашному бою</a:t>
            </a:r>
          </a:p>
          <a:p>
            <a:pPr algn="r">
              <a:buNone/>
            </a:pPr>
            <a:r>
              <a:rPr lang="ru-RU" sz="2400" dirty="0">
                <a:solidFill>
                  <a:srgbClr val="000000"/>
                </a:solidFill>
              </a:rPr>
              <a:t>Мастер спорта </a:t>
            </a:r>
          </a:p>
          <a:p>
            <a:pPr algn="r">
              <a:buNone/>
            </a:pP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8248" y="188640"/>
            <a:ext cx="2339752" cy="1362426"/>
          </a:xfrm>
          <a:prstGeom prst="rect">
            <a:avLst/>
          </a:prstGeom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104" y="2852936"/>
            <a:ext cx="33175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5960" y="764704"/>
            <a:ext cx="2952328" cy="158417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000000"/>
                </a:solidFill>
              </a:rPr>
              <a:t>Лунёв Андрей Николаевич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5640" y="3068960"/>
            <a:ext cx="4248472" cy="3573018"/>
          </a:xfrm>
        </p:spPr>
        <p:txBody>
          <a:bodyPr>
            <a:normAutofit fontScale="85000" lnSpcReduction="10000"/>
          </a:bodyPr>
          <a:lstStyle/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Президент 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Федерации шахмат Орловской области 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Международный гроссмейстер 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Тренер высшей категории  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Судья всероссийской категории</a:t>
            </a:r>
          </a:p>
          <a:p>
            <a:pPr algn="ctr">
              <a:buNone/>
            </a:pP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720" y="548680"/>
            <a:ext cx="188611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6160" y="3573016"/>
            <a:ext cx="18857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7928" y="908720"/>
            <a:ext cx="3168352" cy="139903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000000"/>
                </a:solidFill>
              </a:rPr>
              <a:t>Королёв Николай Николаевич </a:t>
            </a:r>
            <a:br>
              <a:rPr lang="ru-RU" dirty="0">
                <a:solidFill>
                  <a:srgbClr val="000000"/>
                </a:solidFill>
              </a:rPr>
            </a:b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2636913"/>
            <a:ext cx="4834880" cy="3888433"/>
          </a:xfrm>
        </p:spPr>
        <p:txBody>
          <a:bodyPr>
            <a:normAutofit fontScale="85000" lnSpcReduction="10000"/>
          </a:bodyPr>
          <a:lstStyle/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Президент 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Орловской областной федерации дзюдо и самбо 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Президент федерации дзюдо ОГФСО «Юность России» 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Первый заместитель председателя ОГФСО «Юность России» 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Заслуженный тренер России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1" y="332657"/>
            <a:ext cx="2020311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11266" name="Picture 2" descr="https://sun9-33.userapi.com/c849228/v849228750/d8c1b/nYnzCMayIT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057" y="3284985"/>
            <a:ext cx="3680991" cy="2455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5920" y="548680"/>
            <a:ext cx="2448272" cy="201622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000000"/>
                </a:solidFill>
              </a:rPr>
              <a:t>Кошелев </a:t>
            </a:r>
            <a:r>
              <a:rPr lang="ru-RU" b="1">
                <a:solidFill>
                  <a:srgbClr val="000000"/>
                </a:solidFill>
              </a:rPr>
              <a:t>Олег Петрович 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2132857"/>
            <a:ext cx="4978896" cy="3993307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dirty="0"/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Президент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 областной федерации каратэ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Член президиума федерации каратэ России </a:t>
            </a: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Судья международной категории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9" y="332656"/>
            <a:ext cx="181310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22530" name="Picture 2" descr="https://sun9-62.userapi.com/impg/c857336/v857336182/b3d48/kYtZ_e7MOWE.jpg?size=1024x768&amp;quality=90&amp;proxy=1&amp;sign=53a8dd47b7142184105813a4879544b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4112" y="3140968"/>
            <a:ext cx="2880320" cy="2160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0" y="332656"/>
            <a:ext cx="497889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</a:rPr>
              <a:t>Дистанционное </a:t>
            </a:r>
            <a:br>
              <a:rPr lang="en-US" sz="3600" b="1" dirty="0">
                <a:solidFill>
                  <a:srgbClr val="000000"/>
                </a:solidFill>
              </a:rPr>
            </a:br>
            <a:r>
              <a:rPr lang="ru-RU" sz="3600" b="1" dirty="0">
                <a:solidFill>
                  <a:srgbClr val="000000"/>
                </a:solidFill>
              </a:rPr>
              <a:t>обучение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0" y="14847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endParaRPr lang="ru-RU" dirty="0">
              <a:solidFill>
                <a:srgbClr val="000000"/>
              </a:solidFill>
            </a:endParaRPr>
          </a:p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Онлайн-тренировки, видео-уроки и мастер-классы, видео-конференции, индивидуальное и групповое онлайн консультирование</a:t>
            </a:r>
          </a:p>
        </p:txBody>
      </p:sp>
      <p:pic>
        <p:nvPicPr>
          <p:cNvPr id="6149" name="Picture 5" descr="C:\Users\Ъ\Desktop\Новая папка\9s5BlU5x3j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4193" y="3068960"/>
            <a:ext cx="2645439" cy="1488060"/>
          </a:xfrm>
          <a:prstGeom prst="rect">
            <a:avLst/>
          </a:prstGeom>
          <a:noFill/>
        </p:spPr>
      </p:pic>
      <p:pic>
        <p:nvPicPr>
          <p:cNvPr id="6153" name="Picture 9" descr="C:\Users\Ъ\Desktop\Новая папка\dxU2DAP0Bc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1556793"/>
            <a:ext cx="2880320" cy="1620179"/>
          </a:xfrm>
          <a:prstGeom prst="rect">
            <a:avLst/>
          </a:prstGeom>
          <a:noFill/>
        </p:spPr>
      </p:pic>
      <p:pic>
        <p:nvPicPr>
          <p:cNvPr id="6154" name="Picture 10" descr="C:\Users\Ъ\Desktop\Новая папка\ha-ke3D4O4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1544" y="5085185"/>
            <a:ext cx="2736304" cy="1539171"/>
          </a:xfrm>
          <a:prstGeom prst="rect">
            <a:avLst/>
          </a:prstGeom>
          <a:noFill/>
        </p:spPr>
      </p:pic>
      <p:pic>
        <p:nvPicPr>
          <p:cNvPr id="6161" name="Picture 17" descr="C:\Users\Ъ\Desktop\Новая папка\QzNbrCicj4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869160"/>
            <a:ext cx="3200356" cy="1800200"/>
          </a:xfrm>
          <a:prstGeom prst="rect">
            <a:avLst/>
          </a:prstGeom>
          <a:noFill/>
        </p:spPr>
      </p:pic>
      <p:pic>
        <p:nvPicPr>
          <p:cNvPr id="6166" name="Picture 22" descr="C:\Users\Ъ\Desktop\Новая папка\T8esSjopRt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43873" y="3068960"/>
            <a:ext cx="2688299" cy="1512168"/>
          </a:xfrm>
          <a:prstGeom prst="rect">
            <a:avLst/>
          </a:prstGeom>
          <a:noFill/>
        </p:spPr>
      </p:pic>
      <p:pic>
        <p:nvPicPr>
          <p:cNvPr id="6168" name="Picture 24" descr="C:\Users\Ъ\Desktop\Новая папка\YuUJLHEBRy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19536" y="3356993"/>
            <a:ext cx="2843808" cy="1599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511824" y="1700808"/>
            <a:ext cx="5688632" cy="129614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ru-RU" dirty="0">
              <a:solidFill>
                <a:srgbClr val="000000"/>
              </a:solidFill>
            </a:endParaRPr>
          </a:p>
          <a:p>
            <a:pPr algn="ctr">
              <a:buNone/>
            </a:pPr>
            <a:r>
              <a:rPr lang="ru-RU" sz="2900" dirty="0">
                <a:solidFill>
                  <a:srgbClr val="000000"/>
                </a:solidFill>
              </a:rPr>
              <a:t>Учебные материалы размещались на платформе </a:t>
            </a:r>
            <a:r>
              <a:rPr lang="en-US" sz="2900" dirty="0" err="1">
                <a:solidFill>
                  <a:srgbClr val="000000"/>
                </a:solidFill>
              </a:rPr>
              <a:t>google</a:t>
            </a:r>
            <a:r>
              <a:rPr lang="ru-RU" sz="2900" dirty="0">
                <a:solidFill>
                  <a:srgbClr val="000000"/>
                </a:solidFill>
              </a:rPr>
              <a:t>-класс, а также рассылались участникам программ индивидуально</a:t>
            </a:r>
          </a:p>
          <a:p>
            <a:pPr algn="ctr">
              <a:buNone/>
            </a:pPr>
            <a:endParaRPr lang="ru-RU" sz="1800" dirty="0">
              <a:solidFill>
                <a:srgbClr val="0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71664" y="332656"/>
            <a:ext cx="49788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Дистанционное 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ru-RU" b="1" dirty="0">
                <a:solidFill>
                  <a:srgbClr val="000000"/>
                </a:solidFill>
              </a:rPr>
              <a:t>обучение</a:t>
            </a:r>
          </a:p>
        </p:txBody>
      </p:sp>
      <p:pic>
        <p:nvPicPr>
          <p:cNvPr id="8" name="Picture 18" descr="C:\Users\Ъ\Desktop\Новая папка\sF6R4P0yjp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536" y="1772817"/>
            <a:ext cx="2560284" cy="1440160"/>
          </a:xfrm>
          <a:prstGeom prst="rect">
            <a:avLst/>
          </a:prstGeom>
          <a:noFill/>
        </p:spPr>
      </p:pic>
      <p:pic>
        <p:nvPicPr>
          <p:cNvPr id="9" name="Picture 21" descr="C:\Users\Ъ\Desktop\Новая папка\sZwQWUvHH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3356992"/>
            <a:ext cx="2560284" cy="1440160"/>
          </a:xfrm>
          <a:prstGeom prst="rect">
            <a:avLst/>
          </a:prstGeom>
          <a:noFill/>
        </p:spPr>
      </p:pic>
      <p:pic>
        <p:nvPicPr>
          <p:cNvPr id="10" name="Picture 16" descr="C:\Users\Ъ\Desktop\Новая папка\qnmGVjfq0R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9537" y="4941168"/>
            <a:ext cx="2592288" cy="1458162"/>
          </a:xfrm>
          <a:prstGeom prst="rect">
            <a:avLst/>
          </a:prstGeom>
          <a:noFill/>
        </p:spPr>
      </p:pic>
      <p:pic>
        <p:nvPicPr>
          <p:cNvPr id="12" name="Picture 13" descr="C:\Users\Ъ\Desktop\Новая папка\O1n24BFvg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08168" y="3284984"/>
            <a:ext cx="2432270" cy="1368152"/>
          </a:xfrm>
          <a:prstGeom prst="rect">
            <a:avLst/>
          </a:prstGeom>
          <a:noFill/>
        </p:spPr>
      </p:pic>
      <p:pic>
        <p:nvPicPr>
          <p:cNvPr id="13" name="Picture 11" descr="C:\Users\Ъ\Desktop\Новая папка\Mvcsuv1XjG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9856" y="4941169"/>
            <a:ext cx="2560282" cy="1440159"/>
          </a:xfrm>
          <a:prstGeom prst="rect">
            <a:avLst/>
          </a:prstGeom>
          <a:noFill/>
        </p:spPr>
      </p:pic>
      <p:pic>
        <p:nvPicPr>
          <p:cNvPr id="14" name="Picture 12" descr="C:\Users\Ъ\Desktop\Новая папка\nn32-X-TLm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08169" y="4869161"/>
            <a:ext cx="2559607" cy="1439779"/>
          </a:xfrm>
          <a:prstGeom prst="rect">
            <a:avLst/>
          </a:prstGeom>
          <a:noFill/>
        </p:spPr>
      </p:pic>
      <p:pic>
        <p:nvPicPr>
          <p:cNvPr id="15" name="Picture 8" descr="C:\Users\Ъ\Desktop\Новая папка\dwNORy35D9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55840" y="3284984"/>
            <a:ext cx="2520280" cy="1417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3992" y="1556793"/>
            <a:ext cx="4248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dirty="0">
                <a:solidFill>
                  <a:srgbClr val="000000"/>
                </a:solidFill>
              </a:rPr>
              <a:t>В целях получения участниками образовательных программ по шахматам  игровой практики была создана виртуальная площадка Шахматного клуба «Созвездие Орла» на платформе открытого шахматного интернет-сервера  </a:t>
            </a:r>
            <a:r>
              <a:rPr lang="ru-RU" dirty="0" err="1">
                <a:solidFill>
                  <a:srgbClr val="000000"/>
                </a:solidFill>
              </a:rPr>
              <a:t>Lichess</a:t>
            </a:r>
            <a:r>
              <a:rPr lang="ru-RU" dirty="0">
                <a:solidFill>
                  <a:srgbClr val="000000"/>
                </a:solidFill>
              </a:rPr>
              <a:t> (</a:t>
            </a:r>
            <a:r>
              <a:rPr lang="ru-RU" dirty="0" err="1">
                <a:solidFill>
                  <a:srgbClr val="000000"/>
                </a:solidFill>
              </a:rPr>
              <a:t>lichess.org</a:t>
            </a:r>
            <a:r>
              <a:rPr lang="ru-RU" dirty="0">
                <a:solidFill>
                  <a:srgbClr val="000000"/>
                </a:solidFill>
              </a:rPr>
              <a:t>) где регулярно проводятся дистанционные шахматные турниры  «</a:t>
            </a:r>
            <a:r>
              <a:rPr lang="ru-RU" dirty="0" err="1">
                <a:solidFill>
                  <a:srgbClr val="000000"/>
                </a:solidFill>
              </a:rPr>
              <a:t>Sozvezdie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Arena</a:t>
            </a:r>
            <a:r>
              <a:rPr lang="ru-RU" dirty="0">
                <a:solidFill>
                  <a:srgbClr val="000000"/>
                </a:solidFill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87688" y="332656"/>
            <a:ext cx="4978896" cy="1143000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00000"/>
                </a:solidFill>
              </a:rPr>
              <a:t>Sozvezdie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 err="1">
                <a:solidFill>
                  <a:srgbClr val="000000"/>
                </a:solidFill>
              </a:rPr>
              <a:t>Arena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5122" name="Picture 2" descr="C:\Users\Ъ\Desktop\Новая папка\VZ8xuzlk14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9" y="4509120"/>
            <a:ext cx="3861813" cy="2172270"/>
          </a:xfrm>
          <a:prstGeom prst="rect">
            <a:avLst/>
          </a:prstGeom>
          <a:noFill/>
        </p:spPr>
      </p:pic>
      <p:pic>
        <p:nvPicPr>
          <p:cNvPr id="5123" name="Picture 3" descr="C:\Users\Ъ\Desktop\Новая папка\wOeHUjmmT-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1545" y="3933056"/>
            <a:ext cx="3861813" cy="2172270"/>
          </a:xfrm>
          <a:prstGeom prst="rect">
            <a:avLst/>
          </a:prstGeom>
          <a:noFill/>
        </p:spPr>
      </p:pic>
      <p:pic>
        <p:nvPicPr>
          <p:cNvPr id="5124" name="Picture 4" descr="C:\Users\Ъ\Desktop\Новая папка\7N05peb9jU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5521" y="1484784"/>
            <a:ext cx="3861813" cy="2172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91544" y="3068961"/>
            <a:ext cx="65527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1600" b="1" dirty="0">
                <a:solidFill>
                  <a:srgbClr val="000000"/>
                </a:solidFill>
              </a:rPr>
              <a:t>Руководитель программы:</a:t>
            </a:r>
          </a:p>
          <a:p>
            <a:pPr algn="r">
              <a:buNone/>
            </a:pPr>
            <a:r>
              <a:rPr lang="ru-RU" sz="1600" dirty="0">
                <a:solidFill>
                  <a:srgbClr val="000000"/>
                </a:solidFill>
              </a:rPr>
              <a:t>Андрей Николаевич Лунёв - Международный гроссмейстер, Тренер высшей категории, Президент  Федерации шахмат Орловской области.</a:t>
            </a:r>
          </a:p>
          <a:p>
            <a:pPr algn="r">
              <a:buNone/>
            </a:pPr>
            <a:endParaRPr lang="ru-RU" sz="1600" dirty="0">
              <a:solidFill>
                <a:srgbClr val="000000"/>
              </a:solidFill>
            </a:endParaRPr>
          </a:p>
          <a:p>
            <a:pPr algn="r">
              <a:buNone/>
            </a:pPr>
            <a:r>
              <a:rPr lang="ru-RU" sz="1600" b="1" dirty="0">
                <a:solidFill>
                  <a:srgbClr val="000000"/>
                </a:solidFill>
              </a:rPr>
              <a:t>Спикеры программы: </a:t>
            </a:r>
          </a:p>
          <a:p>
            <a:pPr algn="r">
              <a:buNone/>
            </a:pPr>
            <a:r>
              <a:rPr lang="ru-RU" sz="1600" dirty="0">
                <a:solidFill>
                  <a:srgbClr val="000000"/>
                </a:solidFill>
              </a:rPr>
              <a:t>Сергей Владимирович Панюшкин - кандидат физико-математических наук, доцент кафедры геометрии и методики преподавания математики Орловского государственного университета имени И. С. Тургенева. </a:t>
            </a:r>
          </a:p>
          <a:p>
            <a:pPr algn="r">
              <a:buNone/>
            </a:pPr>
            <a:endParaRPr lang="ru-RU" sz="1600" dirty="0">
              <a:solidFill>
                <a:srgbClr val="000000"/>
              </a:solidFill>
            </a:endParaRPr>
          </a:p>
          <a:p>
            <a:pPr algn="r">
              <a:buNone/>
            </a:pPr>
            <a:r>
              <a:rPr lang="ru-RU" sz="1600" dirty="0">
                <a:solidFill>
                  <a:srgbClr val="000000"/>
                </a:solidFill>
              </a:rPr>
              <a:t>Николай Николаевич Оленин - международный мастер, тренер высшей категории по шахматам.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19536" y="1556793"/>
            <a:ext cx="831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solidFill>
                  <a:srgbClr val="000000"/>
                </a:solidFill>
              </a:rPr>
              <a:t>В рамках спецпроекта «Умное и активное лето» Региональным центром с июня  2020 г. ежемесячно проводиться дистанционная образовательная программа по виду спорта «Шахматы»</a:t>
            </a:r>
          </a:p>
          <a:p>
            <a:pPr algn="ctr">
              <a:buNone/>
            </a:pP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4312" y="3212976"/>
            <a:ext cx="1080120" cy="140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2305" y="4869160"/>
            <a:ext cx="1179959" cy="145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424831D-B211-4D75-991B-0C1F8819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260648"/>
            <a:ext cx="656307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0000"/>
                </a:solidFill>
              </a:rPr>
              <a:t>Умное и активное лето </a:t>
            </a:r>
            <a:br>
              <a:rPr lang="ru-RU" sz="4000" b="1" dirty="0">
                <a:solidFill>
                  <a:srgbClr val="000000"/>
                </a:solidFill>
              </a:rPr>
            </a:br>
            <a:r>
              <a:rPr lang="ru-RU" sz="4000" b="1" dirty="0">
                <a:solidFill>
                  <a:srgbClr val="000000"/>
                </a:solidFill>
              </a:rPr>
              <a:t>2020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4831D-B211-4D75-991B-0C1F8819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260648"/>
            <a:ext cx="656307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0000"/>
                </a:solidFill>
              </a:rPr>
              <a:t>Умное и активное лето </a:t>
            </a:r>
            <a:br>
              <a:rPr lang="ru-RU" sz="4000" b="1" dirty="0">
                <a:solidFill>
                  <a:srgbClr val="000000"/>
                </a:solidFill>
              </a:rPr>
            </a:br>
            <a:r>
              <a:rPr lang="ru-RU" sz="4000" b="1" dirty="0">
                <a:solidFill>
                  <a:srgbClr val="000000"/>
                </a:solidFill>
              </a:rPr>
              <a:t>2020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C66FAC-12EA-4808-B2A5-3049D2785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80176" y="4761285"/>
            <a:ext cx="2832315" cy="1911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7" name="Picture 5" descr="C:\Users\Ъ\Desktop\Новая папка\dwNORy35D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6424" y="1952835"/>
            <a:ext cx="4032448" cy="2268253"/>
          </a:xfrm>
          <a:prstGeom prst="rect">
            <a:avLst/>
          </a:prstGeom>
          <a:noFill/>
        </p:spPr>
      </p:pic>
      <p:pic>
        <p:nvPicPr>
          <p:cNvPr id="8" name="Picture 6" descr="C:\Users\Ъ\Desktop\Новая папка\7C_Tbt_XZZ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8226" y="4216148"/>
            <a:ext cx="4047774" cy="227687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919536" y="1403648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>
                <a:solidFill>
                  <a:srgbClr val="000000"/>
                </a:solidFill>
              </a:rPr>
              <a:t>Программа доступная всем школьникам Орловской области </a:t>
            </a:r>
          </a:p>
          <a:p>
            <a:pPr>
              <a:buNone/>
            </a:pPr>
            <a:r>
              <a:rPr lang="ru-RU" sz="2000" b="1" dirty="0">
                <a:solidFill>
                  <a:srgbClr val="000000"/>
                </a:solidFill>
              </a:rPr>
              <a:t>включает в себя  цикл видео-уроков, посвящённых математическим аспектам шахматной теории, основам шахматной тактики, и практике решения шахматных задач. </a:t>
            </a:r>
          </a:p>
        </p:txBody>
      </p:sp>
    </p:spTree>
    <p:extLst>
      <p:ext uri="{BB962C8B-B14F-4D97-AF65-F5344CB8AC3E}">
        <p14:creationId xmlns:p14="http://schemas.microsoft.com/office/powerpoint/2010/main" val="2933119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7688" y="274638"/>
            <a:ext cx="4968552" cy="114300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000000"/>
                </a:solidFill>
              </a:rPr>
            </a:br>
            <a:br>
              <a:rPr lang="ru-RU" b="1" dirty="0">
                <a:solidFill>
                  <a:srgbClr val="000000"/>
                </a:solidFill>
              </a:rPr>
            </a:br>
            <a:br>
              <a:rPr lang="ru-RU" b="1" dirty="0">
                <a:solidFill>
                  <a:srgbClr val="000000"/>
                </a:solidFill>
              </a:rPr>
            </a:br>
            <a:r>
              <a:rPr lang="ru-RU" b="1" dirty="0">
                <a:solidFill>
                  <a:srgbClr val="000000"/>
                </a:solidFill>
              </a:rPr>
              <a:t>Сетевое </a:t>
            </a:r>
            <a:br>
              <a:rPr lang="ru-RU" b="1" dirty="0">
                <a:solidFill>
                  <a:srgbClr val="000000"/>
                </a:solidFill>
              </a:rPr>
            </a:br>
            <a:r>
              <a:rPr lang="ru-RU" b="1" dirty="0">
                <a:solidFill>
                  <a:srgbClr val="000000"/>
                </a:solidFill>
              </a:rPr>
              <a:t>взаимодействие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22530" name="Picture 2" descr="https://sun9-36.userapi.com/c857236/v857236146/725c3/_SYn0X9U6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6035" y="4077073"/>
            <a:ext cx="3264589" cy="2160240"/>
          </a:xfrm>
          <a:prstGeom prst="rect">
            <a:avLst/>
          </a:prstGeom>
          <a:noFill/>
        </p:spPr>
      </p:pic>
      <p:pic>
        <p:nvPicPr>
          <p:cNvPr id="22532" name="Picture 4" descr="https://sun9-46.userapi.com/c857236/v857236146/725af/7u46AYMAXx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7516" y="1620393"/>
            <a:ext cx="2922484" cy="2198713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7D2969-536D-458A-9D86-50FE728BE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51" y="3261935"/>
            <a:ext cx="1918865" cy="1114341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A5F99A2E-9B5D-44CD-8231-33A155A98A4E}"/>
              </a:ext>
            </a:extLst>
          </p:cNvPr>
          <p:cNvSpPr/>
          <p:nvPr/>
        </p:nvSpPr>
        <p:spPr>
          <a:xfrm rot="19410290">
            <a:off x="2044767" y="2964104"/>
            <a:ext cx="1130890" cy="74959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73004C-630B-44A2-BDD5-304A3A893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47010">
            <a:off x="2160960" y="3645748"/>
            <a:ext cx="954290" cy="8541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D31FFF-390E-4648-B63A-1BD55B900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354955">
            <a:off x="2019099" y="4431439"/>
            <a:ext cx="1064923" cy="9532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B0DB68-FE33-49B1-9475-9F42E7C54ACF}"/>
              </a:ext>
            </a:extLst>
          </p:cNvPr>
          <p:cNvSpPr txBox="1"/>
          <p:nvPr/>
        </p:nvSpPr>
        <p:spPr>
          <a:xfrm>
            <a:off x="3180307" y="2553554"/>
            <a:ext cx="2922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образовательных программ в партнёрстве с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акредитованными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региональными федерациями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468472-8F92-4555-8415-A4D54AFE555B}"/>
              </a:ext>
            </a:extLst>
          </p:cNvPr>
          <p:cNvSpPr txBox="1"/>
          <p:nvPr/>
        </p:nvSpPr>
        <p:spPr>
          <a:xfrm flipH="1">
            <a:off x="3166226" y="3747256"/>
            <a:ext cx="3109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организации, осуществляющие спортивную подготовку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C98BAF-BB77-4853-B4FF-74F762316DD0}"/>
              </a:ext>
            </a:extLst>
          </p:cNvPr>
          <p:cNvSpPr txBox="1"/>
          <p:nvPr/>
        </p:nvSpPr>
        <p:spPr>
          <a:xfrm flipH="1">
            <a:off x="3180307" y="4789535"/>
            <a:ext cx="2978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активно проводящие научную и методическую работу по спортивному направлению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424831D-B211-4D75-991B-0C1F88192C33}"/>
              </a:ext>
            </a:extLst>
          </p:cNvPr>
          <p:cNvSpPr txBox="1">
            <a:spLocks/>
          </p:cNvSpPr>
          <p:nvPr/>
        </p:nvSpPr>
        <p:spPr>
          <a:xfrm>
            <a:off x="3935760" y="260648"/>
            <a:ext cx="37444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ВелоСириус</a:t>
            </a:r>
            <a:endParaRPr lang="ru-RU" sz="4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5520" y="1582341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С 1 августа по 27 сентября 2020 года в Региональном центре «Созвездие Орла» проходил региональный этап всероссийского проекта «</a:t>
            </a:r>
            <a:r>
              <a:rPr lang="ru-RU" dirty="0" err="1">
                <a:solidFill>
                  <a:srgbClr val="000000"/>
                </a:solidFill>
              </a:rPr>
              <a:t>Велосириус</a:t>
            </a:r>
            <a:r>
              <a:rPr lang="ru-RU" dirty="0">
                <a:solidFill>
                  <a:srgbClr val="000000"/>
                </a:solidFill>
              </a:rPr>
              <a:t>»</a:t>
            </a:r>
          </a:p>
          <a:p>
            <a:pPr algn="ctr"/>
            <a:endParaRPr lang="ru-RU" dirty="0">
              <a:solidFill>
                <a:srgbClr val="000000"/>
              </a:solidFill>
            </a:endParaRPr>
          </a:p>
          <a:p>
            <a:pPr algn="ctr"/>
            <a:r>
              <a:rPr lang="ru-RU" dirty="0">
                <a:solidFill>
                  <a:srgbClr val="000000"/>
                </a:solidFill>
              </a:rPr>
              <a:t>В реализации мероприятий регионального этапа приняли участие инструктора и волонтеры  </a:t>
            </a:r>
            <a:r>
              <a:rPr lang="ru-RU" dirty="0" err="1">
                <a:solidFill>
                  <a:srgbClr val="000000"/>
                </a:solidFill>
              </a:rPr>
              <a:t>ТурЛиги</a:t>
            </a:r>
            <a:r>
              <a:rPr lang="ru-RU" dirty="0">
                <a:solidFill>
                  <a:srgbClr val="000000"/>
                </a:solidFill>
              </a:rPr>
              <a:t> МАБИВ, воспитанники отделений велоспорта детско-юношеских спортивных школ,  участники вело-клубов и вело-объединений г. Орла </a:t>
            </a:r>
          </a:p>
        </p:txBody>
      </p:sp>
      <p:pic>
        <p:nvPicPr>
          <p:cNvPr id="1026" name="Picture 2" descr="C:\Users\Ъ\Desktop\Новая папка\qxf8IXMfK2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536" y="3645024"/>
            <a:ext cx="4044156" cy="2698210"/>
          </a:xfrm>
          <a:prstGeom prst="rect">
            <a:avLst/>
          </a:prstGeom>
          <a:noFill/>
        </p:spPr>
      </p:pic>
      <p:pic>
        <p:nvPicPr>
          <p:cNvPr id="1027" name="Picture 3" descr="C:\Users\Ъ\Desktop\Новая папка\b1h6K9wMy-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2024" y="3645024"/>
            <a:ext cx="4101252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424831D-B211-4D75-991B-0C1F88192C33}"/>
              </a:ext>
            </a:extLst>
          </p:cNvPr>
          <p:cNvSpPr txBox="1">
            <a:spLocks/>
          </p:cNvSpPr>
          <p:nvPr/>
        </p:nvSpPr>
        <p:spPr>
          <a:xfrm>
            <a:off x="3935760" y="260648"/>
            <a:ext cx="37444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ВелоСириус</a:t>
            </a:r>
            <a:endParaRPr lang="ru-RU" sz="4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47528" y="141277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В рамках регионального этапа было проведено 12 мероприятий вело-тематики, в которых приняло участие более 600 человек, преодолевших в общей сложности более 3000 км.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2636912"/>
            <a:ext cx="5238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0000"/>
                </a:solidFill>
              </a:rPr>
              <a:t>Велопробег в честь Дня города Орла </a:t>
            </a:r>
          </a:p>
          <a:p>
            <a:pPr algn="r"/>
            <a:r>
              <a:rPr lang="ru-RU" dirty="0">
                <a:solidFill>
                  <a:srgbClr val="000000"/>
                </a:solidFill>
              </a:rPr>
              <a:t>Экскурсия-велопробег "</a:t>
            </a:r>
            <a:r>
              <a:rPr lang="ru-RU" dirty="0" err="1">
                <a:solidFill>
                  <a:srgbClr val="000000"/>
                </a:solidFill>
              </a:rPr>
              <a:t>Сабуровская</a:t>
            </a:r>
            <a:r>
              <a:rPr lang="ru-RU" dirty="0">
                <a:solidFill>
                  <a:srgbClr val="000000"/>
                </a:solidFill>
              </a:rPr>
              <a:t> крепость" </a:t>
            </a:r>
          </a:p>
          <a:p>
            <a:pPr algn="r"/>
            <a:r>
              <a:rPr lang="ru-RU" dirty="0">
                <a:solidFill>
                  <a:srgbClr val="000000"/>
                </a:solidFill>
              </a:rPr>
              <a:t>Открытые практические занятия по </a:t>
            </a:r>
            <a:r>
              <a:rPr lang="ru-RU" dirty="0" err="1">
                <a:solidFill>
                  <a:srgbClr val="000000"/>
                </a:solidFill>
              </a:rPr>
              <a:t>велотуризму</a:t>
            </a:r>
            <a:r>
              <a:rPr lang="ru-RU" dirty="0">
                <a:solidFill>
                  <a:srgbClr val="000000"/>
                </a:solidFill>
              </a:rPr>
              <a:t>.</a:t>
            </a:r>
          </a:p>
          <a:p>
            <a:pPr algn="r"/>
            <a:r>
              <a:rPr lang="ru-RU" dirty="0">
                <a:solidFill>
                  <a:srgbClr val="000000"/>
                </a:solidFill>
              </a:rPr>
              <a:t>Мастер-класс по прикладной технике и безопасности экстремального вождения</a:t>
            </a:r>
          </a:p>
        </p:txBody>
      </p:sp>
      <p:pic>
        <p:nvPicPr>
          <p:cNvPr id="2050" name="Picture 2" descr="C:\Users\Ъ\Desktop\Новая папка\7qcX0RYdMp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2105" y="2204865"/>
            <a:ext cx="2946241" cy="1965695"/>
          </a:xfrm>
          <a:prstGeom prst="rect">
            <a:avLst/>
          </a:prstGeom>
          <a:noFill/>
        </p:spPr>
      </p:pic>
      <p:pic>
        <p:nvPicPr>
          <p:cNvPr id="2051" name="Picture 3" descr="C:\Users\Ъ\Desktop\Новая папка\8IN6Z397Ep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7528" y="4293097"/>
            <a:ext cx="3528392" cy="2354099"/>
          </a:xfrm>
          <a:prstGeom prst="rect">
            <a:avLst/>
          </a:prstGeom>
          <a:noFill/>
        </p:spPr>
      </p:pic>
      <p:pic>
        <p:nvPicPr>
          <p:cNvPr id="2052" name="Picture 4" descr="C:\Users\Ъ\Desktop\Новая папка\WibbrliaCz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9976" y="4581129"/>
            <a:ext cx="4143574" cy="19099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424831D-B211-4D75-991B-0C1F88192C33}"/>
              </a:ext>
            </a:extLst>
          </p:cNvPr>
          <p:cNvSpPr txBox="1">
            <a:spLocks/>
          </p:cNvSpPr>
          <p:nvPr/>
        </p:nvSpPr>
        <p:spPr>
          <a:xfrm>
            <a:off x="3935760" y="260648"/>
            <a:ext cx="37444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ВелоСириус</a:t>
            </a:r>
            <a:endParaRPr lang="ru-RU" sz="4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10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35960" y="16288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Велогонка «</a:t>
            </a:r>
            <a:r>
              <a:rPr lang="ru-RU" dirty="0" err="1">
                <a:solidFill>
                  <a:srgbClr val="000000"/>
                </a:solidFill>
              </a:rPr>
              <a:t>Вело-трофи</a:t>
            </a:r>
            <a:r>
              <a:rPr lang="ru-RU" dirty="0">
                <a:solidFill>
                  <a:srgbClr val="000000"/>
                </a:solidFill>
              </a:rPr>
              <a:t>» </a:t>
            </a:r>
          </a:p>
          <a:p>
            <a:r>
              <a:rPr lang="ru-RU" dirty="0">
                <a:solidFill>
                  <a:srgbClr val="000000"/>
                </a:solidFill>
              </a:rPr>
              <a:t>Показательные тренировки спортсменов-велосипедистов</a:t>
            </a:r>
          </a:p>
          <a:p>
            <a:r>
              <a:rPr lang="ru-RU" dirty="0">
                <a:solidFill>
                  <a:srgbClr val="000000"/>
                </a:solidFill>
              </a:rPr>
              <a:t>Мастер-классы ведущих инструкторов по </a:t>
            </a:r>
            <a:r>
              <a:rPr lang="ru-RU" dirty="0" err="1">
                <a:solidFill>
                  <a:srgbClr val="000000"/>
                </a:solidFill>
              </a:rPr>
              <a:t>велотуризму</a:t>
            </a:r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Акции Фонда «Талант и успех» «На работу на велосипеде»</a:t>
            </a:r>
          </a:p>
          <a:p>
            <a:r>
              <a:rPr lang="ru-RU" dirty="0">
                <a:solidFill>
                  <a:srgbClr val="000000"/>
                </a:solidFill>
              </a:rPr>
              <a:t>Любительская спринтерская велогонка</a:t>
            </a:r>
          </a:p>
        </p:txBody>
      </p:sp>
      <p:pic>
        <p:nvPicPr>
          <p:cNvPr id="3074" name="Picture 2" descr="C:\Users\Ъ\Desktop\Новая папка\Y54Q2cisT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553" y="1700809"/>
            <a:ext cx="3460303" cy="2308671"/>
          </a:xfrm>
          <a:prstGeom prst="rect">
            <a:avLst/>
          </a:prstGeom>
          <a:noFill/>
        </p:spPr>
      </p:pic>
      <p:pic>
        <p:nvPicPr>
          <p:cNvPr id="3075" name="Picture 3" descr="C:\Users\Ъ\Desktop\Новая папка\w6l9yJaGSK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0176" y="4365105"/>
            <a:ext cx="2483768" cy="1657139"/>
          </a:xfrm>
          <a:prstGeom prst="rect">
            <a:avLst/>
          </a:prstGeom>
          <a:noFill/>
        </p:spPr>
      </p:pic>
      <p:pic>
        <p:nvPicPr>
          <p:cNvPr id="3076" name="Picture 4" descr="C:\Users\Ъ\Desktop\Новая папка\T5atmjPTQU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5840" y="4365105"/>
            <a:ext cx="2610660" cy="1662255"/>
          </a:xfrm>
          <a:prstGeom prst="rect">
            <a:avLst/>
          </a:prstGeom>
          <a:noFill/>
        </p:spPr>
      </p:pic>
      <p:pic>
        <p:nvPicPr>
          <p:cNvPr id="3077" name="Picture 5" descr="C:\Users\Ъ\Desktop\Новая папка\BJbQvsqL88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9536" y="4365104"/>
            <a:ext cx="2448272" cy="1631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43308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Образовательные программы, реализующиеся на постоянной основе (от 1 года)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7528" y="1772816"/>
            <a:ext cx="8208912" cy="2737778"/>
          </a:xfrm>
        </p:spPr>
        <p:txBody>
          <a:bodyPr>
            <a:normAutofit fontScale="70000" lnSpcReduction="20000"/>
          </a:bodyPr>
          <a:lstStyle/>
          <a:p>
            <a:pPr algn="ctr">
              <a:buFontTx/>
              <a:buChar char="-"/>
            </a:pPr>
            <a:r>
              <a:rPr lang="ru-RU" dirty="0">
                <a:solidFill>
                  <a:srgbClr val="000000"/>
                </a:solidFill>
              </a:rPr>
              <a:t>Дополнительная общеразвивающая программа «Бадминтон»</a:t>
            </a:r>
          </a:p>
          <a:p>
            <a:pPr algn="ctr">
              <a:buFontTx/>
              <a:buChar char="-"/>
            </a:pPr>
            <a:endParaRPr lang="ru-RU" dirty="0">
              <a:solidFill>
                <a:srgbClr val="000000"/>
              </a:solidFill>
            </a:endParaRPr>
          </a:p>
          <a:p>
            <a:pPr algn="ctr">
              <a:buFontTx/>
              <a:buChar char="-"/>
            </a:pPr>
            <a:r>
              <a:rPr lang="ru-RU" dirty="0">
                <a:solidFill>
                  <a:srgbClr val="000000"/>
                </a:solidFill>
              </a:rPr>
              <a:t>Дополнительная общеразвивающая программа «Шахматы»</a:t>
            </a:r>
          </a:p>
          <a:p>
            <a:pPr algn="ctr">
              <a:buFontTx/>
              <a:buChar char="-"/>
            </a:pPr>
            <a:endParaRPr lang="ru-RU" dirty="0">
              <a:solidFill>
                <a:srgbClr val="000000"/>
              </a:solidFill>
            </a:endParaRPr>
          </a:p>
          <a:p>
            <a:pPr algn="ctr">
              <a:buFontTx/>
              <a:buChar char="-"/>
            </a:pPr>
            <a:r>
              <a:rPr lang="ru-RU" dirty="0">
                <a:solidFill>
                  <a:srgbClr val="000000"/>
                </a:solidFill>
              </a:rPr>
              <a:t>Дополнительная </a:t>
            </a:r>
            <a:r>
              <a:rPr lang="ru-RU" dirty="0" err="1">
                <a:solidFill>
                  <a:srgbClr val="000000"/>
                </a:solidFill>
              </a:rPr>
              <a:t>общеразвивающая</a:t>
            </a:r>
            <a:r>
              <a:rPr lang="ru-RU" dirty="0">
                <a:solidFill>
                  <a:srgbClr val="000000"/>
                </a:solidFill>
              </a:rPr>
              <a:t> программа «Туристический клуб «Созвездие Орла»</a:t>
            </a:r>
          </a:p>
          <a:p>
            <a:pPr algn="ctr">
              <a:buFontTx/>
              <a:buChar char="-"/>
            </a:pPr>
            <a:endParaRPr lang="ru-RU" dirty="0"/>
          </a:p>
          <a:p>
            <a:pPr algn="ctr">
              <a:buFontTx/>
              <a:buChar char="-"/>
            </a:pPr>
            <a:endParaRPr lang="ru-RU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5126" name="Picture 6" descr="https://sun9-24.userapi.com/3EJvCjouIsTxPIIq9JWQ4G3J7ojVgZKkrQFDnQ/XrFDHGVmYw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14552" y="4028482"/>
            <a:ext cx="2910184" cy="2521727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6861B4-96AC-4A71-A64D-E6BFDEFC0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085324"/>
            <a:ext cx="3698772" cy="24648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62586C-F13E-44AF-B4E7-6840BC17B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78" y="4085324"/>
            <a:ext cx="3697328" cy="246488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664" y="260648"/>
            <a:ext cx="5184576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Туристический клуб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«Созвездие Орла»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11823" y="1653883"/>
            <a:ext cx="4680520" cy="4968552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dirty="0">
                <a:solidFill>
                  <a:srgbClr val="000000"/>
                </a:solidFill>
              </a:rPr>
              <a:t>      </a:t>
            </a:r>
            <a:r>
              <a:rPr lang="ru-RU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по туризму реализующаяся на постоянной основе ориентирована на:</a:t>
            </a:r>
            <a:r>
              <a:rPr lang="ru-RU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детей  в исследовательскую  деятельность </a:t>
            </a:r>
          </a:p>
          <a:p>
            <a:r>
              <a:rPr lang="ru-RU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основ экологических знаний, </a:t>
            </a:r>
          </a:p>
          <a:p>
            <a:r>
              <a:rPr lang="ru-RU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прикладных туристических навыков и правил  безопасного поведения  в походе, </a:t>
            </a:r>
          </a:p>
          <a:p>
            <a:r>
              <a:rPr lang="ru-RU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здоровья, физическое развитие и воспитание эстетических чувств</a:t>
            </a:r>
          </a:p>
          <a:p>
            <a:pPr>
              <a:buNone/>
            </a:pPr>
            <a:r>
              <a:rPr lang="ru-RU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>
              <a:buNone/>
            </a:pPr>
            <a:r>
              <a:rPr lang="ru-RU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предусматривает учебные занятия с туристическим снаряжением, походы и экскурсионно-познавательные мероприятия культурно-исторического и эколого-образовательного профиля, туристические соревнования, терренкур-мероприятия</a:t>
            </a:r>
          </a:p>
          <a:p>
            <a:pPr algn="r">
              <a:buNone/>
            </a:pPr>
            <a:endParaRPr lang="ru-RU" dirty="0">
              <a:solidFill>
                <a:srgbClr val="000000"/>
              </a:solidFill>
            </a:endParaRPr>
          </a:p>
          <a:p>
            <a:endParaRPr lang="ru-RU" dirty="0">
              <a:solidFill>
                <a:srgbClr val="00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16386" name="Picture 2" descr="https://sun9-64.userapi.com/sQaoN2iSIv6fJzVd1kj9qAklRyGo8z-irLSYXQ/Gn_sgb6pfl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034" y="4091708"/>
            <a:ext cx="2716789" cy="203759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5520" y="1797455"/>
            <a:ext cx="2740372" cy="182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s://sun1-22.userapi.com/g2xdm3XWWn3bDgCIaH4sm4rLH11N-nfRzXvrpw/AATX-LHMLO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0376" y="2204864"/>
            <a:ext cx="2339752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927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672" y="260648"/>
            <a:ext cx="4608512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0000"/>
                </a:solidFill>
              </a:rPr>
              <a:t>Программа </a:t>
            </a:r>
            <a:br>
              <a:rPr lang="ru-RU" sz="2700" dirty="0">
                <a:solidFill>
                  <a:srgbClr val="000000"/>
                </a:solidFill>
              </a:rPr>
            </a:br>
            <a:r>
              <a:rPr lang="ru-RU" sz="2700" dirty="0">
                <a:solidFill>
                  <a:srgbClr val="000000"/>
                </a:solidFill>
              </a:rPr>
              <a:t>«Образовательный туризм» </a:t>
            </a:r>
            <a:br>
              <a:rPr lang="ru-RU" sz="2700" dirty="0">
                <a:solidFill>
                  <a:srgbClr val="000000"/>
                </a:solidFill>
              </a:rPr>
            </a:br>
            <a:r>
              <a:rPr lang="ru-RU" sz="2700" dirty="0">
                <a:solidFill>
                  <a:srgbClr val="000000"/>
                </a:solidFill>
              </a:rPr>
              <a:t>(сентябрь 2020 г.)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4712" y="1451169"/>
            <a:ext cx="6192688" cy="204482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ru-RU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Целью программы является развитие теоретических знаний, формирование практических навыков и разработка новых концепций, технологий и методов в области активного туризма</a:t>
            </a:r>
          </a:p>
          <a:p>
            <a:pPr>
              <a:buNone/>
            </a:pPr>
            <a:endParaRPr lang="ru-RU" sz="6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ориентирована на: </a:t>
            </a:r>
          </a:p>
          <a:p>
            <a:r>
              <a:rPr lang="ru-RU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знаний, умений и навыков активного туризма;</a:t>
            </a:r>
          </a:p>
          <a:p>
            <a:r>
              <a:rPr lang="ru-RU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способам достижения максимальной эффективности при разрешении нестандартных или экстремальных ситуаций;</a:t>
            </a:r>
          </a:p>
          <a:p>
            <a:r>
              <a:rPr lang="ru-RU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знаний и умений творческой, научно- исследовательской деятельности;</a:t>
            </a:r>
          </a:p>
          <a:p>
            <a:r>
              <a:rPr lang="ru-RU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полученных результатов в виде публикаций и представление на конференциях различного уровня</a:t>
            </a:r>
          </a:p>
          <a:p>
            <a:pPr algn="r">
              <a:buFontTx/>
              <a:buChar char="-"/>
            </a:pPr>
            <a:endParaRPr lang="ru-RU" sz="5600" dirty="0">
              <a:solidFill>
                <a:srgbClr val="0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56440" y="5047258"/>
            <a:ext cx="1912874" cy="163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727848" y="4957438"/>
            <a:ext cx="51125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программы</a:t>
            </a:r>
          </a:p>
          <a:p>
            <a:pPr algn="r">
              <a:buFontTx/>
              <a:buChar char="-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Махов Станислав Юрьевич</a:t>
            </a:r>
          </a:p>
          <a:p>
            <a:pPr algn="r"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кафедры </a:t>
            </a:r>
          </a:p>
          <a:p>
            <a:pPr algn="r"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«Теория и методика физической культуры и спорта» </a:t>
            </a:r>
          </a:p>
          <a:p>
            <a:pPr algn="r"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«ОГУ имени И. С. Тургенева», </a:t>
            </a:r>
          </a:p>
          <a:p>
            <a:pPr algn="r"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высшей категории, </a:t>
            </a:r>
          </a:p>
          <a:p>
            <a:pPr algn="r"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сертифицированный инструктор по туризму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7528" y="1654247"/>
            <a:ext cx="1784797" cy="2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98985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000000"/>
                </a:solidFill>
              </a:rPr>
            </a:br>
            <a:r>
              <a:rPr lang="ru-RU" b="1" dirty="0">
                <a:solidFill>
                  <a:srgbClr val="000000"/>
                </a:solidFill>
              </a:rPr>
              <a:t>Виды реализуемых образовательных программ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>
              <a:solidFill>
                <a:srgbClr val="000000"/>
              </a:solidFill>
            </a:endParaRPr>
          </a:p>
          <a:p>
            <a:pPr algn="ctr"/>
            <a:r>
              <a:rPr lang="ru-RU" dirty="0">
                <a:solidFill>
                  <a:srgbClr val="000000"/>
                </a:solidFill>
              </a:rPr>
              <a:t>Краткосрочные образовательные программы по видам спорта (модули спортивной подготовки)</a:t>
            </a:r>
          </a:p>
          <a:p>
            <a:pPr algn="ctr"/>
            <a:r>
              <a:rPr lang="ru-RU" dirty="0">
                <a:solidFill>
                  <a:srgbClr val="000000"/>
                </a:solidFill>
              </a:rPr>
              <a:t>Образовательные программы реализующиеся на постоянной основе (от 1 года)</a:t>
            </a:r>
          </a:p>
          <a:p>
            <a:pPr algn="ctr"/>
            <a:r>
              <a:rPr lang="ru-RU" dirty="0">
                <a:solidFill>
                  <a:srgbClr val="000000"/>
                </a:solidFill>
              </a:rPr>
              <a:t>Образовательные и спортивные мероприятия (мастер-классы, семинары, открытые тренировки и т.п.)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672" y="908720"/>
            <a:ext cx="5544616" cy="86409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Партнёры 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>
                <a:solidFill>
                  <a:srgbClr val="000000"/>
                </a:solidFill>
              </a:rPr>
              <a:t>Регионального центра 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>
                <a:solidFill>
                  <a:srgbClr val="000000"/>
                </a:solidFill>
              </a:rPr>
              <a:t>выявления, поддержки и развития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>
                <a:solidFill>
                  <a:srgbClr val="000000"/>
                </a:solidFill>
              </a:rPr>
              <a:t> способностей и талантов у детей и молодежи 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>
                <a:solidFill>
                  <a:srgbClr val="000000"/>
                </a:solidFill>
              </a:rPr>
              <a:t>БОУ ОО «Созвездие Орла»</a:t>
            </a:r>
            <a:br>
              <a:rPr lang="ru-RU" sz="2800" dirty="0">
                <a:solidFill>
                  <a:srgbClr val="000000"/>
                </a:solidFill>
              </a:rPr>
            </a:br>
            <a:r>
              <a:rPr lang="ru-RU" sz="2800" dirty="0"/>
              <a:t> </a:t>
            </a:r>
            <a:br>
              <a:rPr lang="ru-RU" sz="2800" dirty="0"/>
            </a:br>
            <a:endParaRPr lang="ru-RU" sz="2800" dirty="0">
              <a:solidFill>
                <a:srgbClr val="0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91544" y="1844825"/>
            <a:ext cx="8229600" cy="501317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600" b="1" dirty="0">
                <a:solidFill>
                  <a:srgbClr val="000000"/>
                </a:solidFill>
              </a:rPr>
              <a:t>Генеральное партнерство и наставничество:</a:t>
            </a:r>
          </a:p>
          <a:p>
            <a:r>
              <a:rPr lang="ru-RU" dirty="0">
                <a:solidFill>
                  <a:srgbClr val="000000"/>
                </a:solidFill>
              </a:rPr>
              <a:t>Орловский государственный университет имени И.С. Тургенева</a:t>
            </a:r>
          </a:p>
          <a:p>
            <a:pPr>
              <a:buNone/>
            </a:pPr>
            <a:r>
              <a:rPr lang="ru-RU" sz="3600" b="1" dirty="0">
                <a:solidFill>
                  <a:srgbClr val="000000"/>
                </a:solidFill>
              </a:rPr>
              <a:t>Ключевые партнеры по направлению «Спорт»:</a:t>
            </a:r>
          </a:p>
          <a:p>
            <a:r>
              <a:rPr lang="ru-RU" dirty="0">
                <a:solidFill>
                  <a:srgbClr val="000000"/>
                </a:solidFill>
              </a:rPr>
              <a:t>Федерация бадминтона Орловской области</a:t>
            </a:r>
          </a:p>
          <a:p>
            <a:r>
              <a:rPr lang="ru-RU" dirty="0">
                <a:solidFill>
                  <a:srgbClr val="000000"/>
                </a:solidFill>
              </a:rPr>
              <a:t>Федерация шахмат Орловской области</a:t>
            </a:r>
          </a:p>
          <a:p>
            <a:r>
              <a:rPr lang="ru-RU" dirty="0">
                <a:solidFill>
                  <a:srgbClr val="000000"/>
                </a:solidFill>
              </a:rPr>
              <a:t>Орловская областная Федерация Тайского бокса</a:t>
            </a:r>
          </a:p>
          <a:p>
            <a:r>
              <a:rPr lang="ru-RU" dirty="0">
                <a:solidFill>
                  <a:srgbClr val="000000"/>
                </a:solidFill>
              </a:rPr>
              <a:t>Спортивная федерация Армейского рукопашного боя Орловской области</a:t>
            </a:r>
          </a:p>
          <a:p>
            <a:r>
              <a:rPr lang="ru-RU" dirty="0">
                <a:solidFill>
                  <a:srgbClr val="000000"/>
                </a:solidFill>
              </a:rPr>
              <a:t>Федерация дзюдо и самбо Орловской области</a:t>
            </a:r>
          </a:p>
          <a:p>
            <a:r>
              <a:rPr lang="ru-RU" dirty="0">
                <a:solidFill>
                  <a:srgbClr val="000000"/>
                </a:solidFill>
              </a:rPr>
              <a:t>ОРО ОГ ФСО «Юность России»</a:t>
            </a:r>
          </a:p>
          <a:p>
            <a:r>
              <a:rPr lang="ru-RU" dirty="0">
                <a:solidFill>
                  <a:srgbClr val="000000"/>
                </a:solidFill>
              </a:rPr>
              <a:t>Училище Олимпийского резерва</a:t>
            </a:r>
          </a:p>
          <a:p>
            <a:r>
              <a:rPr lang="ru-RU" dirty="0">
                <a:solidFill>
                  <a:srgbClr val="000000"/>
                </a:solidFill>
              </a:rPr>
              <a:t>Спортивная школа «Ледовое поколение»</a:t>
            </a:r>
          </a:p>
          <a:p>
            <a:r>
              <a:rPr lang="ru-RU" dirty="0">
                <a:solidFill>
                  <a:srgbClr val="000000"/>
                </a:solidFill>
              </a:rPr>
              <a:t>Шахматно-шашечная спортивная школа</a:t>
            </a:r>
          </a:p>
          <a:p>
            <a:r>
              <a:rPr lang="ru-RU" dirty="0">
                <a:solidFill>
                  <a:srgbClr val="000000"/>
                </a:solidFill>
              </a:rPr>
              <a:t>Детско-юношеская спортивная школа «Орел-Карат»</a:t>
            </a:r>
          </a:p>
          <a:p>
            <a:pPr>
              <a:buNone/>
            </a:pPr>
            <a:r>
              <a:rPr lang="ru-RU" sz="3600" b="1" dirty="0">
                <a:solidFill>
                  <a:srgbClr val="000000"/>
                </a:solidFill>
              </a:rPr>
              <a:t>Научно-методическое партнерство:</a:t>
            </a:r>
          </a:p>
          <a:p>
            <a:r>
              <a:rPr lang="ru-RU" dirty="0">
                <a:solidFill>
                  <a:srgbClr val="000000"/>
                </a:solidFill>
              </a:rPr>
              <a:t>Кафедра теории и методики физической культуры и спорта ФГБОУ ВО «Орловский государственный университет имени И.С. Тургенева»</a:t>
            </a:r>
          </a:p>
          <a:p>
            <a:pPr algn="ctr">
              <a:buFontTx/>
              <a:buChar char="-"/>
            </a:pPr>
            <a:endParaRPr lang="ru-RU" dirty="0"/>
          </a:p>
          <a:p>
            <a:pPr algn="ctr">
              <a:buFontTx/>
              <a:buChar char="-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4272" y="33184"/>
            <a:ext cx="2339752" cy="13624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772817"/>
            <a:ext cx="9937104" cy="417646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Методическая поддержка и консультирование</a:t>
            </a:r>
          </a:p>
          <a:p>
            <a:r>
              <a:rPr lang="ru-RU" dirty="0">
                <a:solidFill>
                  <a:srgbClr val="000000"/>
                </a:solidFill>
              </a:rPr>
              <a:t>Инфраструктура</a:t>
            </a:r>
          </a:p>
          <a:p>
            <a:r>
              <a:rPr lang="ru-RU" dirty="0">
                <a:solidFill>
                  <a:srgbClr val="000000"/>
                </a:solidFill>
              </a:rPr>
              <a:t>Координация образовательных программ и событий</a:t>
            </a:r>
          </a:p>
          <a:p>
            <a:r>
              <a:rPr lang="ru-RU" dirty="0">
                <a:solidFill>
                  <a:srgbClr val="000000"/>
                </a:solidFill>
              </a:rPr>
              <a:t>Психологическое сопровождение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pic>
        <p:nvPicPr>
          <p:cNvPr id="4098" name="Picture 2" descr="https://sun1-18.userapi.com/impg/nZ4yH06vJlUbJCodomqVmHAjrdrD4qcF9Hj4kA/DuyEIivGXf4.jpg?size=1280x854&amp;quality=90&amp;sign=38cc53df0ec356a437f11b7c395be8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5921" y="3796877"/>
            <a:ext cx="4176464" cy="278648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87688" y="274638"/>
            <a:ext cx="496855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Сетевое </a:t>
            </a:r>
            <a:br>
              <a:rPr lang="ru-RU" b="1" dirty="0">
                <a:solidFill>
                  <a:srgbClr val="000000"/>
                </a:solidFill>
              </a:rPr>
            </a:br>
            <a:r>
              <a:rPr lang="ru-RU" b="1" dirty="0">
                <a:solidFill>
                  <a:srgbClr val="000000"/>
                </a:solidFill>
              </a:rPr>
              <a:t>взаимодействие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9921A9-0DF4-44CC-8D3E-B08A20C3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30032" y="1960328"/>
            <a:ext cx="2137405" cy="195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Спортивная инфраструктура 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>
                <a:solidFill>
                  <a:srgbClr val="000000"/>
                </a:solidFill>
              </a:rPr>
              <a:t>Регионального центра выявления, поддержки и развития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>
                <a:solidFill>
                  <a:srgbClr val="000000"/>
                </a:solidFill>
              </a:rPr>
              <a:t> способностей и талантов у детей и молодежи 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>
                <a:solidFill>
                  <a:srgbClr val="000000"/>
                </a:solidFill>
              </a:rPr>
              <a:t>БОУ ОО «Созвездие Орла»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85213" y="2608544"/>
            <a:ext cx="3364439" cy="218485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спортивный комплекс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Тренажёрный зал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Шахматный клуб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Туристический полигон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лаборатория физиологии человека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08368" y="54062"/>
            <a:ext cx="2339752" cy="1362426"/>
          </a:xfrm>
          <a:prstGeom prst="rect">
            <a:avLst/>
          </a:prstGeom>
        </p:spPr>
      </p:pic>
      <p:pic>
        <p:nvPicPr>
          <p:cNvPr id="19457" name="Picture 1" descr="C:\Users\Ъ\Desktop\Новая папка\urY2hQUW7B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495" y="2047487"/>
            <a:ext cx="2640586" cy="1761765"/>
          </a:xfrm>
          <a:prstGeom prst="rect">
            <a:avLst/>
          </a:prstGeom>
          <a:noFill/>
        </p:spPr>
      </p:pic>
      <p:pic>
        <p:nvPicPr>
          <p:cNvPr id="19460" name="Picture 4" descr="https://sun1-21.userapi.com/zWom4QyQiPcqIInfDiSnXLVwlkgTGhE2M3VgUA/actfnJgjtF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552" y="4578995"/>
            <a:ext cx="2592288" cy="1944216"/>
          </a:xfrm>
          <a:prstGeom prst="rect">
            <a:avLst/>
          </a:prstGeom>
          <a:noFill/>
        </p:spPr>
      </p:pic>
      <p:pic>
        <p:nvPicPr>
          <p:cNvPr id="19463" name="Picture 7" descr="https://sun9-42.userapi.com/impg/KbMNW1_DY8Fom0aQcvRPCjb-cqt1ztHHZBHE4g/dTfHzObMftE.jpg?size=1280x960&amp;quality=90&amp;proxy=1&amp;sign=66c5c5e8ca9856433d31cec3b8b071d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1179" y="4578995"/>
            <a:ext cx="2592288" cy="1944216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36EC05-ED3C-4801-97E9-00B2F0281F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60" y="4635972"/>
            <a:ext cx="2440351" cy="18302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53A19F-C1BB-4305-9CB4-25675B1CCE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79" y="2026208"/>
            <a:ext cx="2592288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9636" y="2276872"/>
            <a:ext cx="6552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Региональным центром выявления, поддержки и развития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способностей и талантов у детей и молодежи 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БОУ ОО «Созвездие Орла» реализуются  краткосрочные образовательные программы по видам спорта (модули спортивной подготовки) по следующим спортивным направлениям: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7688" y="692696"/>
            <a:ext cx="5040560" cy="56207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Единоборства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Профиль: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«Армейский рукопашный бой» </a:t>
            </a:r>
            <a:br>
              <a:rPr lang="ru-RU" sz="2400" dirty="0">
                <a:solidFill>
                  <a:srgbClr val="000000"/>
                </a:solidFill>
              </a:rPr>
            </a:br>
            <a:endParaRPr lang="ru-RU" sz="2400" dirty="0"/>
          </a:p>
        </p:txBody>
      </p:sp>
      <p:pic>
        <p:nvPicPr>
          <p:cNvPr id="44034" name="Picture 2" descr="https://sun1-84.userapi.com/impg/_40wqQmvVaSXiqg7on0K4xImnar90ihmHphVgg/N3YLlsiYWeQ.jpg?size=1280x854&amp;quality=90&amp;sign=b251d671162b15c51e593aee8c36fa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9" y="4293096"/>
            <a:ext cx="3561613" cy="2376264"/>
          </a:xfrm>
          <a:prstGeom prst="rect">
            <a:avLst/>
          </a:prstGeom>
          <a:noFill/>
        </p:spPr>
      </p:pic>
      <p:pic>
        <p:nvPicPr>
          <p:cNvPr id="44038" name="Picture 6" descr="https://sun1-98.userapi.com/impg/nePWeUWcXvL4sYBiwduoV0UrfXEsraYdApHasA/WIwPvEQfO0s.jpg?size=1280x854&amp;quality=90&amp;sign=9fd5867ee87822de0ac70695e62274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1" y="4221088"/>
            <a:ext cx="3453685" cy="2304256"/>
          </a:xfrm>
          <a:prstGeom prst="rect">
            <a:avLst/>
          </a:prstGeom>
          <a:noFill/>
        </p:spPr>
      </p:pic>
      <p:pic>
        <p:nvPicPr>
          <p:cNvPr id="44040" name="Picture 8" descr="https://sun1-98.userapi.com/impg/tXzSHgSkgvTLHpraUuq8Z8Gjh-WrjJxsdR-afQ/Vn7DePdkX9A.jpg?size=1280x854&amp;quality=90&amp;sign=c43584d73b23a39bd1a24fb416cb2f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9577" y="1844824"/>
            <a:ext cx="3561613" cy="2376264"/>
          </a:xfrm>
          <a:prstGeom prst="rect">
            <a:avLst/>
          </a:prstGeom>
          <a:noFill/>
        </p:spPr>
      </p:pic>
      <p:pic>
        <p:nvPicPr>
          <p:cNvPr id="44042" name="Picture 10" descr="https://sun1-88.userapi.com/impg/L2X1P0p5dS03LANCaqkn_zoKjLa1mBhe3W419w/qMqq0uxJkIU.jpg?size=1280x854&amp;quality=90&amp;sign=ec4121ff592383468ec4d3b17ebad5a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040" y="1844824"/>
            <a:ext cx="3456384" cy="2306056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907AD2-12DD-4451-80EB-722EF364CEE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75521" y="260648"/>
            <a:ext cx="1243650" cy="10801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F79285-EDE9-42AB-AB85-91CE7FC535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28248" y="0"/>
            <a:ext cx="2339752" cy="13624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FFC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</TotalTime>
  <Words>1455</Words>
  <Application>Microsoft Office PowerPoint</Application>
  <PresentationFormat>Широкоэкранный</PresentationFormat>
  <Paragraphs>200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Тема Office</vt:lpstr>
      <vt:lpstr>Сетевое взаимодействие реализации дополнительных общеобразовательных программ по направлению «Спорт» в Орловской области на базе БОУ ОО «Созвездие Орла»  </vt:lpstr>
      <vt:lpstr>Презентация PowerPoint</vt:lpstr>
      <vt:lpstr>   Сетевое  взаимодействие</vt:lpstr>
      <vt:lpstr> Виды реализуемых образовательных программ</vt:lpstr>
      <vt:lpstr>Партнёры  Регионального центра  выявления, поддержки и развития  способностей и талантов у детей и молодежи  БОУ ОО «Созвездие Орла»   </vt:lpstr>
      <vt:lpstr>Сетевое  взаимодействие</vt:lpstr>
      <vt:lpstr>Спортивная инфраструктура  Регионального центра выявления, поддержки и развития  способностей и талантов у детей и молодежи  БОУ ОО «Созвездие Орла»</vt:lpstr>
      <vt:lpstr>Презентация PowerPoint</vt:lpstr>
      <vt:lpstr>Единоборства  Профиль:  «Армейский рукопашный бой»  </vt:lpstr>
      <vt:lpstr>Единоборства  Профиль:  «Тайский бокс»  </vt:lpstr>
      <vt:lpstr>Единоборства  Профиль:  «Дзюдо»  </vt:lpstr>
      <vt:lpstr>Единоборства  Профиль:  «Каратэ (WKF)»</vt:lpstr>
      <vt:lpstr>Презентация PowerPoint</vt:lpstr>
      <vt:lpstr> Шахматы  </vt:lpstr>
      <vt:lpstr>Индивидуальные результаты участников профильных образовательных программ по направлению «Спорт»</vt:lpstr>
      <vt:lpstr>Профильные  образовательные программы  по направлению «Спорт» 2020 г.</vt:lpstr>
      <vt:lpstr>Руководители  профильных образовательных программ  по направлению «Спорт»  Регионального центра выявления, поддержки и развития способностей и талантов у детей и молодежи  БОУ ОО «Созвездие Орла»</vt:lpstr>
      <vt:lpstr>Сорокина Вероника Андреевна</vt:lpstr>
      <vt:lpstr>Мисуркин Александр Александрович  </vt:lpstr>
      <vt:lpstr>Сергачёв  Алексей Александрович</vt:lpstr>
      <vt:lpstr> Скабелкин  Сергей Васильевич </vt:lpstr>
      <vt:lpstr>Лунёв Андрей Николаевич</vt:lpstr>
      <vt:lpstr>Королёв Николай Николаевич  </vt:lpstr>
      <vt:lpstr>Кошелев Олег Петрович  </vt:lpstr>
      <vt:lpstr>Дистанционное  обучение</vt:lpstr>
      <vt:lpstr>Дистанционное  обучение</vt:lpstr>
      <vt:lpstr>Sozvezdie Arena</vt:lpstr>
      <vt:lpstr>Умное и активное лето  2020</vt:lpstr>
      <vt:lpstr>Умное и активное лето  2020</vt:lpstr>
      <vt:lpstr>Презентация PowerPoint</vt:lpstr>
      <vt:lpstr>Презентация PowerPoint</vt:lpstr>
      <vt:lpstr>Презентация PowerPoint</vt:lpstr>
      <vt:lpstr>Образовательные программы, реализующиеся на постоянной основе (от 1 года)</vt:lpstr>
      <vt:lpstr>Туристический клуб  «Созвездие Орла»</vt:lpstr>
      <vt:lpstr>Программа  «Образовательный туризм»  (сентябрь 2020 г.)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Комплексная деятельность Регионального центра по направлению «Спорт»</dc:title>
  <dc:creator>Ъ</dc:creator>
  <cp:lastModifiedBy>учащийся05</cp:lastModifiedBy>
  <cp:revision>85</cp:revision>
  <dcterms:created xsi:type="dcterms:W3CDTF">2020-09-29T17:22:08Z</dcterms:created>
  <dcterms:modified xsi:type="dcterms:W3CDTF">2021-05-08T20:14:55Z</dcterms:modified>
</cp:coreProperties>
</file>