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6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алентина Бурлак" initials="ВБ" lastIdx="1" clrIdx="0">
    <p:extLst>
      <p:ext uri="{19B8F6BF-5375-455C-9EA6-DF929625EA0E}">
        <p15:presenceInfo xmlns:p15="http://schemas.microsoft.com/office/powerpoint/2012/main" userId="S-1-5-21-2592238496-1384182406-2496705025-16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041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60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877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020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190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690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753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747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85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351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97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22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57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39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636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658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629A-3EF0-4565-976D-5B360F1D85B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06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DAF629A-3EF0-4565-976D-5B360F1D85B4}" type="datetimeFigureOut">
              <a:rPr lang="ru-RU" smtClean="0"/>
              <a:t>27.05.2021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9F6C448-EA33-4803-8805-CA406F09D1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5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.gov.r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999BF-8FD2-4139-A8D9-A3310A026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0299" y="2347069"/>
            <a:ext cx="9792623" cy="2610035"/>
          </a:xfrm>
        </p:spPr>
        <p:txBody>
          <a:bodyPr anchor="ctr" anchorCtr="0">
            <a:normAutofit/>
          </a:bodyPr>
          <a:lstStyle/>
          <a:p>
            <a:pPr algn="ctr"/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icrosoft Himalaya" panose="01010100010101010101" pitchFamily="2" charset="0"/>
              </a:rPr>
              <a:t>П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icrosoft Himalaya" panose="01010100010101010101" pitchFamily="2" charset="0"/>
              </a:rPr>
              <a:t>роведение открытого заочного Всероссийского смотра-конкурса на лучшую постановку физкультурной работы и развитие массового спорта среди школьных спортивных клубов в 2020/2021 учебном году</a:t>
            </a:r>
            <a:endParaRPr lang="ru-RU" sz="8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6977C2-0C16-4CBA-84A8-4C3E85C3C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2213" y="235462"/>
            <a:ext cx="960709" cy="953539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5E046FE-FD18-4889-B1D7-5688C8ED5F79}"/>
              </a:ext>
            </a:extLst>
          </p:cNvPr>
          <p:cNvSpPr/>
          <p:nvPr/>
        </p:nvSpPr>
        <p:spPr>
          <a:xfrm>
            <a:off x="2614034" y="235462"/>
            <a:ext cx="7620292" cy="1200329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просвещения Российской Федерации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ФГБУ «ФЕДЕРАЛЬНЫЙ ЦЕНТР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ОРГАНИЗАЦИОННО-МЕТОДИЧЕСКОГО ОБЕСПЕЧЕНИЯ ФИЗИЧЕСКОГО ВОСПИТАНИЯ»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870E814-F44C-4343-887D-ECFEBA76CC97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8" b="12168"/>
          <a:stretch/>
        </p:blipFill>
        <p:spPr bwMode="auto">
          <a:xfrm>
            <a:off x="147924" y="216591"/>
            <a:ext cx="1956084" cy="1219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4510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999BF-8FD2-4139-A8D9-A3310A026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3188" y="224297"/>
            <a:ext cx="10177640" cy="1808690"/>
          </a:xfrm>
        </p:spPr>
        <p:txBody>
          <a:bodyPr anchor="ctr" anchorCtr="0">
            <a:norm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СПАСИБО ЗА ВНИМАНИЕ !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6977C2-0C16-4CBA-84A8-4C3E85C3C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67" y="138339"/>
            <a:ext cx="816935" cy="810838"/>
          </a:xfrm>
          <a:prstGeom prst="rect">
            <a:avLst/>
          </a:prstGeom>
        </p:spPr>
      </p:pic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0736CDB6-1AB8-4CE2-898F-B0BFA5B1FDA2}"/>
              </a:ext>
            </a:extLst>
          </p:cNvPr>
          <p:cNvSpPr txBox="1">
            <a:spLocks/>
          </p:cNvSpPr>
          <p:nvPr/>
        </p:nvSpPr>
        <p:spPr>
          <a:xfrm>
            <a:off x="2938507" y="2032987"/>
            <a:ext cx="8673485" cy="414587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Контактная информация по вопросам проведения открытого заочного Всероссийского смотра-конкурса на лучшую постановку физкультурной работы и развитие массового спорта среди школьных спортивных клубов в 2020/2021 учебном году: 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телефон +7 (495) 360-72-46 (доб. 104), 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algn="just"/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электронная почта: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shskfgbu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@</a:t>
            </a:r>
            <a:r>
              <a:rPr lang="en-US" sz="240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mail</a:t>
            </a:r>
            <a:r>
              <a:rPr lang="ru-RU" sz="240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.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ru.</a:t>
            </a:r>
          </a:p>
        </p:txBody>
      </p:sp>
    </p:spTree>
    <p:extLst>
      <p:ext uri="{BB962C8B-B14F-4D97-AF65-F5344CB8AC3E}">
        <p14:creationId xmlns:p14="http://schemas.microsoft.com/office/powerpoint/2010/main" val="823574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999BF-8FD2-4139-A8D9-A3310A026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9215" y="217505"/>
            <a:ext cx="9088297" cy="474954"/>
          </a:xfrm>
        </p:spPr>
        <p:txBody>
          <a:bodyPr anchor="ctr" anchorCtr="0">
            <a:norm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ОСНОВНЫЕ НОРМАТИВНЫЕ ДОКУМЕНТЫ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6977C2-0C16-4CBA-84A8-4C3E85C3C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67" y="138339"/>
            <a:ext cx="816935" cy="810838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67CD4CA-27DE-4999-8C75-5343687F3BEB}"/>
              </a:ext>
            </a:extLst>
          </p:cNvPr>
          <p:cNvSpPr txBox="1">
            <a:spLocks/>
          </p:cNvSpPr>
          <p:nvPr/>
        </p:nvSpPr>
        <p:spPr>
          <a:xfrm>
            <a:off x="884902" y="1105748"/>
            <a:ext cx="11055233" cy="62736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Указ Президента Российской Федерации от 07 мая 2018 г. № 204 «О национальных целях и стратегических задачах развития Российской Федерации на период до 2024 года»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FF3ADF35-0A32-4119-8C42-8C206FD8ABE3}"/>
              </a:ext>
            </a:extLst>
          </p:cNvPr>
          <p:cNvSpPr txBox="1">
            <a:spLocks/>
          </p:cNvSpPr>
          <p:nvPr/>
        </p:nvSpPr>
        <p:spPr>
          <a:xfrm>
            <a:off x="2521819" y="3883549"/>
            <a:ext cx="9418316" cy="71359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Примерная программа воспитания, одобренная решением Федерального учебно-методического объединения по общему образованию (Протокол от 2 июня 2020 года № 2/20)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4C3CF3E-4DAC-47EB-BD3D-3AEAB90BC8A9}"/>
              </a:ext>
            </a:extLst>
          </p:cNvPr>
          <p:cNvSpPr txBox="1">
            <a:spLocks/>
          </p:cNvSpPr>
          <p:nvPr/>
        </p:nvSpPr>
        <p:spPr>
          <a:xfrm>
            <a:off x="1915427" y="2890266"/>
            <a:ext cx="10024708" cy="82940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Пункты 41, 42, 52 Плана основных мероприятий, проводимых в рамках Десятилетия детства, на период до 2027 года, утвержденного распоряжением Правительства Российской Федерации от 23 января 2021 года № 122-р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DD0C4C2E-E26E-4E34-A0FF-0F168AEC8FED}"/>
              </a:ext>
            </a:extLst>
          </p:cNvPr>
          <p:cNvSpPr txBox="1">
            <a:spLocks/>
          </p:cNvSpPr>
          <p:nvPr/>
        </p:nvSpPr>
        <p:spPr>
          <a:xfrm>
            <a:off x="1540041" y="1896984"/>
            <a:ext cx="10400093" cy="82940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Межотраслевая программа развития школьного спорта до 2024 года, утвержденная приказами Министерства спорта Российской Федерации и Министерства просвещения Российской Федерации от </a:t>
            </a:r>
          </a:p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17 февраля 2021 года № 86/59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3039980D-5F0C-4265-8621-C02AF8FDC8A1}"/>
              </a:ext>
            </a:extLst>
          </p:cNvPr>
          <p:cNvSpPr txBox="1">
            <a:spLocks/>
          </p:cNvSpPr>
          <p:nvPr/>
        </p:nvSpPr>
        <p:spPr>
          <a:xfrm>
            <a:off x="3185962" y="4761018"/>
            <a:ext cx="8754173" cy="174217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Письмо директора Департамента государственной политики в сфере воспитания, дополнительного образования и детского отдыха </a:t>
            </a:r>
            <a:r>
              <a:rPr lang="ru-RU" sz="18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Минпросвещения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России Н.А. Наумовой «О проведении открытого заочного Всероссийского смотра-конкурса на лучшую постановку физкультурной работы и развитие массового спорта среди школьных спортивных клубов» от 12 марта 2021 года № 06-295</a:t>
            </a:r>
          </a:p>
        </p:txBody>
      </p:sp>
    </p:spTree>
    <p:extLst>
      <p:ext uri="{BB962C8B-B14F-4D97-AF65-F5344CB8AC3E}">
        <p14:creationId xmlns:p14="http://schemas.microsoft.com/office/powerpoint/2010/main" val="556185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999BF-8FD2-4139-A8D9-A3310A026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9215" y="217505"/>
            <a:ext cx="9088297" cy="474954"/>
          </a:xfrm>
        </p:spPr>
        <p:txBody>
          <a:bodyPr anchor="ctr" anchorCtr="0">
            <a:norm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ЦЕЛИ И ЗАДАЧИ КОНКУРСА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6977C2-0C16-4CBA-84A8-4C3E85C3C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67" y="138339"/>
            <a:ext cx="816935" cy="810838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67CD4CA-27DE-4999-8C75-5343687F3BEB}"/>
              </a:ext>
            </a:extLst>
          </p:cNvPr>
          <p:cNvSpPr txBox="1">
            <a:spLocks/>
          </p:cNvSpPr>
          <p:nvPr/>
        </p:nvSpPr>
        <p:spPr>
          <a:xfrm>
            <a:off x="1713296" y="1072076"/>
            <a:ext cx="10101710" cy="167651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Цель Конкурса -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поддержка и развитие деятельности школьных спортивных клубов, направленной на развитие массовых и индивидуальных форм физкультурной и спортивно-массовой работы с обучающимися образовательных организаций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DD0C4C2E-E26E-4E34-A0FF-0F168AEC8FED}"/>
              </a:ext>
            </a:extLst>
          </p:cNvPr>
          <p:cNvSpPr txBox="1">
            <a:spLocks/>
          </p:cNvSpPr>
          <p:nvPr/>
        </p:nvSpPr>
        <p:spPr>
          <a:xfrm>
            <a:off x="1713296" y="3166711"/>
            <a:ext cx="10106525" cy="339771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Задачи Конкурса: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привлечение обучающихся к систематическим занятиям физической культурой и спортом;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выявление одаренных детей в области физической культуры и спорта;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оценка результативности и эффективности уровня организации и проведения мероприятий ШСК;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выявление лучших ШСК, развивающих различные виды спорта, в том числе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 организации работы с детьми с ограниченными возможностями здоровья (ОВЗ), детьми-инвалидами и детьми, попавшими в трудную жизненную ситуацию;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выявление лучших руководителей (педагогов) ШСК, обобщение и распространение их опыта.</a:t>
            </a:r>
          </a:p>
        </p:txBody>
      </p:sp>
    </p:spTree>
    <p:extLst>
      <p:ext uri="{BB962C8B-B14F-4D97-AF65-F5344CB8AC3E}">
        <p14:creationId xmlns:p14="http://schemas.microsoft.com/office/powerpoint/2010/main" val="4113877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999BF-8FD2-4139-A8D9-A3310A026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9215" y="217505"/>
            <a:ext cx="9088297" cy="474954"/>
          </a:xfrm>
        </p:spPr>
        <p:txBody>
          <a:bodyPr anchor="ctr" anchorCtr="0">
            <a:norm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ОРГАНИЗАТОРЫ КОНКУРСА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6977C2-0C16-4CBA-84A8-4C3E85C3C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67" y="138339"/>
            <a:ext cx="816935" cy="810838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67CD4CA-27DE-4999-8C75-5343687F3BEB}"/>
              </a:ext>
            </a:extLst>
          </p:cNvPr>
          <p:cNvSpPr txBox="1">
            <a:spLocks/>
          </p:cNvSpPr>
          <p:nvPr/>
        </p:nvSpPr>
        <p:spPr>
          <a:xfrm>
            <a:off x="1453415" y="630315"/>
            <a:ext cx="10486720" cy="97654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Общее руководство проведением Конкурса осуществляется Министерством просвещения Российской Федерации при участии Министерства спорта Российской Федерации.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DD0C4C2E-E26E-4E34-A0FF-0F168AEC8FED}"/>
              </a:ext>
            </a:extLst>
          </p:cNvPr>
          <p:cNvSpPr txBox="1">
            <a:spLocks/>
          </p:cNvSpPr>
          <p:nvPr/>
        </p:nvSpPr>
        <p:spPr>
          <a:xfrm>
            <a:off x="1453415" y="1695636"/>
            <a:ext cx="10491535" cy="182879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Непосредственное проведение муниципального этапа Конкурса возлагается на муниципальные органы управления образованием, регионального этапа - на органы государственной власти субъектов Российской Федерации, осуществляющих государственное управление в сфере образования.</a:t>
            </a:r>
          </a:p>
          <a:p>
            <a:pPr algn="just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Для подготовки и проведения муниципального и регионального этапов Конкурса, определения победителей и призеров, создаются конкурсные комиссии на уровне муниципальных образований и субъектов Российской Федерации.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7BF04712-1D0F-49CA-90CA-396A244964B6}"/>
              </a:ext>
            </a:extLst>
          </p:cNvPr>
          <p:cNvSpPr txBox="1">
            <a:spLocks/>
          </p:cNvSpPr>
          <p:nvPr/>
        </p:nvSpPr>
        <p:spPr>
          <a:xfrm>
            <a:off x="1448600" y="4341181"/>
            <a:ext cx="10491535" cy="229931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rmAutofit fontScale="77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Информационное, организационно-методическое сопровождение Конкурса и проведение всероссийского этапа Конкурса осуществляет Федеральное государственное бюджетное учреждение «Федеральный центр организационно-методического обеспечения физического воспитания».</a:t>
            </a:r>
          </a:p>
          <a:p>
            <a:pPr algn="just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Организаторы регионального этапа обеспечивают онлайн регистрацию участников всероссийского этапа Конкурса на сайте ФГБУ «ФЦОМОФВ» http://www.фцомофв.рф/ в разделе «Конкурсы. Акции», «Смотр-Конкурс ШСК». Участники, не прошедшие регистрацию, представившие конкурсные материалы, несоответствующие требованиям настоящего Объявления, </a:t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</a:b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не допускаются к участию в Конкурсе.</a:t>
            </a:r>
          </a:p>
          <a:p>
            <a:pPr algn="just"/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716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999BF-8FD2-4139-A8D9-A3310A026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9215" y="217505"/>
            <a:ext cx="9088297" cy="626966"/>
          </a:xfrm>
        </p:spPr>
        <p:txBody>
          <a:bodyPr anchor="ctr" anchorCtr="0">
            <a:norm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ЭТАПЫ ПРОВЕДЕНИЯ КОНКУРСА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6977C2-0C16-4CBA-84A8-4C3E85C3C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67" y="138339"/>
            <a:ext cx="816935" cy="810838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67CD4CA-27DE-4999-8C75-5343687F3BEB}"/>
              </a:ext>
            </a:extLst>
          </p:cNvPr>
          <p:cNvSpPr txBox="1">
            <a:spLocks/>
          </p:cNvSpPr>
          <p:nvPr/>
        </p:nvSpPr>
        <p:spPr>
          <a:xfrm>
            <a:off x="2666593" y="1122608"/>
            <a:ext cx="8513540" cy="79123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Конкурс проводится по итогам 2020/2021 учебного года в заочной форме в три этапа: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FF3ADF35-0A32-4119-8C42-8C206FD8ABE3}"/>
              </a:ext>
            </a:extLst>
          </p:cNvPr>
          <p:cNvSpPr txBox="1">
            <a:spLocks/>
          </p:cNvSpPr>
          <p:nvPr/>
        </p:nvSpPr>
        <p:spPr>
          <a:xfrm>
            <a:off x="2666593" y="5090441"/>
            <a:ext cx="8513540" cy="62696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 Всероссийский этап Конкурса проводится с 6 по 30 сентября 2021 года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4C3CF3E-4DAC-47EB-BD3D-3AEAB90BC8A9}"/>
              </a:ext>
            </a:extLst>
          </p:cNvPr>
          <p:cNvSpPr txBox="1">
            <a:spLocks/>
          </p:cNvSpPr>
          <p:nvPr/>
        </p:nvSpPr>
        <p:spPr>
          <a:xfrm>
            <a:off x="2666593" y="3779859"/>
            <a:ext cx="8513540" cy="7715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Региональный этап Конкурса проводится в субъектах Российской Федерации с 1 августа 2021 года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DD0C4C2E-E26E-4E34-A0FF-0F168AEC8FED}"/>
              </a:ext>
            </a:extLst>
          </p:cNvPr>
          <p:cNvSpPr txBox="1">
            <a:spLocks/>
          </p:cNvSpPr>
          <p:nvPr/>
        </p:nvSpPr>
        <p:spPr>
          <a:xfrm>
            <a:off x="2666593" y="2343994"/>
            <a:ext cx="8513540" cy="89678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- Муниципальный этап Конкурса проводится в муниципальных образованиях с 1 июня 2021 года</a:t>
            </a:r>
          </a:p>
        </p:txBody>
      </p:sp>
    </p:spTree>
    <p:extLst>
      <p:ext uri="{BB962C8B-B14F-4D97-AF65-F5344CB8AC3E}">
        <p14:creationId xmlns:p14="http://schemas.microsoft.com/office/powerpoint/2010/main" val="650049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999BF-8FD2-4139-A8D9-A3310A026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9215" y="217504"/>
            <a:ext cx="9088297" cy="724049"/>
          </a:xfrm>
        </p:spPr>
        <p:txBody>
          <a:bodyPr anchor="ctr" anchorCtr="0">
            <a:norm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НОМИНАЦИИ КОНКУРСА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6977C2-0C16-4CBA-84A8-4C3E85C3C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67" y="138339"/>
            <a:ext cx="816935" cy="810838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67CD4CA-27DE-4999-8C75-5343687F3BEB}"/>
              </a:ext>
            </a:extLst>
          </p:cNvPr>
          <p:cNvSpPr txBox="1">
            <a:spLocks/>
          </p:cNvSpPr>
          <p:nvPr/>
        </p:nvSpPr>
        <p:spPr>
          <a:xfrm>
            <a:off x="1232034" y="1157781"/>
            <a:ext cx="10414534" cy="11375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2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Номинация № 1 – «Звезды школьного спорта»</a:t>
            </a:r>
          </a:p>
          <a:p>
            <a:pPr algn="just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Школьный спортивный клуб, реализующий социально значимые мероприятия: Всероссийские спортивные соревнования (игры) школьников «Президентские состязания» и «Президентские спортивные игры», Фестиваль ВФСК «Готов к труду и обороне» (ГТО).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DD0C4C2E-E26E-4E34-A0FF-0F168AEC8FED}"/>
              </a:ext>
            </a:extLst>
          </p:cNvPr>
          <p:cNvSpPr txBox="1">
            <a:spLocks/>
          </p:cNvSpPr>
          <p:nvPr/>
        </p:nvSpPr>
        <p:spPr>
          <a:xfrm>
            <a:off x="1232035" y="2428546"/>
            <a:ext cx="10414533" cy="67377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Номинация № 2 – «Спортивный резерв»</a:t>
            </a:r>
          </a:p>
          <a:p>
            <a:pPr algn="just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Школьный спортивный клуб, развивающий национальные и неолимпийские виды спорта. 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368F6E4-69B2-478B-88E7-5C25DA1C782B}"/>
              </a:ext>
            </a:extLst>
          </p:cNvPr>
          <p:cNvSpPr txBox="1">
            <a:spLocks/>
          </p:cNvSpPr>
          <p:nvPr/>
        </p:nvSpPr>
        <p:spPr>
          <a:xfrm>
            <a:off x="1229626" y="6049711"/>
            <a:ext cx="10414533" cy="50051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Номинация № 5 – «Лучший руководитель школьного спортивного клуба».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5628E6EA-5564-4666-896A-07AB5BB654DA}"/>
              </a:ext>
            </a:extLst>
          </p:cNvPr>
          <p:cNvSpPr txBox="1">
            <a:spLocks/>
          </p:cNvSpPr>
          <p:nvPr/>
        </p:nvSpPr>
        <p:spPr>
          <a:xfrm>
            <a:off x="1232035" y="3235582"/>
            <a:ext cx="10414533" cy="164752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Номинация № 3 – «Спорт без границ»</a:t>
            </a:r>
          </a:p>
          <a:p>
            <a:pPr algn="just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Школьный спортивный клуб по организации работы с различными социальными категориями детей (детьми с ОВЗ, и детьми, попавшими в трудную жизненную ситуацию, детьми из многодетных и малообеспеченных семей, детьми-инвалидами, детьми с единственным родителем, детьми-сиротами и детьми, оставшимися без попечения родителей, детей с ограниченными возможностями здоровья, детей-сирот и детей, оставшихся без попечения родителей).</a:t>
            </a:r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EC991D13-7D22-4C8E-AA7C-EC52FA2BC58E}"/>
              </a:ext>
            </a:extLst>
          </p:cNvPr>
          <p:cNvSpPr txBox="1">
            <a:spLocks/>
          </p:cNvSpPr>
          <p:nvPr/>
        </p:nvSpPr>
        <p:spPr>
          <a:xfrm>
            <a:off x="1229626" y="5016371"/>
            <a:ext cx="10414533" cy="9000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Номинация № 4 – «Спорт-инфо-просвет»</a:t>
            </a:r>
          </a:p>
          <a:p>
            <a:pPr algn="just"/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Школьный спортивный клуб, занимающийся информационно-просветительским освещением олимпийского движения. </a:t>
            </a:r>
          </a:p>
        </p:txBody>
      </p:sp>
    </p:spTree>
    <p:extLst>
      <p:ext uri="{BB962C8B-B14F-4D97-AF65-F5344CB8AC3E}">
        <p14:creationId xmlns:p14="http://schemas.microsoft.com/office/powerpoint/2010/main" val="4289546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999BF-8FD2-4139-A8D9-A3310A026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6293" y="224297"/>
            <a:ext cx="10414535" cy="468161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ОСНОВНЫЕ ТРЕБОВАНИЯ К УЧАСТНИКАМ КОНКУРСА И КОНКУРСНЫМ МАТЕРИАЛАМ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6977C2-0C16-4CBA-84A8-4C3E85C3C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67" y="138339"/>
            <a:ext cx="816935" cy="810838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67CD4CA-27DE-4999-8C75-5343687F3BEB}"/>
              </a:ext>
            </a:extLst>
          </p:cNvPr>
          <p:cNvSpPr txBox="1">
            <a:spLocks/>
          </p:cNvSpPr>
          <p:nvPr/>
        </p:nvSpPr>
        <p:spPr>
          <a:xfrm>
            <a:off x="1135778" y="949177"/>
            <a:ext cx="10915047" cy="60435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Конкурсе могут принимать участие ШСК, являющиеся структурными подразделениями образовательных организаций или общественными объединениями образовательных организаций без образования юридического лица.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DD0C4C2E-E26E-4E34-A0FF-0F168AEC8FED}"/>
              </a:ext>
            </a:extLst>
          </p:cNvPr>
          <p:cNvSpPr txBox="1">
            <a:spLocks/>
          </p:cNvSpPr>
          <p:nvPr/>
        </p:nvSpPr>
        <p:spPr>
          <a:xfrm>
            <a:off x="1135780" y="1693203"/>
            <a:ext cx="10915045" cy="8537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Участники Конкурса размещают самостоятельно в сети Интернет на ресурсе http://www.youtube.com/ (с разрешением не менее 640 x 480 и с ограничением возможности комментариев) видеоролик, время которого не превышает 8 минут, отражающий цели и задачи Конкурса.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999E515B-E0B9-4C8D-9132-8DD58AB76401}"/>
              </a:ext>
            </a:extLst>
          </p:cNvPr>
          <p:cNvSpPr txBox="1">
            <a:spLocks/>
          </p:cNvSpPr>
          <p:nvPr/>
        </p:nvSpPr>
        <p:spPr>
          <a:xfrm>
            <a:off x="1135780" y="2686574"/>
            <a:ext cx="10915047" cy="56797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Участники Конкурса самостоятельно следят за обновлениями, ходом и результатами Конкурса на официальном сайте http://www.фцомофв.рф/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0736CDB6-1AB8-4CE2-898F-B0BFA5B1FDA2}"/>
              </a:ext>
            </a:extLst>
          </p:cNvPr>
          <p:cNvSpPr txBox="1">
            <a:spLocks/>
          </p:cNvSpPr>
          <p:nvPr/>
        </p:nvSpPr>
        <p:spPr>
          <a:xfrm>
            <a:off x="1135780" y="3394216"/>
            <a:ext cx="10915047" cy="80426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 участию во Всероссийском этапе Конкурса от субъекта Российской Федерации допускается не более трех участников в каждой номинации (победителя и призеров). Решение о направлении победителей и призеров регионального этапа Конкурса на всероссийский этап  принимает региональная Конкурсная комиссия.</a:t>
            </a: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C619E71C-EBB2-4BC3-B2FD-A540B002CE57}"/>
              </a:ext>
            </a:extLst>
          </p:cNvPr>
          <p:cNvSpPr txBox="1">
            <a:spLocks/>
          </p:cNvSpPr>
          <p:nvPr/>
        </p:nvSpPr>
        <p:spPr>
          <a:xfrm>
            <a:off x="1135778" y="5577231"/>
            <a:ext cx="10915047" cy="26925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Конкурсные материалы принимаются только в электронном виде.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584DD691-FD5D-4A9F-ACFF-EC5864C62500}"/>
              </a:ext>
            </a:extLst>
          </p:cNvPr>
          <p:cNvSpPr txBox="1">
            <a:spLocks/>
          </p:cNvSpPr>
          <p:nvPr/>
        </p:nvSpPr>
        <p:spPr>
          <a:xfrm>
            <a:off x="1135780" y="4338152"/>
            <a:ext cx="10915047" cy="109940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Организаторы регионального этапа направляют конкурсные материалы по адресу электронной почты: shskfgbu@mail.ru тема письма: название субъекта Российской Федерации, «Смотр-конкурс ШСК 2020/2021 учебного года», «Номинация № ___», «Название ШСК». Каждый отправленный файл с конкурсными материалами, должен иметь название, соответствующее содержанию файла.</a:t>
            </a: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6A7451E5-14ED-4947-BDDD-B6EA005F8B70}"/>
              </a:ext>
            </a:extLst>
          </p:cNvPr>
          <p:cNvSpPr txBox="1">
            <a:spLocks/>
          </p:cNvSpPr>
          <p:nvPr/>
        </p:nvSpPr>
        <p:spPr>
          <a:xfrm>
            <a:off x="1135779" y="5986152"/>
            <a:ext cx="10915047" cy="64755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Конкурсные материалы, поступившие позднее 5 сентября 2020 г. (по дате входящего письма с конкурсными материалами, поступившего по электронной почте) не рассматриваются.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345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999BF-8FD2-4139-A8D9-A3310A026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6293" y="224297"/>
            <a:ext cx="10414535" cy="468161"/>
          </a:xfrm>
        </p:spPr>
        <p:txBody>
          <a:bodyPr anchor="ctr" anchorCtr="0">
            <a:norm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НАГРАЖДЕНИЕ ПОБЕДИТЕЛЕЙ И ПРИЗЕРОВ КОНКУРСА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6977C2-0C16-4CBA-84A8-4C3E85C3C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67" y="138339"/>
            <a:ext cx="816935" cy="810838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67CD4CA-27DE-4999-8C75-5343687F3BEB}"/>
              </a:ext>
            </a:extLst>
          </p:cNvPr>
          <p:cNvSpPr txBox="1">
            <a:spLocks/>
          </p:cNvSpPr>
          <p:nvPr/>
        </p:nvSpPr>
        <p:spPr>
          <a:xfrm>
            <a:off x="2011679" y="4973343"/>
            <a:ext cx="9461636" cy="113869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Дипломы и памятные призы победителей и призеров Конкурса отправляются образовательной организации по адресу, указанному при направлении заявки либо забираются представителем организации лично. 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999E515B-E0B9-4C8D-9132-8DD58AB76401}"/>
              </a:ext>
            </a:extLst>
          </p:cNvPr>
          <p:cNvSpPr txBox="1">
            <a:spLocks/>
          </p:cNvSpPr>
          <p:nvPr/>
        </p:nvSpPr>
        <p:spPr>
          <a:xfrm>
            <a:off x="2011679" y="3634819"/>
            <a:ext cx="9461636" cy="90000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Участники Конкурса награждаются сертификатами участника, которые в дальнейшем направляются по e-</a:t>
            </a:r>
            <a:r>
              <a:rPr lang="ru-RU" sz="18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mail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указанному при регистрации.</a:t>
            </a: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C619E71C-EBB2-4BC3-B2FD-A540B002CE57}"/>
              </a:ext>
            </a:extLst>
          </p:cNvPr>
          <p:cNvSpPr txBox="1">
            <a:spLocks/>
          </p:cNvSpPr>
          <p:nvPr/>
        </p:nvSpPr>
        <p:spPr>
          <a:xfrm>
            <a:off x="2011679" y="2345544"/>
            <a:ext cx="9461636" cy="85075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Победители и призеры Конкурса награждаются дипломами и памятными призами организаторов Конкурса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8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584DD691-FD5D-4A9F-ACFF-EC5864C62500}"/>
              </a:ext>
            </a:extLst>
          </p:cNvPr>
          <p:cNvSpPr txBox="1">
            <a:spLocks/>
          </p:cNvSpPr>
          <p:nvPr/>
        </p:nvSpPr>
        <p:spPr>
          <a:xfrm>
            <a:off x="2011679" y="936653"/>
            <a:ext cx="9461636" cy="97036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каждой номинации по результатам экспертной оценки комиссии Конкурса определяются победители Конкурса, набравшие наибольшее количество баллов. Участники, занявшие 2-4 места, становятся призерами Конкурса</a:t>
            </a:r>
          </a:p>
        </p:txBody>
      </p:sp>
    </p:spTree>
    <p:extLst>
      <p:ext uri="{BB962C8B-B14F-4D97-AF65-F5344CB8AC3E}">
        <p14:creationId xmlns:p14="http://schemas.microsoft.com/office/powerpoint/2010/main" val="2713017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999BF-8FD2-4139-A8D9-A3310A026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6293" y="224297"/>
            <a:ext cx="10414535" cy="724880"/>
          </a:xfrm>
        </p:spPr>
        <p:txBody>
          <a:bodyPr anchor="ctr" anchorCtr="0">
            <a:norm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ПОДВЕДЕНИЕ ИТОГОВ КОНКУРСА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6977C2-0C16-4CBA-84A8-4C3E85C3C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67" y="138339"/>
            <a:ext cx="816935" cy="810838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67CD4CA-27DE-4999-8C75-5343687F3BEB}"/>
              </a:ext>
            </a:extLst>
          </p:cNvPr>
          <p:cNvSpPr txBox="1">
            <a:spLocks/>
          </p:cNvSpPr>
          <p:nvPr/>
        </p:nvSpPr>
        <p:spPr>
          <a:xfrm>
            <a:off x="1395664" y="1430757"/>
            <a:ext cx="10116152" cy="78750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Конкурсные материалы оцениваются по бальной системе. В качестве показателя коллегиального мнения членов Комиссии используется среднеарифметическое значение баллов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DD0C4C2E-E26E-4E34-A0FF-0F168AEC8FED}"/>
              </a:ext>
            </a:extLst>
          </p:cNvPr>
          <p:cNvSpPr txBox="1">
            <a:spLocks/>
          </p:cNvSpPr>
          <p:nvPr/>
        </p:nvSpPr>
        <p:spPr>
          <a:xfrm>
            <a:off x="1395664" y="2531186"/>
            <a:ext cx="10116152" cy="93546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Победителя в каждой номинации на муниципальном и региональном уровне определяют муниципальные и региональные конкурсные комиссии. </a:t>
            </a: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999E515B-E0B9-4C8D-9132-8DD58AB76401}"/>
              </a:ext>
            </a:extLst>
          </p:cNvPr>
          <p:cNvSpPr txBox="1">
            <a:spLocks/>
          </p:cNvSpPr>
          <p:nvPr/>
        </p:nvSpPr>
        <p:spPr>
          <a:xfrm>
            <a:off x="1395664" y="3779577"/>
            <a:ext cx="10116152" cy="78750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период с 6 по 29 сентября 2021 года Конкурсная комиссия оценивает конкурсные материалы и определяет победителей и призеров Конкурса.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0736CDB6-1AB8-4CE2-898F-B0BFA5B1FDA2}"/>
              </a:ext>
            </a:extLst>
          </p:cNvPr>
          <p:cNvSpPr txBox="1">
            <a:spLocks/>
          </p:cNvSpPr>
          <p:nvPr/>
        </p:nvSpPr>
        <p:spPr>
          <a:xfrm>
            <a:off x="1395664" y="4880007"/>
            <a:ext cx="10116152" cy="154004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/>
        </p:spPr>
        <p:txBody>
          <a:bodyPr vert="horz" lIns="91440" tIns="45720" rIns="91440" bIns="45720" rtlCol="0" anchor="ctr" anchorCtr="0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Итоги Конкурса утверждаются приказом Министерства просвещения Российской Федерации. </a:t>
            </a:r>
          </a:p>
          <a:p>
            <a:pPr algn="just"/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Информация по результатам проведенного Конкурса размещается на сайте ФГБУ «ФЦОМОФВ» http://www.фцомофв.рф/ и сайте Министерства просвещения Российской Федерации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http://www.edu.gov.ru/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</a:rPr>
              <a:t> после утверждения приказа.</a:t>
            </a:r>
          </a:p>
        </p:txBody>
      </p:sp>
    </p:spTree>
    <p:extLst>
      <p:ext uri="{BB962C8B-B14F-4D97-AF65-F5344CB8AC3E}">
        <p14:creationId xmlns:p14="http://schemas.microsoft.com/office/powerpoint/2010/main" val="3275161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746</TotalTime>
  <Words>1162</Words>
  <Application>Microsoft Office PowerPoint</Application>
  <PresentationFormat>Широкоэкранный</PresentationFormat>
  <Paragraphs>65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Corbel</vt:lpstr>
      <vt:lpstr>Times New Roman</vt:lpstr>
      <vt:lpstr>Wingdings</vt:lpstr>
      <vt:lpstr>Параллакс</vt:lpstr>
      <vt:lpstr>Проведение открытого заочного Всероссийского смотра-конкурса на лучшую постановку физкультурной работы и развитие массового спорта среди школьных спортивных клубов в 2020/2021 учебном году</vt:lpstr>
      <vt:lpstr>ОСНОВНЫЕ НОРМАТИВНЫЕ ДОКУМЕНТЫ</vt:lpstr>
      <vt:lpstr>ЦЕЛИ И ЗАДАЧИ КОНКУРСА</vt:lpstr>
      <vt:lpstr>ОРГАНИЗАТОРЫ КОНКУРСА</vt:lpstr>
      <vt:lpstr>ЭТАПЫ ПРОВЕДЕНИЯ КОНКУРСА</vt:lpstr>
      <vt:lpstr>НОМИНАЦИИ КОНКУРСА</vt:lpstr>
      <vt:lpstr>ОСНОВНЫЕ ТРЕБОВАНИЯ К УЧАСТНИКАМ КОНКУРСА И КОНКУРСНЫМ МАТЕРИАЛАМ</vt:lpstr>
      <vt:lpstr>НАГРАЖДЕНИЕ ПОБЕДИТЕЛЕЙ И ПРИЗЕРОВ КОНКУРСА</vt:lpstr>
      <vt:lpstr>ПОДВЕДЕНИЕ ИТОГОВ КОНКУРСА</vt:lpstr>
      <vt:lpstr>СПАСИБО ЗА ВНИМАНИЕ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Проведение открытого заочного Всероссийского смотра-конкурса на лучшую постановку физкультурной работы и развитие массового спорта среди школьных спортивных клубов в 2020/2021 учебном году</dc:title>
  <dc:creator>Валентина Бурлак</dc:creator>
  <cp:lastModifiedBy>Жанна Слепнева</cp:lastModifiedBy>
  <cp:revision>31</cp:revision>
  <dcterms:created xsi:type="dcterms:W3CDTF">2021-04-19T06:36:03Z</dcterms:created>
  <dcterms:modified xsi:type="dcterms:W3CDTF">2021-05-27T09:52:13Z</dcterms:modified>
</cp:coreProperties>
</file>