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74" r:id="rId5"/>
    <p:sldId id="271" r:id="rId6"/>
    <p:sldId id="275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C38"/>
    <a:srgbClr val="24496A"/>
    <a:srgbClr val="EA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970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12B53-EEDE-466D-B9B6-10B9CA98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96C4FD-EC2D-4F4F-97E8-EBDCC59589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E2AE-22E2-47C5-ACC2-6D8B9211595D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2;&#1094;&#1086;&#1084;&#1086;&#1092;&#1074;.&#1088;&#1092;/activities/page26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C844E-5638-4A6F-B4F4-87DD4A9C6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928"/>
            <a:ext cx="9144000" cy="1420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Роль регионального ресурсного центра в развитии системы дополнительного образования физкультурно-спортивной направленности</a:t>
            </a:r>
            <a:endParaRPr lang="en-US" sz="3200" b="1" dirty="0">
              <a:solidFill>
                <a:srgbClr val="EA1B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34A777-47AD-4EA4-B141-F89F0BC7B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521201"/>
            <a:ext cx="9144000" cy="33679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г. Ставрополь, 2021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28" y="111153"/>
            <a:ext cx="2036229" cy="193256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BB4AB-EBDB-4029-ABA1-453002DD4686}"/>
              </a:ext>
            </a:extLst>
          </p:cNvPr>
          <p:cNvSpPr txBox="1"/>
          <p:nvPr/>
        </p:nvSpPr>
        <p:spPr>
          <a:xfrm>
            <a:off x="8005982" y="4630984"/>
            <a:ext cx="3171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Кабдиева Марина Васильевна, </a:t>
            </a:r>
            <a:br>
              <a:rPr lang="ru-RU" sz="18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регионального ресурсного центра развития дополнительного образования детей физкультурно-спортивной направленности</a:t>
            </a:r>
            <a:endParaRPr lang="ru-RU" dirty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52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702" y="22982"/>
            <a:ext cx="950382" cy="902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1277" y="981813"/>
            <a:ext cx="10209445" cy="1323439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организационно-методическое сопровождение реализации дополнительных общеобразовательных программ физкультурно-спортивной направленности, посредством сетевого и межведомственного взаимодействия образовательных организаций разных типов и их социальных партнеров с учетом оптимального использования имеющихся ресурсов.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575" y="3130791"/>
            <a:ext cx="5367616" cy="3431709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эффективной системы взаимодействия и единого образовательного пространства по реализации дополнительных общеобразовательных программ физкультурно-спортивной направленности, реализации основных мероприятий Национальных (федеральных) и Региональных проектов, обеспечивающих достижение показателей приоритетных направлений развития системы дополнительного образования в Российской Федерации;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736" y="-33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ОСНОВНАЯ ЦЕЛЬ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ЦЕНТРА: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943C04-9CC7-4AB4-8417-E0353B3C2B40}"/>
              </a:ext>
            </a:extLst>
          </p:cNvPr>
          <p:cNvSpPr/>
          <p:nvPr/>
        </p:nvSpPr>
        <p:spPr>
          <a:xfrm>
            <a:off x="136198" y="2513247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ЗАДАЧИ РЕГИОНАЛЬНОГО РЕСУРСНОГО ЦЕНТРА: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861E69-64FA-4A65-8D38-C8947B89E2CE}"/>
              </a:ext>
            </a:extLst>
          </p:cNvPr>
          <p:cNvSpPr/>
          <p:nvPr/>
        </p:nvSpPr>
        <p:spPr>
          <a:xfrm>
            <a:off x="6095999" y="3127688"/>
            <a:ext cx="5367616" cy="3431709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оказание экспертно-аналитической, организационной, методической и консультационной помощи в вопросах организации, содержания, проведения и реализации образовательных программ дополнительного образования физкультурно-спортивной направленности детско-юношеским спортивным школам и центрам Ставропольского края, специалистам органов образования и руководителям методических объединений учителей физической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413267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208D71-C655-46B6-837E-0A1E94EF7205}"/>
              </a:ext>
            </a:extLst>
          </p:cNvPr>
          <p:cNvSpPr/>
          <p:nvPr/>
        </p:nvSpPr>
        <p:spPr>
          <a:xfrm>
            <a:off x="1400175" y="22982"/>
            <a:ext cx="9878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СИСТЕМА СЕТЕВОГО И МЕЖВЕДОМСТВЕННОГО ВЗАИМОДЕЙСТВИЯ РЕГИОНАЛЬНОГО РЕСУРСНОГО ЦЕНТРА</a:t>
            </a:r>
            <a:endParaRPr lang="en-US" sz="30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242C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C256E-C955-41CE-83E6-87E90F8B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702" y="22982"/>
            <a:ext cx="950382" cy="902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17AFD32-6F99-4000-AA13-41260D53477A}"/>
              </a:ext>
            </a:extLst>
          </p:cNvPr>
          <p:cNvSpPr/>
          <p:nvPr/>
        </p:nvSpPr>
        <p:spPr>
          <a:xfrm>
            <a:off x="1367139" y="1650168"/>
            <a:ext cx="9455055" cy="813642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83F78E3-3A50-4B15-8CCA-59A8D2AEDB25}"/>
              </a:ext>
            </a:extLst>
          </p:cNvPr>
          <p:cNvSpPr/>
          <p:nvPr/>
        </p:nvSpPr>
        <p:spPr>
          <a:xfrm>
            <a:off x="486470" y="3257360"/>
            <a:ext cx="2679251" cy="1776966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«Федеральный центр организационно-методического обеспечения физического воспитания»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A810BC0-CF5E-4FB5-98D1-A0D97E65CD2C}"/>
              </a:ext>
            </a:extLst>
          </p:cNvPr>
          <p:cNvSpPr/>
          <p:nvPr/>
        </p:nvSpPr>
        <p:spPr>
          <a:xfrm>
            <a:off x="3727936" y="3257359"/>
            <a:ext cx="2097782" cy="1776967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6A2470C-A0F1-4629-B22F-910C3BC5B18A}"/>
              </a:ext>
            </a:extLst>
          </p:cNvPr>
          <p:cNvSpPr/>
          <p:nvPr/>
        </p:nvSpPr>
        <p:spPr>
          <a:xfrm>
            <a:off x="9076621" y="3258749"/>
            <a:ext cx="2391130" cy="1775577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общего образования и физкультурно-спортивной направленности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A851F8-8F96-4603-8C97-CEAEEC0CFA3B}"/>
              </a:ext>
            </a:extLst>
          </p:cNvPr>
          <p:cNvSpPr/>
          <p:nvPr/>
        </p:nvSpPr>
        <p:spPr>
          <a:xfrm>
            <a:off x="7213155" y="5322780"/>
            <a:ext cx="3412278" cy="1408842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образованием администраций муниципальных и городских округов Ставропольского края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6606A43-5752-4879-A4FB-6AD4E33DBB81}"/>
              </a:ext>
            </a:extLst>
          </p:cNvPr>
          <p:cNvSpPr/>
          <p:nvPr/>
        </p:nvSpPr>
        <p:spPr>
          <a:xfrm>
            <a:off x="6445408" y="3258749"/>
            <a:ext cx="2037379" cy="1776967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физической культуры и спорта Ставропольского края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19A401F-05CF-4E17-90A6-081FA12BFC50}"/>
              </a:ext>
            </a:extLst>
          </p:cNvPr>
          <p:cNvSpPr/>
          <p:nvPr/>
        </p:nvSpPr>
        <p:spPr>
          <a:xfrm>
            <a:off x="1604300" y="5313825"/>
            <a:ext cx="3412278" cy="1413882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некоммерческие организации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800D988-FB59-4A7B-98C5-80F0C1D9B44D}"/>
              </a:ext>
            </a:extLst>
          </p:cNvPr>
          <p:cNvSpPr/>
          <p:nvPr/>
        </p:nvSpPr>
        <p:spPr>
          <a:xfrm>
            <a:off x="5176058" y="5318865"/>
            <a:ext cx="1877617" cy="1408842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B9D6B595-B64F-49A0-9D23-84AEEC833066}"/>
              </a:ext>
            </a:extLst>
          </p:cNvPr>
          <p:cNvSpPr/>
          <p:nvPr/>
        </p:nvSpPr>
        <p:spPr>
          <a:xfrm>
            <a:off x="3306042" y="2562548"/>
            <a:ext cx="119245" cy="2657579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D063B67B-AE16-4B80-8AF9-F63EC7535DC8}"/>
              </a:ext>
            </a:extLst>
          </p:cNvPr>
          <p:cNvSpPr/>
          <p:nvPr/>
        </p:nvSpPr>
        <p:spPr>
          <a:xfrm>
            <a:off x="5995622" y="2550252"/>
            <a:ext cx="119245" cy="2657579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B3E7BEF7-F838-4F6D-8085-A394959EE415}"/>
              </a:ext>
            </a:extLst>
          </p:cNvPr>
          <p:cNvSpPr/>
          <p:nvPr/>
        </p:nvSpPr>
        <p:spPr>
          <a:xfrm>
            <a:off x="8640114" y="2562548"/>
            <a:ext cx="119245" cy="2657579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84E63A34-BBEA-45DC-B3B3-D5CFCB9832C4}"/>
              </a:ext>
            </a:extLst>
          </p:cNvPr>
          <p:cNvSpPr/>
          <p:nvPr/>
        </p:nvSpPr>
        <p:spPr>
          <a:xfrm>
            <a:off x="4681925" y="2550250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5BA9C088-9A24-4F0A-9E84-468D8C05AC72}"/>
              </a:ext>
            </a:extLst>
          </p:cNvPr>
          <p:cNvSpPr/>
          <p:nvPr/>
        </p:nvSpPr>
        <p:spPr>
          <a:xfrm>
            <a:off x="1796890" y="2574843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3BC8D725-2BA5-45D6-92EC-54B2E66DD326}"/>
              </a:ext>
            </a:extLst>
          </p:cNvPr>
          <p:cNvSpPr/>
          <p:nvPr/>
        </p:nvSpPr>
        <p:spPr>
          <a:xfrm>
            <a:off x="10152941" y="2562547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7366F8D-A414-447D-9729-5F352F2BA585}"/>
              </a:ext>
            </a:extLst>
          </p:cNvPr>
          <p:cNvSpPr/>
          <p:nvPr/>
        </p:nvSpPr>
        <p:spPr>
          <a:xfrm>
            <a:off x="7312226" y="2568610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4C5AF244-27D5-4345-8365-84D9EBACA81F}"/>
              </a:ext>
            </a:extLst>
          </p:cNvPr>
          <p:cNvSpPr/>
          <p:nvPr/>
        </p:nvSpPr>
        <p:spPr>
          <a:xfrm>
            <a:off x="8800049" y="2562547"/>
            <a:ext cx="119245" cy="2645284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13D87B8-40A6-4262-B7E3-892E903BE564}"/>
              </a:ext>
            </a:extLst>
          </p:cNvPr>
          <p:cNvSpPr/>
          <p:nvPr/>
        </p:nvSpPr>
        <p:spPr>
          <a:xfrm rot="10800000">
            <a:off x="10302007" y="2562547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6EA65FA9-5BA0-4274-BBA7-49D0E1B94B37}"/>
              </a:ext>
            </a:extLst>
          </p:cNvPr>
          <p:cNvSpPr/>
          <p:nvPr/>
        </p:nvSpPr>
        <p:spPr>
          <a:xfrm rot="10800000">
            <a:off x="7469553" y="2550250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2F9FC059-4460-4746-8F8F-4C249966616F}"/>
              </a:ext>
            </a:extLst>
          </p:cNvPr>
          <p:cNvSpPr/>
          <p:nvPr/>
        </p:nvSpPr>
        <p:spPr>
          <a:xfrm rot="10800000">
            <a:off x="4839252" y="2550250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B048DD6A-255D-4C18-A4C7-6DC260518283}"/>
              </a:ext>
            </a:extLst>
          </p:cNvPr>
          <p:cNvSpPr/>
          <p:nvPr/>
        </p:nvSpPr>
        <p:spPr>
          <a:xfrm rot="10800000">
            <a:off x="1954217" y="2576999"/>
            <a:ext cx="119245" cy="629177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id="{59EEB234-736D-4999-A888-2FB45A7527FA}"/>
              </a:ext>
            </a:extLst>
          </p:cNvPr>
          <p:cNvSpPr/>
          <p:nvPr/>
        </p:nvSpPr>
        <p:spPr>
          <a:xfrm>
            <a:off x="6160419" y="2549589"/>
            <a:ext cx="119245" cy="2645284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E99FFBB2-953A-45EE-BBCE-5868773DD883}"/>
              </a:ext>
            </a:extLst>
          </p:cNvPr>
          <p:cNvSpPr/>
          <p:nvPr/>
        </p:nvSpPr>
        <p:spPr>
          <a:xfrm>
            <a:off x="3465977" y="2574843"/>
            <a:ext cx="119245" cy="2645284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0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A57474-79DC-4BDF-B763-77E113F6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702" y="22982"/>
            <a:ext cx="950382" cy="902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08DCAD-A4B4-42DD-B7CE-955032022626}"/>
              </a:ext>
            </a:extLst>
          </p:cNvPr>
          <p:cNvSpPr/>
          <p:nvPr/>
        </p:nvSpPr>
        <p:spPr>
          <a:xfrm>
            <a:off x="652736" y="-33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D6740-BA06-42CA-B044-B328516E5411}"/>
              </a:ext>
            </a:extLst>
          </p:cNvPr>
          <p:cNvSpPr/>
          <p:nvPr/>
        </p:nvSpPr>
        <p:spPr>
          <a:xfrm>
            <a:off x="652736" y="1603139"/>
            <a:ext cx="10353619" cy="1938992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оказание методической, консультационной и экспертно-аналитической помощи в вопросах организации, содержания, проведения и реализации образовательных программ дополнительного образования физкультурно-спортивной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направленности специалистам муниципальных образовательных организаций отрасли образования, руководителям методических объединений учителей физической культуры 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детско-юношеским спортивным школам и центрам Ставропольского края (выездные мероприятия);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CC8894-6E4E-4A7A-B46C-60DA57137885}"/>
              </a:ext>
            </a:extLst>
          </p:cNvPr>
          <p:cNvSpPr/>
          <p:nvPr/>
        </p:nvSpPr>
        <p:spPr>
          <a:xfrm>
            <a:off x="652735" y="3652739"/>
            <a:ext cx="10353619" cy="1015663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и проведение спортивно-массовых мероприятий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Всероссийский Фестиваль школьных спортивных клубов, Всероссийские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спортивные игры и соревнования школьников «Президентские спортивные игры» и «Президентские состязания»;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F4F7A0-09E8-43E8-A0A4-7E48BB9510A8}"/>
              </a:ext>
            </a:extLst>
          </p:cNvPr>
          <p:cNvSpPr/>
          <p:nvPr/>
        </p:nvSpPr>
        <p:spPr>
          <a:xfrm>
            <a:off x="652736" y="1092421"/>
            <a:ext cx="10353620" cy="400110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в «круглых столах» и семинарах краевого и всероссийского уровня;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0455E2-07EF-4056-AF61-4F093A6558F1}"/>
              </a:ext>
            </a:extLst>
          </p:cNvPr>
          <p:cNvSpPr/>
          <p:nvPr/>
        </p:nvSpPr>
        <p:spPr>
          <a:xfrm>
            <a:off x="652735" y="4792332"/>
            <a:ext cx="10353619" cy="1938992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сбор и систематизация статистических данных общеобразовательных организаций и организаций дополнительного образования, реализующих дополнительные общеобразовательные программы в области физической культуры и спорта, а также мониторинг физической подготовленности обучающихся в образовательных организациях, осуществляющих деятельность по образовательным программам начального общего, основного общего и среднего общего образования;</a:t>
            </a:r>
          </a:p>
        </p:txBody>
      </p:sp>
    </p:spTree>
    <p:extLst>
      <p:ext uri="{BB962C8B-B14F-4D97-AF65-F5344CB8AC3E}">
        <p14:creationId xmlns:p14="http://schemas.microsoft.com/office/powerpoint/2010/main" val="334812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E455109-707C-4F61-84E1-707BDDF1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702" y="22982"/>
            <a:ext cx="950382" cy="902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78DD8E0-3260-4F22-8A11-4680BE9D6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41522"/>
              </p:ext>
            </p:extLst>
          </p:nvPr>
        </p:nvGraphicFramePr>
        <p:xfrm>
          <a:off x="376235" y="2923903"/>
          <a:ext cx="11439525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199574865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18000514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84304294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1283181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40245329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3091979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645244126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22094952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413915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2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школьных спортивных клубов в рамках национального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3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школьных спортивных клубов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13701"/>
                  </a:ext>
                </a:extLst>
              </a:tr>
            </a:tbl>
          </a:graphicData>
        </a:graphic>
      </p:graphicFrame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425A732-D9F5-4528-A1EA-692A6F588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03818"/>
              </p:ext>
            </p:extLst>
          </p:nvPr>
        </p:nvGraphicFramePr>
        <p:xfrm>
          <a:off x="1214436" y="5058658"/>
          <a:ext cx="976312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975">
                  <a:extLst>
                    <a:ext uri="{9D8B030D-6E8A-4147-A177-3AD203B41FA5}">
                      <a16:colId xmlns:a16="http://schemas.microsoft.com/office/drawing/2014/main" val="97362118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89960234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793009003"/>
                    </a:ext>
                  </a:extLst>
                </a:gridCol>
              </a:tblGrid>
              <a:tr h="284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общеобразовательных организаций Ставропольского края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ШСК, внесенных во Всероссийский реестр ШСК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открытых ШСК в Ставропольском крае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0792283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0AF34B-9F29-44E8-951E-1E9047466225}"/>
              </a:ext>
            </a:extLst>
          </p:cNvPr>
          <p:cNvSpPr/>
          <p:nvPr/>
        </p:nvSpPr>
        <p:spPr>
          <a:xfrm>
            <a:off x="1389084" y="1308029"/>
            <a:ext cx="9413823" cy="707886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методическая и консультационная помощь в создании школьных спортивных клубов и подаче заявок в Единый всероссийский перечень (реестр) ШСК;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09D913-7AA6-47F0-946C-7FDD002D50CA}"/>
              </a:ext>
            </a:extLst>
          </p:cNvPr>
          <p:cNvSpPr/>
          <p:nvPr/>
        </p:nvSpPr>
        <p:spPr>
          <a:xfrm>
            <a:off x="652736" y="-33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40633E-3A3E-4501-BC12-CBA531F6E0A0}"/>
              </a:ext>
            </a:extLst>
          </p:cNvPr>
          <p:cNvSpPr/>
          <p:nvPr/>
        </p:nvSpPr>
        <p:spPr>
          <a:xfrm>
            <a:off x="650418" y="2342132"/>
            <a:ext cx="108911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ШКОЛЬНЫХ СПОРТИВНЫХ КЛУБОВ</a:t>
            </a:r>
            <a:endParaRPr lang="en-US" sz="25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8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A57474-79DC-4BDF-B763-77E113F6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702" y="22982"/>
            <a:ext cx="950382" cy="902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08DCAD-A4B4-42DD-B7CE-955032022626}"/>
              </a:ext>
            </a:extLst>
          </p:cNvPr>
          <p:cNvSpPr/>
          <p:nvPr/>
        </p:nvSpPr>
        <p:spPr>
          <a:xfrm>
            <a:off x="652736" y="-33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BADED6-AC27-46CD-B1BF-C7DAAB6EB818}"/>
              </a:ext>
            </a:extLst>
          </p:cNvPr>
          <p:cNvSpPr/>
          <p:nvPr/>
        </p:nvSpPr>
        <p:spPr>
          <a:xfrm>
            <a:off x="1389088" y="1102532"/>
            <a:ext cx="9413823" cy="707886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информационных и методических пособий для специалистов организаций физкультурно-спортивной направленности.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E0C167-35B7-4FFD-BDD6-5A96A0CCF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3" r="61537"/>
          <a:stretch/>
        </p:blipFill>
        <p:spPr>
          <a:xfrm>
            <a:off x="763020" y="2374083"/>
            <a:ext cx="1970921" cy="43664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B6AB2F-91F5-42DB-B6EA-EF51EA9E6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90" t="19571" r="58440" b="8869"/>
          <a:stretch/>
        </p:blipFill>
        <p:spPr>
          <a:xfrm>
            <a:off x="2801054" y="2304873"/>
            <a:ext cx="2219890" cy="45048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5E1F1A-41D9-48A7-B3AA-2FCC2C3243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52" t="19572" r="59128" b="9358"/>
          <a:stretch/>
        </p:blipFill>
        <p:spPr>
          <a:xfrm>
            <a:off x="5020944" y="2253832"/>
            <a:ext cx="2294522" cy="46754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60CD07-6526-4C31-8C27-4690858B13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9" t="17504" r="64632" b="7155"/>
          <a:stretch/>
        </p:blipFill>
        <p:spPr>
          <a:xfrm>
            <a:off x="7659814" y="2373728"/>
            <a:ext cx="3408888" cy="443568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0C9AF7-EA8E-4426-9DA5-E484DCEDC201}"/>
              </a:ext>
            </a:extLst>
          </p:cNvPr>
          <p:cNvSpPr/>
          <p:nvPr/>
        </p:nvSpPr>
        <p:spPr>
          <a:xfrm>
            <a:off x="1155596" y="1930668"/>
            <a:ext cx="5714988" cy="323165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/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Буклеты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D9E9AD-4F42-449A-AD5A-F0240FBBE948}"/>
              </a:ext>
            </a:extLst>
          </p:cNvPr>
          <p:cNvSpPr/>
          <p:nvPr/>
        </p:nvSpPr>
        <p:spPr>
          <a:xfrm>
            <a:off x="7568671" y="1930667"/>
            <a:ext cx="3591174" cy="323165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Методическое пособие</a:t>
            </a:r>
          </a:p>
        </p:txBody>
      </p:sp>
    </p:spTree>
    <p:extLst>
      <p:ext uri="{BB962C8B-B14F-4D97-AF65-F5344CB8AC3E}">
        <p14:creationId xmlns:p14="http://schemas.microsoft.com/office/powerpoint/2010/main" val="189505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702" y="22982"/>
            <a:ext cx="950382" cy="902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5513" y="164284"/>
            <a:ext cx="9127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ИНФОРМАЦИОННОЕ  СОПРОВОЖДЕНИЕ</a:t>
            </a:r>
            <a:endParaRPr lang="en-US" sz="30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242C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 rot="10800000" flipH="1" flipV="1">
            <a:off x="2314575" y="1241958"/>
            <a:ext cx="5553076" cy="1015663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4BD0EE-92AD-4442-97BB-18191F2B0D91}"/>
              </a:ext>
            </a:extLst>
          </p:cNvPr>
          <p:cNvSpPr/>
          <p:nvPr/>
        </p:nvSpPr>
        <p:spPr>
          <a:xfrm>
            <a:off x="1914525" y="2908064"/>
            <a:ext cx="7962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возникающими вопросами по организации деятельности регионального ресурсного центра обращаться по телефону: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регионального ресурсного центра развития дополнительного образования детей физкультурно-спортивной направленности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(8652) 23-71-26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Кабдиева Марина Васильевна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resource_center@kdusshk.ru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A4BEB3-3610-4EA0-AEE8-DCBFC2D1B938}"/>
              </a:ext>
            </a:extLst>
          </p:cNvPr>
          <p:cNvCxnSpPr/>
          <p:nvPr/>
        </p:nvCxnSpPr>
        <p:spPr>
          <a:xfrm>
            <a:off x="682722" y="3913429"/>
            <a:ext cx="102365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B3E6A2-F114-4789-9A8A-4D8BC435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889504"/>
            <a:ext cx="1714500" cy="171450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03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1F3864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528</Words>
  <Application>Microsoft Office PowerPoint</Application>
  <PresentationFormat>Широкоэкранный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Роль регионального ресурсного центра в развитии системы дополнительного образования физкультурно-спортивной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User_3</cp:lastModifiedBy>
  <cp:revision>70</cp:revision>
  <dcterms:created xsi:type="dcterms:W3CDTF">2020-10-04T10:34:15Z</dcterms:created>
  <dcterms:modified xsi:type="dcterms:W3CDTF">2021-11-25T13:48:08Z</dcterms:modified>
</cp:coreProperties>
</file>