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45" r:id="rId2"/>
    <p:sldId id="257" r:id="rId3"/>
    <p:sldId id="1037" r:id="rId4"/>
    <p:sldId id="1038" r:id="rId5"/>
    <p:sldId id="1039" r:id="rId6"/>
    <p:sldId id="1040" r:id="rId7"/>
    <p:sldId id="1046" r:id="rId8"/>
    <p:sldId id="1047" r:id="rId9"/>
    <p:sldId id="1048" r:id="rId10"/>
    <p:sldId id="1049" r:id="rId11"/>
    <p:sldId id="104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41" userDrawn="1">
          <p15:clr>
            <a:srgbClr val="A4A3A4"/>
          </p15:clr>
        </p15:guide>
        <p15:guide id="4" pos="347" userDrawn="1">
          <p15:clr>
            <a:srgbClr val="A4A3A4"/>
          </p15:clr>
        </p15:guide>
        <p15:guide id="6" pos="7333" userDrawn="1">
          <p15:clr>
            <a:srgbClr val="A4A3A4"/>
          </p15:clr>
        </p15:guide>
        <p15:guide id="7" pos="2411" userDrawn="1">
          <p15:clr>
            <a:srgbClr val="A4A3A4"/>
          </p15:clr>
        </p15:guide>
        <p15:guide id="8" pos="17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C26"/>
    <a:srgbClr val="3133E2"/>
    <a:srgbClr val="3B4390"/>
    <a:srgbClr val="4463D9"/>
    <a:srgbClr val="ECEEF6"/>
    <a:srgbClr val="EC8A22"/>
    <a:srgbClr val="4362D9"/>
    <a:srgbClr val="797979"/>
    <a:srgbClr val="737373"/>
    <a:srgbClr val="083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83"/>
        <p:guide pos="3840"/>
        <p:guide pos="1141"/>
        <p:guide pos="347"/>
        <p:guide pos="7333"/>
        <p:guide pos="2411"/>
        <p:guide pos="17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2F8F7B2-5EE7-66DD-7E36-FEAA10A02FA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173"/>
          <a:stretch/>
        </p:blipFill>
        <p:spPr bwMode="auto">
          <a:xfrm>
            <a:off x="0" y="20661"/>
            <a:ext cx="12232943" cy="6837339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A20E2AE-FA0C-62B1-0EC4-8287BEBD8D89}"/>
              </a:ext>
            </a:extLst>
          </p:cNvPr>
          <p:cNvSpPr/>
          <p:nvPr userDrawn="1"/>
        </p:nvSpPr>
        <p:spPr>
          <a:xfrm>
            <a:off x="1228299" y="736979"/>
            <a:ext cx="9880979" cy="5349922"/>
          </a:xfrm>
          <a:prstGeom prst="rect">
            <a:avLst/>
          </a:prstGeom>
          <a:solidFill>
            <a:srgbClr val="ECEEF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овина рамки 30">
            <a:extLst>
              <a:ext uri="{FF2B5EF4-FFF2-40B4-BE49-F238E27FC236}">
                <a16:creationId xmlns:a16="http://schemas.microsoft.com/office/drawing/2014/main" id="{F46ECC88-33E5-BC4F-C3FD-4DAE272745AC}"/>
              </a:ext>
            </a:extLst>
          </p:cNvPr>
          <p:cNvSpPr/>
          <p:nvPr userDrawn="1"/>
        </p:nvSpPr>
        <p:spPr>
          <a:xfrm rot="5400000">
            <a:off x="8801991" y="710498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67E5B6B-ED11-A201-0B37-F4D100342DCE}"/>
              </a:ext>
            </a:extLst>
          </p:cNvPr>
          <p:cNvSpPr/>
          <p:nvPr userDrawn="1"/>
        </p:nvSpPr>
        <p:spPr>
          <a:xfrm>
            <a:off x="1514900" y="990219"/>
            <a:ext cx="9348717" cy="4878318"/>
          </a:xfrm>
          <a:prstGeom prst="rect">
            <a:avLst/>
          </a:prstGeom>
          <a:solidFill>
            <a:schemeClr val="bg2">
              <a:lumMod val="50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005D7A8-D0F9-1A28-D859-877F6704B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19251" r="11731" b="19557"/>
          <a:stretch/>
        </p:blipFill>
        <p:spPr>
          <a:xfrm>
            <a:off x="8557147" y="3971309"/>
            <a:ext cx="3675795" cy="1446662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10D9F4D-E18E-3735-CC82-669A4FD6F2B2}"/>
              </a:ext>
            </a:extLst>
          </p:cNvPr>
          <p:cNvCxnSpPr>
            <a:cxnSpLocks/>
          </p:cNvCxnSpPr>
          <p:nvPr userDrawn="1"/>
        </p:nvCxnSpPr>
        <p:spPr>
          <a:xfrm flipV="1">
            <a:off x="8516203" y="3971309"/>
            <a:ext cx="0" cy="1446662"/>
          </a:xfrm>
          <a:prstGeom prst="line">
            <a:avLst/>
          </a:prstGeom>
          <a:ln w="101600">
            <a:solidFill>
              <a:srgbClr val="EC8C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601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CE26EA7D-2182-5629-2877-C7AC9D8F13AF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  <p:sp>
        <p:nvSpPr>
          <p:cNvPr id="28" name="Половина рамки 27">
            <a:extLst>
              <a:ext uri="{FF2B5EF4-FFF2-40B4-BE49-F238E27FC236}">
                <a16:creationId xmlns:a16="http://schemas.microsoft.com/office/drawing/2014/main" id="{88989423-1B1F-6956-159A-63E5AA9FD2F8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оловина рамки 28">
            <a:extLst>
              <a:ext uri="{FF2B5EF4-FFF2-40B4-BE49-F238E27FC236}">
                <a16:creationId xmlns:a16="http://schemas.microsoft.com/office/drawing/2014/main" id="{C5FDA6D0-0B06-FB8E-E9E0-0CE16B6307BE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71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ловина рамки 25">
            <a:extLst>
              <a:ext uri="{FF2B5EF4-FFF2-40B4-BE49-F238E27FC236}">
                <a16:creationId xmlns:a16="http://schemas.microsoft.com/office/drawing/2014/main" id="{3764F737-F64B-21E7-5E21-FEADF645562A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731EEC4-8A3E-67BC-F8D4-C06B1EBCF8FB}"/>
              </a:ext>
            </a:extLst>
          </p:cNvPr>
          <p:cNvSpPr/>
          <p:nvPr userDrawn="1"/>
        </p:nvSpPr>
        <p:spPr>
          <a:xfrm>
            <a:off x="6709144" y="754707"/>
            <a:ext cx="5482856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140DFDB1-D27D-FF74-96B0-579721F5189A}"/>
              </a:ext>
            </a:extLst>
          </p:cNvPr>
          <p:cNvCxnSpPr>
            <a:cxnSpLocks/>
          </p:cNvCxnSpPr>
          <p:nvPr userDrawn="1"/>
        </p:nvCxnSpPr>
        <p:spPr>
          <a:xfrm>
            <a:off x="987408" y="6018028"/>
            <a:ext cx="5381494" cy="0"/>
          </a:xfrm>
          <a:prstGeom prst="line">
            <a:avLst/>
          </a:prstGeom>
          <a:ln w="63500">
            <a:solidFill>
              <a:srgbClr val="DDDE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2A38A20-F789-7DA1-718B-B26857E3A011}"/>
              </a:ext>
            </a:extLst>
          </p:cNvPr>
          <p:cNvSpPr/>
          <p:nvPr userDrawn="1"/>
        </p:nvSpPr>
        <p:spPr>
          <a:xfrm>
            <a:off x="6999767" y="754706"/>
            <a:ext cx="5192233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9C18B6A-99CB-6612-0A31-E90F690045C3}"/>
              </a:ext>
            </a:extLst>
          </p:cNvPr>
          <p:cNvCxnSpPr>
            <a:cxnSpLocks/>
          </p:cNvCxnSpPr>
          <p:nvPr userDrawn="1"/>
        </p:nvCxnSpPr>
        <p:spPr>
          <a:xfrm>
            <a:off x="2901742" y="3429000"/>
            <a:ext cx="3467160" cy="0"/>
          </a:xfrm>
          <a:prstGeom prst="line">
            <a:avLst/>
          </a:prstGeom>
          <a:ln w="63500">
            <a:solidFill>
              <a:srgbClr val="DDDE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2F71E291-A0E4-117B-43AC-6AE9D2ED7F1D}"/>
              </a:ext>
            </a:extLst>
          </p:cNvPr>
          <p:cNvSpPr/>
          <p:nvPr userDrawn="1"/>
        </p:nvSpPr>
        <p:spPr>
          <a:xfrm>
            <a:off x="7340010" y="766020"/>
            <a:ext cx="4851990" cy="5240695"/>
          </a:xfrm>
          <a:prstGeom prst="roundRect">
            <a:avLst>
              <a:gd name="adj" fmla="val 3770"/>
            </a:avLst>
          </a:prstGeom>
          <a:solidFill>
            <a:srgbClr val="4362D9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BE56F9A-312A-FA47-B496-D850F20147C5}"/>
              </a:ext>
            </a:extLst>
          </p:cNvPr>
          <p:cNvSpPr/>
          <p:nvPr userDrawn="1"/>
        </p:nvSpPr>
        <p:spPr>
          <a:xfrm>
            <a:off x="7655442" y="987300"/>
            <a:ext cx="4433777" cy="4775548"/>
          </a:xfrm>
          <a:prstGeom prst="roundRect">
            <a:avLst>
              <a:gd name="adj" fmla="val 253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овина рамки 26">
            <a:extLst>
              <a:ext uri="{FF2B5EF4-FFF2-40B4-BE49-F238E27FC236}">
                <a16:creationId xmlns:a16="http://schemas.microsoft.com/office/drawing/2014/main" id="{43DD6C1A-F560-75AA-7731-A4A6A117972F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45F926-50BD-CD05-D427-EB1C24DA62E9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2059707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" userDrawn="1">
          <p15:clr>
            <a:srgbClr val="FBAE40"/>
          </p15:clr>
        </p15:guide>
        <p15:guide id="4" pos="767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731EEC4-8A3E-67BC-F8D4-C06B1EBCF8FB}"/>
              </a:ext>
            </a:extLst>
          </p:cNvPr>
          <p:cNvSpPr/>
          <p:nvPr userDrawn="1"/>
        </p:nvSpPr>
        <p:spPr>
          <a:xfrm>
            <a:off x="1699081" y="4004273"/>
            <a:ext cx="8826044" cy="2157270"/>
          </a:xfrm>
          <a:prstGeom prst="roundRect">
            <a:avLst>
              <a:gd name="adj" fmla="val 3770"/>
            </a:avLst>
          </a:prstGeom>
          <a:solidFill>
            <a:schemeClr val="bg1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Кнопка">
                <a:extLst>
                  <a:ext uri="{FF2B5EF4-FFF2-40B4-BE49-F238E27FC236}">
                    <a16:creationId xmlns:a16="http://schemas.microsoft.com/office/drawing/2014/main" id="{F213A857-1998-0788-2CC0-B74032AF519E}"/>
                  </a:ext>
                </a:extLst>
              </p:cNvPr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329936638"/>
                  </p:ext>
                </p:extLst>
              </p:nvPr>
            </p:nvGraphicFramePr>
            <p:xfrm rot="21030271">
              <a:off x="1532199" y="1862794"/>
              <a:ext cx="1323419" cy="3132411"/>
            </p:xfrm>
            <a:graphic>
              <a:graphicData uri="http://schemas.microsoft.com/office/drawing/2017/model3d">
                <am3d:model3d r:embed="rId2">
                  <am3d:spPr>
                    <a:xfrm rot="21030271">
                      <a:off x="0" y="0"/>
                      <a:ext cx="1323419" cy="3132411"/>
                    </a:xfrm>
                    <a:prstGeom prst="rect">
                      <a:avLst/>
                    </a:prstGeom>
                  </am3d:spPr>
                  <am3d:camera>
                    <am3d:pos x="0" y="0" z="559162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5454541" d="1000000"/>
                    <am3d:preTrans dx="0" dy="-174426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863617" ay="780331" az="46313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5513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Кнопка">
                <a:extLst>
                  <a:ext uri="{FF2B5EF4-FFF2-40B4-BE49-F238E27FC236}">
                    <a16:creationId xmlns:a16="http://schemas.microsoft.com/office/drawing/2014/main" id="{F213A857-1998-0788-2CC0-B74032AF51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030271">
                <a:off x="1532199" y="1862794"/>
                <a:ext cx="1323419" cy="3132411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Половина рамки 22">
            <a:extLst>
              <a:ext uri="{FF2B5EF4-FFF2-40B4-BE49-F238E27FC236}">
                <a16:creationId xmlns:a16="http://schemas.microsoft.com/office/drawing/2014/main" id="{378B2F8F-7D2A-1FF9-71E2-BF00A2C26EAF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оловина рамки 23">
            <a:extLst>
              <a:ext uri="{FF2B5EF4-FFF2-40B4-BE49-F238E27FC236}">
                <a16:creationId xmlns:a16="http://schemas.microsoft.com/office/drawing/2014/main" id="{4A891371-B3EE-4032-E923-EE94A8C1D6B7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E63CFB-A12F-20E4-8AC3-3339EC49BB2F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1669802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овина рамки 6">
            <a:extLst>
              <a:ext uri="{FF2B5EF4-FFF2-40B4-BE49-F238E27FC236}">
                <a16:creationId xmlns:a16="http://schemas.microsoft.com/office/drawing/2014/main" id="{C8485D75-5AB5-58DA-5EDC-CECF1AA1440C}"/>
              </a:ext>
            </a:extLst>
          </p:cNvPr>
          <p:cNvSpPr/>
          <p:nvPr userDrawn="1"/>
        </p:nvSpPr>
        <p:spPr>
          <a:xfrm rot="5400000">
            <a:off x="9884714" y="-26481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69A28F-698F-3280-C280-FA7505BBBA5A}"/>
              </a:ext>
            </a:extLst>
          </p:cNvPr>
          <p:cNvSpPr/>
          <p:nvPr userDrawn="1"/>
        </p:nvSpPr>
        <p:spPr>
          <a:xfrm>
            <a:off x="0" y="1604211"/>
            <a:ext cx="12192000" cy="2117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Половина рамки 7">
            <a:extLst>
              <a:ext uri="{FF2B5EF4-FFF2-40B4-BE49-F238E27FC236}">
                <a16:creationId xmlns:a16="http://schemas.microsoft.com/office/drawing/2014/main" id="{2933E478-6F93-26B7-5DD0-82A89E491AAB}"/>
              </a:ext>
            </a:extLst>
          </p:cNvPr>
          <p:cNvSpPr/>
          <p:nvPr userDrawn="1"/>
        </p:nvSpPr>
        <p:spPr>
          <a:xfrm rot="16200000">
            <a:off x="26480" y="4550713"/>
            <a:ext cx="2280805" cy="2333768"/>
          </a:xfrm>
          <a:prstGeom prst="halfFrame">
            <a:avLst>
              <a:gd name="adj1" fmla="val 10862"/>
              <a:gd name="adj2" fmla="val 11452"/>
            </a:avLst>
          </a:prstGeom>
          <a:solidFill>
            <a:srgbClr val="313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E5B7E8-3A3B-4F6A-11E6-BAF81AE11DF1}"/>
              </a:ext>
            </a:extLst>
          </p:cNvPr>
          <p:cNvSpPr txBox="1"/>
          <p:nvPr userDrawn="1"/>
        </p:nvSpPr>
        <p:spPr>
          <a:xfrm>
            <a:off x="114284" y="95618"/>
            <a:ext cx="240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495097"/>
                </a:solidFill>
                <a:latin typeface="Montserrat ExtraBold" panose="00000900000000000000" pitchFamily="2" charset="-52"/>
              </a:rPr>
              <a:t>МЕТОДИЧЕСКИЙ </a:t>
            </a:r>
            <a:r>
              <a:rPr lang="ru-RU" sz="1200" dirty="0">
                <a:solidFill>
                  <a:srgbClr val="EC8C26"/>
                </a:solidFill>
                <a:latin typeface="Montserrat ExtraBold" panose="00000900000000000000" pitchFamily="2" charset="-52"/>
              </a:rPr>
              <a:t>ВЕБИНАР</a:t>
            </a:r>
          </a:p>
        </p:txBody>
      </p:sp>
    </p:spTree>
    <p:extLst>
      <p:ext uri="{BB962C8B-B14F-4D97-AF65-F5344CB8AC3E}">
        <p14:creationId xmlns:p14="http://schemas.microsoft.com/office/powerpoint/2010/main" val="3138124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pos="7673" userDrawn="1">
          <p15:clr>
            <a:srgbClr val="FBAE40"/>
          </p15:clr>
        </p15:guide>
        <p15:guide id="5" pos="1050" userDrawn="1">
          <p15:clr>
            <a:srgbClr val="FBAE40"/>
          </p15:clr>
        </p15:guide>
        <p15:guide id="6" pos="6630" userDrawn="1">
          <p15:clr>
            <a:srgbClr val="FBAE40"/>
          </p15:clr>
        </p15:guide>
        <p15:guide id="7" orient="horz" pos="118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B5AEC0-ACB7-FD36-01EB-14317D10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CCAE-0642-42F0-8492-F73CBFE71DA2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F9B54D-81CD-0D16-BE39-043F03D6D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F47BC6-B142-F65D-7FA1-CB4BB0A5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26B2-0F13-4704-BACD-003CA2330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82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E31BB-A463-AE6D-B22B-3809303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667EB-8C1C-9B1F-6750-362FCBF6E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269C87-0E90-7B2C-3FAC-54E72E28C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5CCAE-0642-42F0-8492-F73CBFE71DA2}" type="datetimeFigureOut">
              <a:rPr lang="ru-RU" smtClean="0"/>
              <a:t>17.08.2023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2FD5C4-518E-582E-BE65-08EE2B481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37496B-8E3A-81D3-7BA9-F5E07AA1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26B2-0F13-4704-BACD-003CA2330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7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  <p:sldLayoutId id="2147483649" r:id="rId3"/>
    <p:sldLayoutId id="2147483660" r:id="rId4"/>
    <p:sldLayoutId id="2147483662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FB8E07-5F60-DE5D-8FB5-4944D9C2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2" t="14558" r="28849" b="41088"/>
          <a:stretch/>
        </p:blipFill>
        <p:spPr>
          <a:xfrm>
            <a:off x="11062612" y="154349"/>
            <a:ext cx="1383030" cy="1023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F3990-10A0-864F-881E-66237B30CEE5}"/>
              </a:ext>
            </a:extLst>
          </p:cNvPr>
          <p:cNvSpPr txBox="1"/>
          <p:nvPr/>
        </p:nvSpPr>
        <p:spPr>
          <a:xfrm>
            <a:off x="2650061" y="1178322"/>
            <a:ext cx="7577221" cy="15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МЕТОДИЧЕСКИЙ</a:t>
            </a:r>
            <a:r>
              <a:rPr lang="ru-RU" sz="6000" dirty="0">
                <a:solidFill>
                  <a:srgbClr val="4950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 </a:t>
            </a:r>
            <a:r>
              <a:rPr lang="ru-RU" sz="6000" dirty="0">
                <a:solidFill>
                  <a:srgbClr val="EC8A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0000900000000000000" pitchFamily="2" charset="-52"/>
              </a:rPr>
              <a:t>ВЕБИНАР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7734B8-AC5C-66AD-2597-AD0938B532B4}"/>
              </a:ext>
            </a:extLst>
          </p:cNvPr>
          <p:cNvSpPr txBox="1"/>
          <p:nvPr/>
        </p:nvSpPr>
        <p:spPr>
          <a:xfrm>
            <a:off x="2650061" y="2753433"/>
            <a:ext cx="8267032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700" spc="-150" dirty="0">
                <a:solidFill>
                  <a:srgbClr val="3B4390"/>
                </a:solidFill>
                <a:latin typeface="Montserrat Medium" panose="00000600000000000000" pitchFamily="2" charset="-52"/>
              </a:rPr>
              <a:t>Актуальные вопросы в рамках реализации Федерального закона о гармонизации </a:t>
            </a:r>
            <a:br>
              <a:rPr lang="ru-RU" sz="2700" spc="-150" dirty="0">
                <a:solidFill>
                  <a:srgbClr val="3B4390"/>
                </a:solidFill>
                <a:latin typeface="Montserrat Medium" panose="00000600000000000000" pitchFamily="2" charset="-52"/>
              </a:rPr>
            </a:br>
            <a:r>
              <a:rPr lang="ru-RU" sz="2700" spc="-150" dirty="0">
                <a:solidFill>
                  <a:srgbClr val="3B4390"/>
                </a:solidFill>
                <a:latin typeface="Montserrat Medium" panose="00000600000000000000" pitchFamily="2" charset="-52"/>
              </a:rPr>
              <a:t>в образовательных организациях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6EA5E-485D-5DBD-963F-E5717CA90AFA}"/>
              </a:ext>
            </a:extLst>
          </p:cNvPr>
          <p:cNvSpPr txBox="1"/>
          <p:nvPr/>
        </p:nvSpPr>
        <p:spPr>
          <a:xfrm>
            <a:off x="2650061" y="3989310"/>
            <a:ext cx="5893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495097"/>
                </a:solidFill>
                <a:latin typeface="Montserrat" panose="00000500000000000000" pitchFamily="2" charset="-52"/>
              </a:rPr>
              <a:t>Долганов Дмитрий Иванович, руководитель отдела  развития дополнительного образования физкультурно-спортивной направленности ФГБУ «Федеральный центр организационно-методического обеспечения физического воспитания»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CCDB3F3-6253-B6C8-5ECE-B5A405E5CF24}"/>
              </a:ext>
            </a:extLst>
          </p:cNvPr>
          <p:cNvCxnSpPr>
            <a:cxnSpLocks/>
          </p:cNvCxnSpPr>
          <p:nvPr/>
        </p:nvCxnSpPr>
        <p:spPr>
          <a:xfrm flipV="1">
            <a:off x="2524835" y="2806858"/>
            <a:ext cx="0" cy="3009219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3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287E38-06A7-6242-E358-7C9655971EF7}"/>
              </a:ext>
            </a:extLst>
          </p:cNvPr>
          <p:cNvSpPr txBox="1"/>
          <p:nvPr/>
        </p:nvSpPr>
        <p:spPr>
          <a:xfrm>
            <a:off x="1938528" y="1665151"/>
            <a:ext cx="9564624" cy="3527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дополнительных образовательных программ спортивной подготовки.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частью 4 статьи 75 Федерального закона от 29.12.2012 № 273-ФЗ «Об образовании в Российской Федерации» (в редакции Федерального закона) содержание дополнительных образовательных программ спортивной подготовки определяется соответствующей образовательной программой, разработанной и утвержденной организацией, реализующей дополнительные образовательные программы спортивной подготовки, с учетом примерных дополнительных образовательных программ спортивной подготовки. 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реализация дополнительных образовательных программ спортивной подготовки возможна только в организациях, реализующих дополнительные образовательные программы спортивной подготовки.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DCCC6-71A5-E05F-4934-45023D090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06552" y="896591"/>
            <a:ext cx="944562" cy="944563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80030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A55FFC-BCBF-EFA9-9E01-29BE62D13741}"/>
              </a:ext>
            </a:extLst>
          </p:cNvPr>
          <p:cNvSpPr txBox="1"/>
          <p:nvPr/>
        </p:nvSpPr>
        <p:spPr>
          <a:xfrm>
            <a:off x="3438144" y="2068443"/>
            <a:ext cx="8088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3B4390"/>
                </a:solidFill>
                <a:latin typeface="Montserrat ExtraBold" panose="00000900000000000000" pitchFamily="2" charset="-52"/>
              </a:rPr>
              <a:t>Спасибо за внимание!</a:t>
            </a:r>
          </a:p>
        </p:txBody>
      </p:sp>
      <p:sp>
        <p:nvSpPr>
          <p:cNvPr id="17" name="Арка 16">
            <a:extLst>
              <a:ext uri="{FF2B5EF4-FFF2-40B4-BE49-F238E27FC236}">
                <a16:creationId xmlns:a16="http://schemas.microsoft.com/office/drawing/2014/main" id="{8DB5ECB4-C61D-1A22-B992-94E621EA6108}"/>
              </a:ext>
            </a:extLst>
          </p:cNvPr>
          <p:cNvSpPr/>
          <p:nvPr/>
        </p:nvSpPr>
        <p:spPr>
          <a:xfrm rot="17216765">
            <a:off x="11291247" y="2540615"/>
            <a:ext cx="1801505" cy="1665027"/>
          </a:xfrm>
          <a:prstGeom prst="blockArc">
            <a:avLst>
              <a:gd name="adj1" fmla="val 7577237"/>
              <a:gd name="adj2" fmla="val 136784"/>
              <a:gd name="adj3" fmla="val 24959"/>
            </a:avLst>
          </a:prstGeom>
          <a:solidFill>
            <a:srgbClr val="ECEEF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DD7223-609B-0DCF-45B8-3A48E4D3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2198" r="349" b="15017"/>
          <a:stretch>
            <a:fillRect/>
          </a:stretch>
        </p:blipFill>
        <p:spPr bwMode="auto">
          <a:xfrm>
            <a:off x="1781797" y="2654676"/>
            <a:ext cx="8104739" cy="3818021"/>
          </a:xfrm>
          <a:custGeom>
            <a:avLst/>
            <a:gdLst>
              <a:gd name="connsiteX0" fmla="*/ 0 w 8104739"/>
              <a:gd name="connsiteY0" fmla="*/ 0 h 3818021"/>
              <a:gd name="connsiteX1" fmla="*/ 8104739 w 8104739"/>
              <a:gd name="connsiteY1" fmla="*/ 0 h 3818021"/>
              <a:gd name="connsiteX2" fmla="*/ 8104739 w 8104739"/>
              <a:gd name="connsiteY2" fmla="*/ 3818021 h 3818021"/>
              <a:gd name="connsiteX3" fmla="*/ 0 w 8104739"/>
              <a:gd name="connsiteY3" fmla="*/ 3818021 h 3818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4739" h="3818021">
                <a:moveTo>
                  <a:pt x="0" y="0"/>
                </a:moveTo>
                <a:lnTo>
                  <a:pt x="8104739" y="0"/>
                </a:lnTo>
                <a:lnTo>
                  <a:pt x="8104739" y="3818021"/>
                </a:lnTo>
                <a:lnTo>
                  <a:pt x="0" y="38180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8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859EAF-2B71-ED47-850A-52A009DAE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84"/>
                    </a14:imgEffect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94" t="7356" r="11269" b="11498"/>
          <a:stretch/>
        </p:blipFill>
        <p:spPr bwMode="auto">
          <a:xfrm>
            <a:off x="7827264" y="1188720"/>
            <a:ext cx="4145103" cy="4338830"/>
          </a:xfrm>
          <a:custGeom>
            <a:avLst/>
            <a:gdLst>
              <a:gd name="connsiteX0" fmla="*/ 77963 w 3455581"/>
              <a:gd name="connsiteY0" fmla="*/ 0 h 2509283"/>
              <a:gd name="connsiteX1" fmla="*/ 3377618 w 3455581"/>
              <a:gd name="connsiteY1" fmla="*/ 0 h 2509283"/>
              <a:gd name="connsiteX2" fmla="*/ 3455581 w 3455581"/>
              <a:gd name="connsiteY2" fmla="*/ 77963 h 2509283"/>
              <a:gd name="connsiteX3" fmla="*/ 3455581 w 3455581"/>
              <a:gd name="connsiteY3" fmla="*/ 2431320 h 2509283"/>
              <a:gd name="connsiteX4" fmla="*/ 3377618 w 3455581"/>
              <a:gd name="connsiteY4" fmla="*/ 2509283 h 2509283"/>
              <a:gd name="connsiteX5" fmla="*/ 77963 w 3455581"/>
              <a:gd name="connsiteY5" fmla="*/ 2509283 h 2509283"/>
              <a:gd name="connsiteX6" fmla="*/ 0 w 3455581"/>
              <a:gd name="connsiteY6" fmla="*/ 2431320 h 2509283"/>
              <a:gd name="connsiteX7" fmla="*/ 0 w 3455581"/>
              <a:gd name="connsiteY7" fmla="*/ 77963 h 2509283"/>
              <a:gd name="connsiteX8" fmla="*/ 77963 w 3455581"/>
              <a:gd name="connsiteY8" fmla="*/ 0 h 250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5581" h="2509283">
                <a:moveTo>
                  <a:pt x="77963" y="0"/>
                </a:moveTo>
                <a:lnTo>
                  <a:pt x="3377618" y="0"/>
                </a:lnTo>
                <a:cubicBezTo>
                  <a:pt x="3420676" y="0"/>
                  <a:pt x="3455581" y="34905"/>
                  <a:pt x="3455581" y="77963"/>
                </a:cubicBezTo>
                <a:lnTo>
                  <a:pt x="3455581" y="2431320"/>
                </a:lnTo>
                <a:cubicBezTo>
                  <a:pt x="3455581" y="2474378"/>
                  <a:pt x="3420676" y="2509283"/>
                  <a:pt x="3377618" y="2509283"/>
                </a:cubicBezTo>
                <a:lnTo>
                  <a:pt x="77963" y="2509283"/>
                </a:lnTo>
                <a:cubicBezTo>
                  <a:pt x="34905" y="2509283"/>
                  <a:pt x="0" y="2474378"/>
                  <a:pt x="0" y="2431320"/>
                </a:cubicBezTo>
                <a:lnTo>
                  <a:pt x="0" y="77963"/>
                </a:lnTo>
                <a:cubicBezTo>
                  <a:pt x="0" y="34905"/>
                  <a:pt x="34905" y="0"/>
                  <a:pt x="779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97F951-184B-6C89-F7BC-106F0C695AA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42913" y="836472"/>
            <a:ext cx="5976175" cy="187678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Федеральный закон от 30.04.2021 № 127-ФЗ «О внесении изменений в Федеральный закон «О физической культуре и спорте в Российской Федерации» и Федеральный закон «Об образовании в Российской Федерации»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b="1" dirty="0">
              <a:solidFill>
                <a:srgbClr val="EC8C26"/>
              </a:solidFill>
              <a:latin typeface="Montserrat Light" panose="00000400000000000000" pitchFamily="2" charset="-52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0DE5364-FDF7-2055-6C29-27357DADD6DE}"/>
              </a:ext>
            </a:extLst>
          </p:cNvPr>
          <p:cNvSpPr/>
          <p:nvPr/>
        </p:nvSpPr>
        <p:spPr>
          <a:xfrm>
            <a:off x="1303758" y="4148788"/>
            <a:ext cx="627321" cy="627321"/>
          </a:xfrm>
          <a:prstGeom prst="ellipse">
            <a:avLst/>
          </a:prstGeom>
          <a:solidFill>
            <a:srgbClr val="436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AutoShape 112">
            <a:extLst>
              <a:ext uri="{FF2B5EF4-FFF2-40B4-BE49-F238E27FC236}">
                <a16:creationId xmlns:a16="http://schemas.microsoft.com/office/drawing/2014/main" id="{FF05E7E4-5AC9-E0E4-E624-5D0158D96DD4}"/>
              </a:ext>
            </a:extLst>
          </p:cNvPr>
          <p:cNvSpPr>
            <a:spLocks/>
          </p:cNvSpPr>
          <p:nvPr/>
        </p:nvSpPr>
        <p:spPr bwMode="auto">
          <a:xfrm>
            <a:off x="1459202" y="4257205"/>
            <a:ext cx="316435" cy="41048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08C0F1D-7B74-C30A-5A9B-8C3BBCE72AA4}"/>
              </a:ext>
            </a:extLst>
          </p:cNvPr>
          <p:cNvSpPr txBox="1">
            <a:spLocks/>
          </p:cNvSpPr>
          <p:nvPr/>
        </p:nvSpPr>
        <p:spPr>
          <a:xfrm>
            <a:off x="442913" y="672781"/>
            <a:ext cx="4309840" cy="862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rgbClr val="495097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547EE0-D685-5D67-7D56-FEE3CA408161}"/>
              </a:ext>
            </a:extLst>
          </p:cNvPr>
          <p:cNvSpPr txBox="1"/>
          <p:nvPr/>
        </p:nvSpPr>
        <p:spPr>
          <a:xfrm>
            <a:off x="2276856" y="3555554"/>
            <a:ext cx="42952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737373"/>
                </a:solidFill>
                <a:latin typeface="Montserrat Light" panose="00000400000000000000" pitchFamily="2" charset="-52"/>
              </a:rPr>
              <a:t>Основная цель данного закона является предоставление равных условий, определение единых правил работы для спортшкол, а также единый подход к предоставлению социальных льгот тренерам независимо от их ведомственной принадлежности.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1F1E6A6-B930-AD41-D828-24AE39DCBA32}"/>
              </a:ext>
            </a:extLst>
          </p:cNvPr>
          <p:cNvSpPr txBox="1">
            <a:spLocks/>
          </p:cNvSpPr>
          <p:nvPr/>
        </p:nvSpPr>
        <p:spPr>
          <a:xfrm>
            <a:off x="2765667" y="2610958"/>
            <a:ext cx="3510756" cy="432000"/>
          </a:xfrm>
          <a:prstGeom prst="rect">
            <a:avLst/>
          </a:prstGeom>
          <a:solidFill>
            <a:srgbClr val="0070C0"/>
          </a:solidFill>
        </p:spPr>
        <p:txBody>
          <a:bodyPr vert="horz" lIns="0" tIns="0" rIns="0" bIns="0" rtlCol="0" anchor="ctr"/>
          <a:lstStyle>
            <a:defPPr rtl="0"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вступил в действие 1 января 2023 года</a:t>
            </a:r>
          </a:p>
        </p:txBody>
      </p:sp>
    </p:spTree>
    <p:extLst>
      <p:ext uri="{BB962C8B-B14F-4D97-AF65-F5344CB8AC3E}">
        <p14:creationId xmlns:p14="http://schemas.microsoft.com/office/powerpoint/2010/main" val="3092887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1DBFB23-4E4F-AF10-0A48-55FD2B2B3400}"/>
              </a:ext>
            </a:extLst>
          </p:cNvPr>
          <p:cNvGrpSpPr/>
          <p:nvPr/>
        </p:nvGrpSpPr>
        <p:grpSpPr>
          <a:xfrm>
            <a:off x="5614220" y="413609"/>
            <a:ext cx="5541460" cy="1713895"/>
            <a:chOff x="5614220" y="832103"/>
            <a:chExt cx="5541460" cy="159105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31DA70B2-7031-9AB5-CFB2-5E28C4165252}"/>
                </a:ext>
              </a:extLst>
            </p:cNvPr>
            <p:cNvSpPr/>
            <p:nvPr/>
          </p:nvSpPr>
          <p:spPr>
            <a:xfrm>
              <a:off x="6419088" y="832103"/>
              <a:ext cx="4736592" cy="1591057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DC4F6B7A-5BCA-AAC5-117E-9D26458BEB18}"/>
                </a:ext>
              </a:extLst>
            </p:cNvPr>
            <p:cNvSpPr/>
            <p:nvPr/>
          </p:nvSpPr>
          <p:spPr>
            <a:xfrm>
              <a:off x="5614220" y="1026635"/>
              <a:ext cx="1247320" cy="1201994"/>
            </a:xfrm>
            <a:prstGeom prst="ellipse">
              <a:avLst/>
            </a:prstGeom>
            <a:solidFill>
              <a:srgbClr val="ECE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3BFA5C88-6527-C6F6-CA63-CF4A4A2A8331}"/>
                </a:ext>
              </a:extLst>
            </p:cNvPr>
            <p:cNvCxnSpPr>
              <a:cxnSpLocks/>
            </p:cNvCxnSpPr>
            <p:nvPr/>
          </p:nvCxnSpPr>
          <p:spPr>
            <a:xfrm>
              <a:off x="11132083" y="1273671"/>
              <a:ext cx="13765" cy="707922"/>
            </a:xfrm>
            <a:prstGeom prst="line">
              <a:avLst/>
            </a:prstGeom>
            <a:ln w="889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CD018B0-8ECC-792D-D80F-348C82A51139}"/>
              </a:ext>
            </a:extLst>
          </p:cNvPr>
          <p:cNvGrpSpPr/>
          <p:nvPr/>
        </p:nvGrpSpPr>
        <p:grpSpPr>
          <a:xfrm>
            <a:off x="738722" y="2335143"/>
            <a:ext cx="5967704" cy="1816279"/>
            <a:chOff x="5614220" y="832104"/>
            <a:chExt cx="5541460" cy="1591056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525731A-D1C1-8342-7AD8-85536610D71B}"/>
                </a:ext>
              </a:extLst>
            </p:cNvPr>
            <p:cNvSpPr/>
            <p:nvPr/>
          </p:nvSpPr>
          <p:spPr>
            <a:xfrm>
              <a:off x="6419088" y="832104"/>
              <a:ext cx="4736592" cy="1591056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F6B920B6-77E2-A4A9-0E37-8E0A4EE9AF6A}"/>
                </a:ext>
              </a:extLst>
            </p:cNvPr>
            <p:cNvSpPr/>
            <p:nvPr/>
          </p:nvSpPr>
          <p:spPr>
            <a:xfrm>
              <a:off x="5614220" y="1026635"/>
              <a:ext cx="1247320" cy="1201994"/>
            </a:xfrm>
            <a:prstGeom prst="ellipse">
              <a:avLst/>
            </a:prstGeom>
            <a:solidFill>
              <a:srgbClr val="ECE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5BF8F783-AA54-26EE-F393-0E64A15BB9C2}"/>
                </a:ext>
              </a:extLst>
            </p:cNvPr>
            <p:cNvCxnSpPr>
              <a:cxnSpLocks/>
            </p:cNvCxnSpPr>
            <p:nvPr/>
          </p:nvCxnSpPr>
          <p:spPr>
            <a:xfrm>
              <a:off x="11132083" y="1273671"/>
              <a:ext cx="13765" cy="707922"/>
            </a:xfrm>
            <a:prstGeom prst="line">
              <a:avLst/>
            </a:prstGeom>
            <a:ln w="889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2389FF-B3D2-C2BB-3795-66F40A590832}"/>
              </a:ext>
            </a:extLst>
          </p:cNvPr>
          <p:cNvGrpSpPr/>
          <p:nvPr/>
        </p:nvGrpSpPr>
        <p:grpSpPr>
          <a:xfrm>
            <a:off x="5707494" y="4356114"/>
            <a:ext cx="5541460" cy="2090982"/>
            <a:chOff x="5614220" y="832104"/>
            <a:chExt cx="5541460" cy="1591056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D9B9E2F8-2069-E1F3-4B25-F63EA2942D90}"/>
                </a:ext>
              </a:extLst>
            </p:cNvPr>
            <p:cNvSpPr/>
            <p:nvPr/>
          </p:nvSpPr>
          <p:spPr>
            <a:xfrm>
              <a:off x="6419088" y="832104"/>
              <a:ext cx="4736592" cy="1591056"/>
            </a:xfrm>
            <a:prstGeom prst="roundRect">
              <a:avLst>
                <a:gd name="adj" fmla="val 63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10FF785C-7DA7-EF6F-443A-6E8DEEF48F04}"/>
                </a:ext>
              </a:extLst>
            </p:cNvPr>
            <p:cNvSpPr/>
            <p:nvPr/>
          </p:nvSpPr>
          <p:spPr>
            <a:xfrm>
              <a:off x="5614220" y="1026635"/>
              <a:ext cx="1247320" cy="1201994"/>
            </a:xfrm>
            <a:prstGeom prst="ellipse">
              <a:avLst/>
            </a:prstGeom>
            <a:solidFill>
              <a:srgbClr val="ECE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68E0398-F24B-520C-6E03-F54A765B408D}"/>
                </a:ext>
              </a:extLst>
            </p:cNvPr>
            <p:cNvCxnSpPr>
              <a:cxnSpLocks/>
            </p:cNvCxnSpPr>
            <p:nvPr/>
          </p:nvCxnSpPr>
          <p:spPr>
            <a:xfrm>
              <a:off x="11132083" y="1273671"/>
              <a:ext cx="13765" cy="707922"/>
            </a:xfrm>
            <a:prstGeom prst="line">
              <a:avLst/>
            </a:prstGeom>
            <a:ln w="889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вал 23">
            <a:extLst>
              <a:ext uri="{FF2B5EF4-FFF2-40B4-BE49-F238E27FC236}">
                <a16:creationId xmlns:a16="http://schemas.microsoft.com/office/drawing/2014/main" id="{057840B3-E213-923C-9264-E2E32FB45F43}"/>
              </a:ext>
            </a:extLst>
          </p:cNvPr>
          <p:cNvSpPr/>
          <p:nvPr/>
        </p:nvSpPr>
        <p:spPr>
          <a:xfrm>
            <a:off x="5527897" y="563568"/>
            <a:ext cx="1301386" cy="1297793"/>
          </a:xfrm>
          <a:prstGeom prst="ellipse">
            <a:avLst/>
          </a:prstGeom>
          <a:solidFill>
            <a:srgbClr val="436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Freeform 109">
            <a:extLst>
              <a:ext uri="{FF2B5EF4-FFF2-40B4-BE49-F238E27FC236}">
                <a16:creationId xmlns:a16="http://schemas.microsoft.com/office/drawing/2014/main" id="{51569F41-8716-81DF-372A-BD110EAA1518}"/>
              </a:ext>
            </a:extLst>
          </p:cNvPr>
          <p:cNvSpPr>
            <a:spLocks noEditPoints="1"/>
          </p:cNvSpPr>
          <p:nvPr/>
        </p:nvSpPr>
        <p:spPr bwMode="auto">
          <a:xfrm>
            <a:off x="5827874" y="817130"/>
            <a:ext cx="701432" cy="864286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3EED79-72CF-7786-29D0-81F178D08504}"/>
              </a:ext>
            </a:extLst>
          </p:cNvPr>
          <p:cNvSpPr txBox="1"/>
          <p:nvPr/>
        </p:nvSpPr>
        <p:spPr>
          <a:xfrm>
            <a:off x="2074584" y="2332196"/>
            <a:ext cx="4454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rPr>
              <a:t>дополнительные предпрофессиональные программы </a:t>
            </a:r>
            <a:b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rPr>
            </a:br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rPr>
              <a:t>в области физической культуры и спорта с 1 января 2023 года стали тождественны в части наименований дополнительным образовательным программам спортивной подготовки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FB5CE8-80EC-1554-86AE-747A92E6AE98}"/>
              </a:ext>
            </a:extLst>
          </p:cNvPr>
          <p:cNvSpPr txBox="1"/>
          <p:nvPr/>
        </p:nvSpPr>
        <p:spPr>
          <a:xfrm>
            <a:off x="6836649" y="4611769"/>
            <a:ext cx="40880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rPr>
              <a:t>все организации реализующие дополнительные образовательные программы спортивной подготовки, вне зависимости от ведомственной подчиненности, стали организациями дополнительного образования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DDADC-450F-7D5E-17F4-F70447882BBC}"/>
              </a:ext>
            </a:extLst>
          </p:cNvPr>
          <p:cNvSpPr txBox="1"/>
          <p:nvPr/>
        </p:nvSpPr>
        <p:spPr>
          <a:xfrm>
            <a:off x="6800502" y="417275"/>
            <a:ext cx="3864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rPr>
              <a:t>переход с должности «тренер» на должность «тренер-преподаватель», который в свою очередь является педагогическим работником с соответствующими правами и обязанностями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8C04AAB2-861B-DB53-D8C5-8CE24B4D6127}"/>
              </a:ext>
            </a:extLst>
          </p:cNvPr>
          <p:cNvSpPr/>
          <p:nvPr/>
        </p:nvSpPr>
        <p:spPr>
          <a:xfrm>
            <a:off x="821746" y="2552393"/>
            <a:ext cx="1411947" cy="1375487"/>
          </a:xfrm>
          <a:prstGeom prst="ellipse">
            <a:avLst/>
          </a:prstGeom>
          <a:solidFill>
            <a:srgbClr val="436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1EE65035-C22E-78AC-167E-8D81CE23AACD}"/>
              </a:ext>
            </a:extLst>
          </p:cNvPr>
          <p:cNvSpPr/>
          <p:nvPr/>
        </p:nvSpPr>
        <p:spPr>
          <a:xfrm>
            <a:off x="5464451" y="4652151"/>
            <a:ext cx="1428278" cy="1408868"/>
          </a:xfrm>
          <a:prstGeom prst="ellipse">
            <a:avLst/>
          </a:prstGeom>
          <a:solidFill>
            <a:srgbClr val="436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Freeform 159">
            <a:extLst>
              <a:ext uri="{FF2B5EF4-FFF2-40B4-BE49-F238E27FC236}">
                <a16:creationId xmlns:a16="http://schemas.microsoft.com/office/drawing/2014/main" id="{F33CBEBF-E860-E3E0-FC5E-BD9F48EED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201" y="2984104"/>
            <a:ext cx="899675" cy="512064"/>
          </a:xfrm>
          <a:custGeom>
            <a:avLst/>
            <a:gdLst>
              <a:gd name="T0" fmla="*/ 63820 w 634"/>
              <a:gd name="T1" fmla="*/ 68484 h 619"/>
              <a:gd name="T2" fmla="*/ 63820 w 634"/>
              <a:gd name="T3" fmla="*/ 68484 h 619"/>
              <a:gd name="T4" fmla="*/ 58411 w 634"/>
              <a:gd name="T5" fmla="*/ 73504 h 619"/>
              <a:gd name="T6" fmla="*/ 58411 w 634"/>
              <a:gd name="T7" fmla="*/ 147724 h 619"/>
              <a:gd name="T8" fmla="*/ 63820 w 634"/>
              <a:gd name="T9" fmla="*/ 152744 h 619"/>
              <a:gd name="T10" fmla="*/ 74637 w 634"/>
              <a:gd name="T11" fmla="*/ 147724 h 619"/>
              <a:gd name="T12" fmla="*/ 74637 w 634"/>
              <a:gd name="T13" fmla="*/ 73504 h 619"/>
              <a:gd name="T14" fmla="*/ 63820 w 634"/>
              <a:gd name="T15" fmla="*/ 68484 h 619"/>
              <a:gd name="T16" fmla="*/ 122231 w 634"/>
              <a:gd name="T17" fmla="*/ 89639 h 619"/>
              <a:gd name="T18" fmla="*/ 122231 w 634"/>
              <a:gd name="T19" fmla="*/ 89639 h 619"/>
              <a:gd name="T20" fmla="*/ 116822 w 634"/>
              <a:gd name="T21" fmla="*/ 94658 h 619"/>
              <a:gd name="T22" fmla="*/ 116822 w 634"/>
              <a:gd name="T23" fmla="*/ 136968 h 619"/>
              <a:gd name="T24" fmla="*/ 122231 w 634"/>
              <a:gd name="T25" fmla="*/ 147724 h 619"/>
              <a:gd name="T26" fmla="*/ 127639 w 634"/>
              <a:gd name="T27" fmla="*/ 136968 h 619"/>
              <a:gd name="T28" fmla="*/ 127639 w 634"/>
              <a:gd name="T29" fmla="*/ 94658 h 619"/>
              <a:gd name="T30" fmla="*/ 122231 w 634"/>
              <a:gd name="T31" fmla="*/ 89639 h 619"/>
              <a:gd name="T32" fmla="*/ 169825 w 634"/>
              <a:gd name="T33" fmla="*/ 0 h 619"/>
              <a:gd name="T34" fmla="*/ 169825 w 634"/>
              <a:gd name="T35" fmla="*/ 0 h 619"/>
              <a:gd name="T36" fmla="*/ 116822 w 634"/>
              <a:gd name="T37" fmla="*/ 41951 h 619"/>
              <a:gd name="T38" fmla="*/ 58411 w 634"/>
              <a:gd name="T39" fmla="*/ 20796 h 619"/>
              <a:gd name="T40" fmla="*/ 0 w 634"/>
              <a:gd name="T41" fmla="*/ 52707 h 619"/>
              <a:gd name="T42" fmla="*/ 0 w 634"/>
              <a:gd name="T43" fmla="*/ 221586 h 619"/>
              <a:gd name="T44" fmla="*/ 58411 w 634"/>
              <a:gd name="T45" fmla="*/ 190034 h 619"/>
              <a:gd name="T46" fmla="*/ 116822 w 634"/>
              <a:gd name="T47" fmla="*/ 210830 h 619"/>
              <a:gd name="T48" fmla="*/ 169825 w 634"/>
              <a:gd name="T49" fmla="*/ 168879 h 619"/>
              <a:gd name="T50" fmla="*/ 228236 w 634"/>
              <a:gd name="T51" fmla="*/ 210830 h 619"/>
              <a:gd name="T52" fmla="*/ 228236 w 634"/>
              <a:gd name="T53" fmla="*/ 41951 h 619"/>
              <a:gd name="T54" fmla="*/ 169825 w 634"/>
              <a:gd name="T55" fmla="*/ 0 h 619"/>
              <a:gd name="T56" fmla="*/ 212372 w 634"/>
              <a:gd name="T57" fmla="*/ 184655 h 619"/>
              <a:gd name="T58" fmla="*/ 212372 w 634"/>
              <a:gd name="T59" fmla="*/ 184655 h 619"/>
              <a:gd name="T60" fmla="*/ 169825 w 634"/>
              <a:gd name="T61" fmla="*/ 152744 h 619"/>
              <a:gd name="T62" fmla="*/ 116822 w 634"/>
              <a:gd name="T63" fmla="*/ 195053 h 619"/>
              <a:gd name="T64" fmla="*/ 58411 w 634"/>
              <a:gd name="T65" fmla="*/ 173899 h 619"/>
              <a:gd name="T66" fmla="*/ 15865 w 634"/>
              <a:gd name="T67" fmla="*/ 200432 h 619"/>
              <a:gd name="T68" fmla="*/ 15865 w 634"/>
              <a:gd name="T69" fmla="*/ 58086 h 619"/>
              <a:gd name="T70" fmla="*/ 58411 w 634"/>
              <a:gd name="T71" fmla="*/ 31553 h 619"/>
              <a:gd name="T72" fmla="*/ 116822 w 634"/>
              <a:gd name="T73" fmla="*/ 52707 h 619"/>
              <a:gd name="T74" fmla="*/ 169825 w 634"/>
              <a:gd name="T75" fmla="*/ 10398 h 619"/>
              <a:gd name="T76" fmla="*/ 212372 w 634"/>
              <a:gd name="T77" fmla="*/ 41951 h 619"/>
              <a:gd name="T78" fmla="*/ 212372 w 634"/>
              <a:gd name="T79" fmla="*/ 184655 h 619"/>
              <a:gd name="T80" fmla="*/ 169825 w 634"/>
              <a:gd name="T81" fmla="*/ 115813 h 619"/>
              <a:gd name="T82" fmla="*/ 169825 w 634"/>
              <a:gd name="T83" fmla="*/ 115813 h 619"/>
              <a:gd name="T84" fmla="*/ 180642 w 634"/>
              <a:gd name="T85" fmla="*/ 126570 h 619"/>
              <a:gd name="T86" fmla="*/ 186051 w 634"/>
              <a:gd name="T87" fmla="*/ 115813 h 619"/>
              <a:gd name="T88" fmla="*/ 186051 w 634"/>
              <a:gd name="T89" fmla="*/ 63106 h 619"/>
              <a:gd name="T90" fmla="*/ 180642 w 634"/>
              <a:gd name="T91" fmla="*/ 52707 h 619"/>
              <a:gd name="T92" fmla="*/ 169825 w 634"/>
              <a:gd name="T93" fmla="*/ 63106 h 619"/>
              <a:gd name="T94" fmla="*/ 169825 w 634"/>
              <a:gd name="T95" fmla="*/ 115813 h 61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34" h="619">
                <a:moveTo>
                  <a:pt x="177" y="191"/>
                </a:moveTo>
                <a:lnTo>
                  <a:pt x="177" y="191"/>
                </a:lnTo>
                <a:lnTo>
                  <a:pt x="162" y="205"/>
                </a:lnTo>
                <a:cubicBezTo>
                  <a:pt x="162" y="412"/>
                  <a:pt x="162" y="412"/>
                  <a:pt x="162" y="412"/>
                </a:cubicBezTo>
                <a:lnTo>
                  <a:pt x="177" y="426"/>
                </a:lnTo>
                <a:cubicBezTo>
                  <a:pt x="192" y="426"/>
                  <a:pt x="207" y="412"/>
                  <a:pt x="207" y="412"/>
                </a:cubicBezTo>
                <a:cubicBezTo>
                  <a:pt x="207" y="205"/>
                  <a:pt x="207" y="205"/>
                  <a:pt x="207" y="205"/>
                </a:cubicBezTo>
                <a:cubicBezTo>
                  <a:pt x="207" y="205"/>
                  <a:pt x="192" y="191"/>
                  <a:pt x="177" y="191"/>
                </a:cubicBezTo>
                <a:close/>
                <a:moveTo>
                  <a:pt x="339" y="250"/>
                </a:moveTo>
                <a:lnTo>
                  <a:pt x="339" y="250"/>
                </a:lnTo>
                <a:cubicBezTo>
                  <a:pt x="324" y="250"/>
                  <a:pt x="324" y="264"/>
                  <a:pt x="324" y="264"/>
                </a:cubicBezTo>
                <a:cubicBezTo>
                  <a:pt x="324" y="382"/>
                  <a:pt x="324" y="382"/>
                  <a:pt x="324" y="382"/>
                </a:cubicBezTo>
                <a:cubicBezTo>
                  <a:pt x="324" y="397"/>
                  <a:pt x="324" y="412"/>
                  <a:pt x="339" y="412"/>
                </a:cubicBezTo>
                <a:cubicBezTo>
                  <a:pt x="354" y="412"/>
                  <a:pt x="354" y="397"/>
                  <a:pt x="354" y="382"/>
                </a:cubicBezTo>
                <a:cubicBezTo>
                  <a:pt x="354" y="264"/>
                  <a:pt x="354" y="264"/>
                  <a:pt x="354" y="264"/>
                </a:cubicBezTo>
                <a:cubicBezTo>
                  <a:pt x="354" y="264"/>
                  <a:pt x="354" y="250"/>
                  <a:pt x="339" y="250"/>
                </a:cubicBezTo>
                <a:close/>
                <a:moveTo>
                  <a:pt x="471" y="0"/>
                </a:moveTo>
                <a:lnTo>
                  <a:pt x="471" y="0"/>
                </a:lnTo>
                <a:cubicBezTo>
                  <a:pt x="324" y="117"/>
                  <a:pt x="324" y="117"/>
                  <a:pt x="324" y="117"/>
                </a:cubicBezTo>
                <a:cubicBezTo>
                  <a:pt x="162" y="58"/>
                  <a:pt x="162" y="58"/>
                  <a:pt x="162" y="58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618"/>
                  <a:pt x="0" y="618"/>
                  <a:pt x="0" y="618"/>
                </a:cubicBezTo>
                <a:cubicBezTo>
                  <a:pt x="162" y="530"/>
                  <a:pt x="162" y="530"/>
                  <a:pt x="162" y="530"/>
                </a:cubicBezTo>
                <a:cubicBezTo>
                  <a:pt x="324" y="588"/>
                  <a:pt x="324" y="588"/>
                  <a:pt x="324" y="588"/>
                </a:cubicBezTo>
                <a:cubicBezTo>
                  <a:pt x="471" y="471"/>
                  <a:pt x="471" y="471"/>
                  <a:pt x="471" y="471"/>
                </a:cubicBezTo>
                <a:cubicBezTo>
                  <a:pt x="633" y="588"/>
                  <a:pt x="633" y="588"/>
                  <a:pt x="633" y="588"/>
                </a:cubicBezTo>
                <a:cubicBezTo>
                  <a:pt x="633" y="117"/>
                  <a:pt x="633" y="117"/>
                  <a:pt x="633" y="117"/>
                </a:cubicBezTo>
                <a:lnTo>
                  <a:pt x="471" y="0"/>
                </a:lnTo>
                <a:close/>
                <a:moveTo>
                  <a:pt x="589" y="515"/>
                </a:moveTo>
                <a:lnTo>
                  <a:pt x="589" y="515"/>
                </a:lnTo>
                <a:cubicBezTo>
                  <a:pt x="471" y="426"/>
                  <a:pt x="471" y="426"/>
                  <a:pt x="471" y="426"/>
                </a:cubicBezTo>
                <a:cubicBezTo>
                  <a:pt x="324" y="544"/>
                  <a:pt x="324" y="544"/>
                  <a:pt x="324" y="544"/>
                </a:cubicBezTo>
                <a:cubicBezTo>
                  <a:pt x="162" y="485"/>
                  <a:pt x="162" y="485"/>
                  <a:pt x="162" y="485"/>
                </a:cubicBezTo>
                <a:cubicBezTo>
                  <a:pt x="44" y="559"/>
                  <a:pt x="44" y="559"/>
                  <a:pt x="44" y="559"/>
                </a:cubicBezTo>
                <a:cubicBezTo>
                  <a:pt x="44" y="162"/>
                  <a:pt x="44" y="162"/>
                  <a:pt x="44" y="162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324" y="147"/>
                  <a:pt x="324" y="147"/>
                  <a:pt x="324" y="147"/>
                </a:cubicBezTo>
                <a:cubicBezTo>
                  <a:pt x="471" y="29"/>
                  <a:pt x="471" y="29"/>
                  <a:pt x="471" y="29"/>
                </a:cubicBezTo>
                <a:cubicBezTo>
                  <a:pt x="589" y="117"/>
                  <a:pt x="589" y="117"/>
                  <a:pt x="589" y="117"/>
                </a:cubicBezTo>
                <a:lnTo>
                  <a:pt x="589" y="515"/>
                </a:lnTo>
                <a:close/>
                <a:moveTo>
                  <a:pt x="471" y="323"/>
                </a:moveTo>
                <a:lnTo>
                  <a:pt x="471" y="323"/>
                </a:lnTo>
                <a:cubicBezTo>
                  <a:pt x="471" y="338"/>
                  <a:pt x="486" y="353"/>
                  <a:pt x="501" y="353"/>
                </a:cubicBezTo>
                <a:cubicBezTo>
                  <a:pt x="501" y="353"/>
                  <a:pt x="516" y="338"/>
                  <a:pt x="516" y="323"/>
                </a:cubicBezTo>
                <a:cubicBezTo>
                  <a:pt x="516" y="176"/>
                  <a:pt x="516" y="176"/>
                  <a:pt x="516" y="176"/>
                </a:cubicBezTo>
                <a:cubicBezTo>
                  <a:pt x="516" y="162"/>
                  <a:pt x="501" y="147"/>
                  <a:pt x="501" y="147"/>
                </a:cubicBezTo>
                <a:cubicBezTo>
                  <a:pt x="486" y="147"/>
                  <a:pt x="471" y="162"/>
                  <a:pt x="471" y="176"/>
                </a:cubicBezTo>
                <a:lnTo>
                  <a:pt x="471" y="323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Freeform 22">
            <a:extLst>
              <a:ext uri="{FF2B5EF4-FFF2-40B4-BE49-F238E27FC236}">
                <a16:creationId xmlns:a16="http://schemas.microsoft.com/office/drawing/2014/main" id="{A77DA0A3-6C6C-CFBC-8BA1-24C454B4D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324" y="4994764"/>
            <a:ext cx="730532" cy="723641"/>
          </a:xfrm>
          <a:custGeom>
            <a:avLst/>
            <a:gdLst>
              <a:gd name="T0" fmla="*/ 103756 w 461"/>
              <a:gd name="T1" fmla="*/ 3609 h 461"/>
              <a:gd name="T2" fmla="*/ 103756 w 461"/>
              <a:gd name="T3" fmla="*/ 3609 h 461"/>
              <a:gd name="T4" fmla="*/ 0 w 461"/>
              <a:gd name="T5" fmla="*/ 107815 h 461"/>
              <a:gd name="T6" fmla="*/ 103756 w 461"/>
              <a:gd name="T7" fmla="*/ 207511 h 461"/>
              <a:gd name="T8" fmla="*/ 207512 w 461"/>
              <a:gd name="T9" fmla="*/ 103755 h 461"/>
              <a:gd name="T10" fmla="*/ 103756 w 461"/>
              <a:gd name="T11" fmla="*/ 3609 h 461"/>
              <a:gd name="T12" fmla="*/ 103756 w 461"/>
              <a:gd name="T13" fmla="*/ 15789 h 461"/>
              <a:gd name="T14" fmla="*/ 103756 w 461"/>
              <a:gd name="T15" fmla="*/ 15789 h 461"/>
              <a:gd name="T16" fmla="*/ 143905 w 461"/>
              <a:gd name="T17" fmla="*/ 23909 h 461"/>
              <a:gd name="T18" fmla="*/ 131274 w 461"/>
              <a:gd name="T19" fmla="*/ 47818 h 461"/>
              <a:gd name="T20" fmla="*/ 103756 w 461"/>
              <a:gd name="T21" fmla="*/ 43758 h 461"/>
              <a:gd name="T22" fmla="*/ 75787 w 461"/>
              <a:gd name="T23" fmla="*/ 47818 h 461"/>
              <a:gd name="T24" fmla="*/ 63607 w 461"/>
              <a:gd name="T25" fmla="*/ 23909 h 461"/>
              <a:gd name="T26" fmla="*/ 103756 w 461"/>
              <a:gd name="T27" fmla="*/ 15789 h 461"/>
              <a:gd name="T28" fmla="*/ 47818 w 461"/>
              <a:gd name="T29" fmla="*/ 131724 h 461"/>
              <a:gd name="T30" fmla="*/ 47818 w 461"/>
              <a:gd name="T31" fmla="*/ 131724 h 461"/>
              <a:gd name="T32" fmla="*/ 23909 w 461"/>
              <a:gd name="T33" fmla="*/ 147513 h 461"/>
              <a:gd name="T34" fmla="*/ 15789 w 461"/>
              <a:gd name="T35" fmla="*/ 107815 h 461"/>
              <a:gd name="T36" fmla="*/ 23909 w 461"/>
              <a:gd name="T37" fmla="*/ 63607 h 461"/>
              <a:gd name="T38" fmla="*/ 47818 w 461"/>
              <a:gd name="T39" fmla="*/ 75335 h 461"/>
              <a:gd name="T40" fmla="*/ 39698 w 461"/>
              <a:gd name="T41" fmla="*/ 103755 h 461"/>
              <a:gd name="T42" fmla="*/ 47818 w 461"/>
              <a:gd name="T43" fmla="*/ 131724 h 461"/>
              <a:gd name="T44" fmla="*/ 103756 w 461"/>
              <a:gd name="T45" fmla="*/ 195331 h 461"/>
              <a:gd name="T46" fmla="*/ 103756 w 461"/>
              <a:gd name="T47" fmla="*/ 195331 h 461"/>
              <a:gd name="T48" fmla="*/ 63607 w 461"/>
              <a:gd name="T49" fmla="*/ 183602 h 461"/>
              <a:gd name="T50" fmla="*/ 75787 w 461"/>
              <a:gd name="T51" fmla="*/ 159693 h 461"/>
              <a:gd name="T52" fmla="*/ 103756 w 461"/>
              <a:gd name="T53" fmla="*/ 167813 h 461"/>
              <a:gd name="T54" fmla="*/ 131274 w 461"/>
              <a:gd name="T55" fmla="*/ 159693 h 461"/>
              <a:gd name="T56" fmla="*/ 143905 w 461"/>
              <a:gd name="T57" fmla="*/ 183602 h 461"/>
              <a:gd name="T58" fmla="*/ 103756 w 461"/>
              <a:gd name="T59" fmla="*/ 195331 h 461"/>
              <a:gd name="T60" fmla="*/ 103756 w 461"/>
              <a:gd name="T61" fmla="*/ 155633 h 461"/>
              <a:gd name="T62" fmla="*/ 103756 w 461"/>
              <a:gd name="T63" fmla="*/ 155633 h 461"/>
              <a:gd name="T64" fmla="*/ 55938 w 461"/>
              <a:gd name="T65" fmla="*/ 103755 h 461"/>
              <a:gd name="T66" fmla="*/ 103756 w 461"/>
              <a:gd name="T67" fmla="*/ 55487 h 461"/>
              <a:gd name="T68" fmla="*/ 151574 w 461"/>
              <a:gd name="T69" fmla="*/ 103755 h 461"/>
              <a:gd name="T70" fmla="*/ 103756 w 461"/>
              <a:gd name="T71" fmla="*/ 155633 h 461"/>
              <a:gd name="T72" fmla="*/ 159694 w 461"/>
              <a:gd name="T73" fmla="*/ 131724 h 461"/>
              <a:gd name="T74" fmla="*/ 159694 w 461"/>
              <a:gd name="T75" fmla="*/ 131724 h 461"/>
              <a:gd name="T76" fmla="*/ 167814 w 461"/>
              <a:gd name="T77" fmla="*/ 103755 h 461"/>
              <a:gd name="T78" fmla="*/ 159694 w 461"/>
              <a:gd name="T79" fmla="*/ 75335 h 461"/>
              <a:gd name="T80" fmla="*/ 183603 w 461"/>
              <a:gd name="T81" fmla="*/ 63607 h 461"/>
              <a:gd name="T82" fmla="*/ 191723 w 461"/>
              <a:gd name="T83" fmla="*/ 103755 h 461"/>
              <a:gd name="T84" fmla="*/ 183603 w 461"/>
              <a:gd name="T85" fmla="*/ 147513 h 461"/>
              <a:gd name="T86" fmla="*/ 159694 w 461"/>
              <a:gd name="T87" fmla="*/ 131724 h 4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6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859728A-2669-460B-2240-9FD12B2C51DE}"/>
              </a:ext>
            </a:extLst>
          </p:cNvPr>
          <p:cNvGrpSpPr/>
          <p:nvPr/>
        </p:nvGrpSpPr>
        <p:grpSpPr>
          <a:xfrm>
            <a:off x="566820" y="2273006"/>
            <a:ext cx="3080084" cy="3404937"/>
            <a:chOff x="733927" y="2574758"/>
            <a:chExt cx="3080084" cy="340493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9B81D284-51CC-1358-8D6D-060F6E902690}"/>
                </a:ext>
              </a:extLst>
            </p:cNvPr>
            <p:cNvSpPr/>
            <p:nvPr/>
          </p:nvSpPr>
          <p:spPr>
            <a:xfrm>
              <a:off x="733927" y="2574758"/>
              <a:ext cx="3080084" cy="3404937"/>
            </a:xfrm>
            <a:prstGeom prst="roundRect">
              <a:avLst>
                <a:gd name="adj" fmla="val 4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FC262C9C-9AE4-DE13-1C9A-74125220DE31}"/>
                </a:ext>
              </a:extLst>
            </p:cNvPr>
            <p:cNvCxnSpPr>
              <a:cxnSpLocks/>
            </p:cNvCxnSpPr>
            <p:nvPr/>
          </p:nvCxnSpPr>
          <p:spPr>
            <a:xfrm>
              <a:off x="1852864" y="2574758"/>
              <a:ext cx="842210" cy="0"/>
            </a:xfrm>
            <a:prstGeom prst="line">
              <a:avLst/>
            </a:prstGeom>
            <a:ln w="1016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FF5312-7D63-3A38-75D5-BCE318AF3070}"/>
                </a:ext>
              </a:extLst>
            </p:cNvPr>
            <p:cNvSpPr txBox="1"/>
            <p:nvPr/>
          </p:nvSpPr>
          <p:spPr>
            <a:xfrm>
              <a:off x="822618" y="4416351"/>
              <a:ext cx="28166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Times New Roman" panose="02020603050405020304" pitchFamily="18" charset="0"/>
                  <a:ea typeface="Calibri" panose="020F0502020204030204" pitchFamily="34" charset="0"/>
                </a:rPr>
                <a:t>В</a:t>
              </a:r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оспитательная работа-важнейший компонент педагогической деятельности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1E6FE-06B8-BA8C-7999-B9A9C8159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4" t="22322" r="5484" b="60"/>
          <a:stretch/>
        </p:blipFill>
        <p:spPr bwMode="auto">
          <a:xfrm>
            <a:off x="1264745" y="2415605"/>
            <a:ext cx="1684358" cy="1757852"/>
          </a:xfrm>
          <a:custGeom>
            <a:avLst/>
            <a:gdLst>
              <a:gd name="connsiteX0" fmla="*/ 519192 w 1038384"/>
              <a:gd name="connsiteY0" fmla="*/ 0 h 1083692"/>
              <a:gd name="connsiteX1" fmla="*/ 1038384 w 1038384"/>
              <a:gd name="connsiteY1" fmla="*/ 541846 h 1083692"/>
              <a:gd name="connsiteX2" fmla="*/ 519192 w 1038384"/>
              <a:gd name="connsiteY2" fmla="*/ 1083692 h 1083692"/>
              <a:gd name="connsiteX3" fmla="*/ 0 w 1038384"/>
              <a:gd name="connsiteY3" fmla="*/ 541846 h 1083692"/>
              <a:gd name="connsiteX4" fmla="*/ 519192 w 1038384"/>
              <a:gd name="connsiteY4" fmla="*/ 0 h 108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4" h="1083692">
                <a:moveTo>
                  <a:pt x="519192" y="0"/>
                </a:moveTo>
                <a:cubicBezTo>
                  <a:pt x="805934" y="0"/>
                  <a:pt x="1038384" y="242593"/>
                  <a:pt x="1038384" y="541846"/>
                </a:cubicBezTo>
                <a:cubicBezTo>
                  <a:pt x="1038384" y="841099"/>
                  <a:pt x="805934" y="1083692"/>
                  <a:pt x="519192" y="1083692"/>
                </a:cubicBezTo>
                <a:cubicBezTo>
                  <a:pt x="232450" y="1083692"/>
                  <a:pt x="0" y="841099"/>
                  <a:pt x="0" y="541846"/>
                </a:cubicBezTo>
                <a:cubicBezTo>
                  <a:pt x="0" y="242593"/>
                  <a:pt x="232450" y="0"/>
                  <a:pt x="5191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88946E-697A-2EE5-2015-709E1D2F602A}"/>
              </a:ext>
            </a:extLst>
          </p:cNvPr>
          <p:cNvSpPr txBox="1"/>
          <p:nvPr/>
        </p:nvSpPr>
        <p:spPr>
          <a:xfrm>
            <a:off x="1131000" y="560748"/>
            <a:ext cx="10423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3B4390"/>
                </a:solidFill>
                <a:latin typeface="Montserrat ExtraBold" panose="00000900000000000000" pitchFamily="2" charset="-52"/>
              </a:rPr>
              <a:t>Раздел воспитательной работы в дополнительных образовательных программах спортивной подготовки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015DA2D-A035-05E2-7AA8-6A85A3C5550D}"/>
              </a:ext>
            </a:extLst>
          </p:cNvPr>
          <p:cNvGrpSpPr/>
          <p:nvPr/>
        </p:nvGrpSpPr>
        <p:grpSpPr>
          <a:xfrm>
            <a:off x="4539310" y="2250868"/>
            <a:ext cx="3080084" cy="4072929"/>
            <a:chOff x="733927" y="2574758"/>
            <a:chExt cx="3080084" cy="407292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E526193-E5F3-3C22-CFEC-ECA2FBF1C309}"/>
                </a:ext>
              </a:extLst>
            </p:cNvPr>
            <p:cNvSpPr/>
            <p:nvPr/>
          </p:nvSpPr>
          <p:spPr>
            <a:xfrm>
              <a:off x="733927" y="2574758"/>
              <a:ext cx="3080084" cy="4072929"/>
            </a:xfrm>
            <a:prstGeom prst="roundRect">
              <a:avLst>
                <a:gd name="adj" fmla="val 4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B671EC00-58E6-02B3-CABB-1B8A35AFF864}"/>
                </a:ext>
              </a:extLst>
            </p:cNvPr>
            <p:cNvCxnSpPr>
              <a:cxnSpLocks/>
            </p:cNvCxnSpPr>
            <p:nvPr/>
          </p:nvCxnSpPr>
          <p:spPr>
            <a:xfrm>
              <a:off x="1852864" y="2574758"/>
              <a:ext cx="842210" cy="0"/>
            </a:xfrm>
            <a:prstGeom prst="line">
              <a:avLst/>
            </a:prstGeom>
            <a:ln w="1016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D886D6-B13F-16E2-8826-E258570C1DF3}"/>
                </a:ext>
              </a:extLst>
            </p:cNvPr>
            <p:cNvSpPr txBox="1"/>
            <p:nvPr/>
          </p:nvSpPr>
          <p:spPr>
            <a:xfrm>
              <a:off x="849429" y="4444841"/>
              <a:ext cx="2816631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С 1 сентября 2023 года во всех дополнительных образовательных программах спортивной подготовки, разработанных организациями, появится такой раздел как воспитательная работа </a:t>
              </a:r>
              <a:endParaRPr lang="ru-RU" sz="16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4570FB2-836E-6043-C2C8-ECEE8CC59BCA}"/>
              </a:ext>
            </a:extLst>
          </p:cNvPr>
          <p:cNvGrpSpPr/>
          <p:nvPr/>
        </p:nvGrpSpPr>
        <p:grpSpPr>
          <a:xfrm>
            <a:off x="8632406" y="2250868"/>
            <a:ext cx="3080084" cy="4387676"/>
            <a:chOff x="733927" y="2574758"/>
            <a:chExt cx="3080084" cy="43876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BB310714-2062-13F8-310B-332D1757E068}"/>
                </a:ext>
              </a:extLst>
            </p:cNvPr>
            <p:cNvSpPr/>
            <p:nvPr/>
          </p:nvSpPr>
          <p:spPr>
            <a:xfrm>
              <a:off x="733927" y="2574758"/>
              <a:ext cx="3080084" cy="4387676"/>
            </a:xfrm>
            <a:prstGeom prst="roundRect">
              <a:avLst>
                <a:gd name="adj" fmla="val 49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654C3CED-EF8A-9D23-80FA-899B4D8F2764}"/>
                </a:ext>
              </a:extLst>
            </p:cNvPr>
            <p:cNvCxnSpPr>
              <a:cxnSpLocks/>
            </p:cNvCxnSpPr>
            <p:nvPr/>
          </p:nvCxnSpPr>
          <p:spPr>
            <a:xfrm>
              <a:off x="1852864" y="2574758"/>
              <a:ext cx="842210" cy="0"/>
            </a:xfrm>
            <a:prstGeom prst="line">
              <a:avLst/>
            </a:prstGeom>
            <a:ln w="101600" cap="rnd">
              <a:solidFill>
                <a:srgbClr val="EC8A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B350F4-96EE-67D1-DB43-7C726C97DA39}"/>
                </a:ext>
              </a:extLst>
            </p:cNvPr>
            <p:cNvSpPr txBox="1"/>
            <p:nvPr/>
          </p:nvSpPr>
          <p:spPr>
            <a:xfrm>
              <a:off x="899517" y="4490105"/>
              <a:ext cx="2816631" cy="2446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7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Воспитательная работа отражена в пункте 7 раздела 2 примерных дополнительных образовательных программ спортивной подготовки. Рекомендуемый образец содержится в Приложении №2 к примерной программе</a:t>
              </a:r>
              <a:endParaRPr lang="ru-RU" sz="1700" dirty="0">
                <a:solidFill>
                  <a:schemeClr val="bg1">
                    <a:lumMod val="50000"/>
                  </a:schemeClr>
                </a:solidFill>
                <a:latin typeface="Montserrat Light" panose="00000400000000000000" pitchFamily="2" charset="-52"/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F1AF36C-F575-B8D1-DC61-8B7D9502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r="21447" b="412"/>
          <a:stretch>
            <a:fillRect/>
          </a:stretch>
        </p:blipFill>
        <p:spPr bwMode="auto">
          <a:xfrm>
            <a:off x="5237173" y="2415605"/>
            <a:ext cx="1684357" cy="1750610"/>
          </a:xfrm>
          <a:custGeom>
            <a:avLst/>
            <a:gdLst>
              <a:gd name="connsiteX0" fmla="*/ 476762 w 1038384"/>
              <a:gd name="connsiteY0" fmla="*/ 0 h 1079228"/>
              <a:gd name="connsiteX1" fmla="*/ 561623 w 1038384"/>
              <a:gd name="connsiteY1" fmla="*/ 0 h 1079228"/>
              <a:gd name="connsiteX2" fmla="*/ 623828 w 1038384"/>
              <a:gd name="connsiteY2" fmla="*/ 6545 h 1079228"/>
              <a:gd name="connsiteX3" fmla="*/ 1038384 w 1038384"/>
              <a:gd name="connsiteY3" fmla="*/ 537382 h 1079228"/>
              <a:gd name="connsiteX4" fmla="*/ 519192 w 1038384"/>
              <a:gd name="connsiteY4" fmla="*/ 1079228 h 1079228"/>
              <a:gd name="connsiteX5" fmla="*/ 0 w 1038384"/>
              <a:gd name="connsiteY5" fmla="*/ 537382 h 1079228"/>
              <a:gd name="connsiteX6" fmla="*/ 414557 w 1038384"/>
              <a:gd name="connsiteY6" fmla="*/ 6545 h 107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8384" h="1079228">
                <a:moveTo>
                  <a:pt x="476762" y="0"/>
                </a:moveTo>
                <a:lnTo>
                  <a:pt x="561623" y="0"/>
                </a:lnTo>
                <a:lnTo>
                  <a:pt x="623828" y="6545"/>
                </a:lnTo>
                <a:cubicBezTo>
                  <a:pt x="860415" y="57070"/>
                  <a:pt x="1038384" y="275536"/>
                  <a:pt x="1038384" y="537382"/>
                </a:cubicBezTo>
                <a:cubicBezTo>
                  <a:pt x="1038384" y="836635"/>
                  <a:pt x="805934" y="1079228"/>
                  <a:pt x="519192" y="1079228"/>
                </a:cubicBezTo>
                <a:cubicBezTo>
                  <a:pt x="232450" y="1079228"/>
                  <a:pt x="0" y="836635"/>
                  <a:pt x="0" y="537382"/>
                </a:cubicBezTo>
                <a:cubicBezTo>
                  <a:pt x="0" y="275536"/>
                  <a:pt x="177970" y="57070"/>
                  <a:pt x="414557" y="65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EE7DFA7-C534-376E-2491-797A776F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9" t="10988" r="33597" b="20428"/>
          <a:stretch>
            <a:fillRect/>
          </a:stretch>
        </p:blipFill>
        <p:spPr bwMode="auto">
          <a:xfrm>
            <a:off x="9359332" y="2415607"/>
            <a:ext cx="1684356" cy="1757850"/>
          </a:xfrm>
          <a:custGeom>
            <a:avLst/>
            <a:gdLst>
              <a:gd name="connsiteX0" fmla="*/ 519192 w 1038384"/>
              <a:gd name="connsiteY0" fmla="*/ 0 h 1083692"/>
              <a:gd name="connsiteX1" fmla="*/ 1038384 w 1038384"/>
              <a:gd name="connsiteY1" fmla="*/ 541846 h 1083692"/>
              <a:gd name="connsiteX2" fmla="*/ 519192 w 1038384"/>
              <a:gd name="connsiteY2" fmla="*/ 1083692 h 1083692"/>
              <a:gd name="connsiteX3" fmla="*/ 0 w 1038384"/>
              <a:gd name="connsiteY3" fmla="*/ 541846 h 1083692"/>
              <a:gd name="connsiteX4" fmla="*/ 519192 w 1038384"/>
              <a:gd name="connsiteY4" fmla="*/ 0 h 108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4" h="1083692">
                <a:moveTo>
                  <a:pt x="519192" y="0"/>
                </a:moveTo>
                <a:cubicBezTo>
                  <a:pt x="805934" y="0"/>
                  <a:pt x="1038384" y="242593"/>
                  <a:pt x="1038384" y="541846"/>
                </a:cubicBezTo>
                <a:cubicBezTo>
                  <a:pt x="1038384" y="841099"/>
                  <a:pt x="805934" y="1083692"/>
                  <a:pt x="519192" y="1083692"/>
                </a:cubicBezTo>
                <a:cubicBezTo>
                  <a:pt x="232450" y="1083692"/>
                  <a:pt x="0" y="841099"/>
                  <a:pt x="0" y="541846"/>
                </a:cubicBezTo>
                <a:cubicBezTo>
                  <a:pt x="0" y="242593"/>
                  <a:pt x="232450" y="0"/>
                  <a:pt x="51919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38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944B8D-FD72-9C76-FBA2-CFDF193C9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807" y="123314"/>
            <a:ext cx="4272672" cy="2108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AED8D7C-ADD7-0C96-1ECF-CFFCD699483B}"/>
              </a:ext>
            </a:extLst>
          </p:cNvPr>
          <p:cNvSpPr/>
          <p:nvPr/>
        </p:nvSpPr>
        <p:spPr>
          <a:xfrm>
            <a:off x="6756924" y="832104"/>
            <a:ext cx="5068405" cy="5625578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39E8425-F071-0EA4-307F-0902AD2B4A62}"/>
              </a:ext>
            </a:extLst>
          </p:cNvPr>
          <p:cNvSpPr/>
          <p:nvPr/>
        </p:nvSpPr>
        <p:spPr>
          <a:xfrm>
            <a:off x="350520" y="3213107"/>
            <a:ext cx="6050547" cy="3244575"/>
          </a:xfrm>
          <a:prstGeom prst="roundRect">
            <a:avLst>
              <a:gd name="adj" fmla="val 49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Freeform 109">
            <a:extLst>
              <a:ext uri="{FF2B5EF4-FFF2-40B4-BE49-F238E27FC236}">
                <a16:creationId xmlns:a16="http://schemas.microsoft.com/office/drawing/2014/main" id="{AE578E6C-559E-5F9D-7218-3BDA4E345DB8}"/>
              </a:ext>
            </a:extLst>
          </p:cNvPr>
          <p:cNvSpPr>
            <a:spLocks noEditPoints="1"/>
          </p:cNvSpPr>
          <p:nvPr/>
        </p:nvSpPr>
        <p:spPr bwMode="auto">
          <a:xfrm>
            <a:off x="842147" y="4746955"/>
            <a:ext cx="494168" cy="505211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9B847-D229-9A82-A894-20EB1E8699FA}"/>
              </a:ext>
            </a:extLst>
          </p:cNvPr>
          <p:cNvSpPr txBox="1"/>
          <p:nvPr/>
        </p:nvSpPr>
        <p:spPr>
          <a:xfrm>
            <a:off x="366671" y="3358675"/>
            <a:ext cx="5779008" cy="2953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целях консультативной поддержки, с сентября 2022 года при Министерстве просвещения Российской Федерации, Министерстве спорта Российской Федерации и Федеральной службе по надзору в сфере образования и науки, работают горячие линии по вопросам практического применения положений Федерального закона о гармонизации.</a:t>
            </a:r>
            <a:endParaRPr lang="ru-RU" sz="1700" dirty="0">
              <a:solidFill>
                <a:schemeClr val="bg1">
                  <a:lumMod val="50000"/>
                </a:schemeClr>
              </a:solidFill>
              <a:latin typeface="Montserrat Light" panose="000004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70EEE-03AF-ED8C-A428-06B03A094D16}"/>
              </a:ext>
            </a:extLst>
          </p:cNvPr>
          <p:cNvSpPr txBox="1"/>
          <p:nvPr/>
        </p:nvSpPr>
        <p:spPr>
          <a:xfrm>
            <a:off x="6876864" y="1319514"/>
            <a:ext cx="4828523" cy="456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сегодняшний день порядка 90% организаций дополнительного образования сферы «Образования» полностью осуществили основные мероприятия, связанные с переходом. Остальным осталось разработать дополнительные образовательные программы спортивной подготовки. Окончательно до 1 сентября 2023 года все организации обеспечат перевод обучающихся на обучение на соответствующий этап спортивной подготовки по разработанным и утвержденным дополнительным образовательным программам спортивной подготовки.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310677-CE9D-CF38-3850-C77F75A5B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13" y="1400261"/>
            <a:ext cx="2656449" cy="1662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890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Арка 17">
            <a:extLst>
              <a:ext uri="{FF2B5EF4-FFF2-40B4-BE49-F238E27FC236}">
                <a16:creationId xmlns:a16="http://schemas.microsoft.com/office/drawing/2014/main" id="{1F2B07B3-3EC2-4075-F436-1C8B416BD2CB}"/>
              </a:ext>
            </a:extLst>
          </p:cNvPr>
          <p:cNvSpPr/>
          <p:nvPr/>
        </p:nvSpPr>
        <p:spPr>
          <a:xfrm rot="3736502">
            <a:off x="185292" y="5823208"/>
            <a:ext cx="1567397" cy="1365566"/>
          </a:xfrm>
          <a:prstGeom prst="blockArc">
            <a:avLst>
              <a:gd name="adj1" fmla="val 7577237"/>
              <a:gd name="adj2" fmla="val 136784"/>
              <a:gd name="adj3" fmla="val 24959"/>
            </a:avLst>
          </a:prstGeom>
          <a:solidFill>
            <a:srgbClr val="ECEEF6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9770CE-DF52-5E0D-04C7-1C05DB30C70F}"/>
              </a:ext>
            </a:extLst>
          </p:cNvPr>
          <p:cNvSpPr txBox="1"/>
          <p:nvPr/>
        </p:nvSpPr>
        <p:spPr>
          <a:xfrm>
            <a:off x="1243584" y="578850"/>
            <a:ext cx="10324643" cy="757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25000"/>
              </a:lnSpc>
              <a:spcAft>
                <a:spcPts val="800"/>
              </a:spcAft>
            </a:pPr>
            <a:r>
              <a:rPr lang="ru-RU" sz="1800" kern="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Вопросы, возникающие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процессе перехода организаций на дополнительные образовательные программы спортивной подготовки:</a:t>
            </a:r>
            <a:endParaRPr lang="ru-RU" sz="1800" kern="1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F1837-9B44-52B1-B8A3-CA0272F5A8B2}"/>
              </a:ext>
            </a:extLst>
          </p:cNvPr>
          <p:cNvSpPr txBox="1"/>
          <p:nvPr/>
        </p:nvSpPr>
        <p:spPr>
          <a:xfrm>
            <a:off x="434874" y="1952343"/>
            <a:ext cx="5468111" cy="432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 часов за 1 ставку заработной платы - 18 или 24 часа? </a:t>
            </a:r>
          </a:p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Приказом Министерства образования и науки Российской Федерации от 22 декабря 2014 г. № 1601 «О продолжительности рабочего времени (нормах часов педагогической работы за ставку заработной платы) педагогических работников и о порядке определения учебной нагрузки педагогических работников, оговариваемой в трудовом договоре» норма часов учебной (преподавательской) работы устанавливается 18 часов в неделю за ставку заработной платы.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28024-2AD9-D4EE-D965-A9F43D3C9FB8}"/>
              </a:ext>
            </a:extLst>
          </p:cNvPr>
          <p:cNvSpPr txBox="1"/>
          <p:nvPr/>
        </p:nvSpPr>
        <p:spPr>
          <a:xfrm>
            <a:off x="6382516" y="1440731"/>
            <a:ext cx="5185712" cy="546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учебно-тренировочного занятия - академический или астрономический час? </a:t>
            </a:r>
          </a:p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пунктом 3.2. Особенностей организации и осуществления образовательной деятельности по дополнительным образовательным программам спортивной подготовки, утвержденных Приказом Министерства спорта Российской Федерации от 3 августа 2022 года № 634 учебно-тренировочный процесс проводится в соответствии с учебно-тренировочным планом круглогодичной подготовки, рассчитанным исходя из астрономического часа (60 минут).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9D35FE-9BD3-FF25-D585-9E281262C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23772" y="710108"/>
            <a:ext cx="944562" cy="944563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756660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F244B7-7C78-791F-571C-0D8D7DAAC41B}"/>
              </a:ext>
            </a:extLst>
          </p:cNvPr>
          <p:cNvSpPr txBox="1"/>
          <p:nvPr/>
        </p:nvSpPr>
        <p:spPr>
          <a:xfrm>
            <a:off x="905256" y="968404"/>
            <a:ext cx="10424160" cy="3181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Учебная (преподавательская) нагрузка тренеров-преподавателей.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450215" algn="just">
              <a:lnSpc>
                <a:spcPct val="125000"/>
              </a:lnSpc>
            </a:pP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Тут следует отметить, что особенности режима рабочего времени тренеров-преподавателей, старших тренеров-преподавателей в период тренировочного года или спортивного сезона определены в приложении к приказу Минобрнауки России от 11 мая 2016 г. № 536 и нормируемая часть педагогической работы работников, ведущих преподавательскую работу, определяется в астрономических часах и включает проводимые учебные (тренировочные) занятия независимо от их продолжительности Выполнение учебной (преподавательской) нагрузки регулируется расписанием занятий.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4E1B9-5D70-BE14-5534-58A880AE62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32975" y="850871"/>
            <a:ext cx="944562" cy="944563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16084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A342B7-B6E5-96BC-EEFE-9174C7CB01F8}"/>
              </a:ext>
            </a:extLst>
          </p:cNvPr>
          <p:cNvSpPr txBox="1"/>
          <p:nvPr/>
        </p:nvSpPr>
        <p:spPr>
          <a:xfrm>
            <a:off x="1783080" y="705635"/>
            <a:ext cx="9811512" cy="5608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</a:pPr>
            <a:r>
              <a:rPr lang="ru-RU" sz="16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Переименование образовательных организаций. </a:t>
            </a:r>
          </a:p>
          <a:p>
            <a:pPr indent="450215" algn="just">
              <a:lnSpc>
                <a:spcPct val="125000"/>
              </a:lnSpc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пунктом 2 статьи 3 Федерального закона о гармонизации наименования и уставы организаций, реализующих дополнительные общеобразовательные программы в области физической культуры и спорта, программы спортивной подготовки, подлежат приведению в соответствие с Федеральным законом от 29 декабря 2012 года № 273-ФЗ «Об образовании в Российской Федерации»  не позднее 1 мая 2023 года с учетом следующих положений: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организации, реализующие программы спортивной подготовки в качестве основной цели деятельности, должны быть переименованы в организации дополнительного образования со специальным наименованием «спортивная школа»;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организации, реализующие дополнительные предпрофессиональные программы в области физической культуры и спорта в качестве основной цели деятельности, должны быть переименованы в организации дополнительного образования со специальным наименованием «спортивная школа»;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организации, реализующие дополнительные общеразвивающие программы в области физической культуры и спорта в качестве основной цели деятельности, </a:t>
            </a:r>
            <a:r>
              <a:rPr lang="ru-RU" sz="1600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быть переименованы в организации дополнительного образования со специальным наименованием «спортивная школа».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Учитывая вышеизложенное внесение изменения в наименование организации, реализующей дополнительные </a:t>
            </a:r>
            <a:r>
              <a:rPr lang="ru-RU" sz="1600" u="sng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общеразвивающие</a:t>
            </a:r>
            <a:r>
              <a:rPr lang="ru-RU" sz="1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программы в области физической культуры и спорта в качестве основной цели деятельности не является обязательным и относится к компетенции учредителя организации.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D6869-797D-CC75-EC06-406FB8FA0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97408" y="841727"/>
            <a:ext cx="944562" cy="944563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374205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480D4-AB79-49EC-64D1-8D9FF781F249}"/>
              </a:ext>
            </a:extLst>
          </p:cNvPr>
          <p:cNvSpPr txBox="1"/>
          <p:nvPr/>
        </p:nvSpPr>
        <p:spPr>
          <a:xfrm>
            <a:off x="777081" y="1474351"/>
            <a:ext cx="4242816" cy="4220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ли получать новую лицензию на образовательную деятельность, в случае переименования образовательной организации? </a:t>
            </a: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пунктом 2 части 1 статьи 18 Федерального закона от 4 мая 2011 года № 99-ФЗ «О лицензировании отдельных видов деятельности» предусмотрено внесение изменений в реестр лицензий в случае изменения наименования лицензиата, изменение наименования филиала лицензиата.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FFCDA-BC6E-1E32-3563-A53F11FB7CFD}"/>
              </a:ext>
            </a:extLst>
          </p:cNvPr>
          <p:cNvSpPr txBox="1"/>
          <p:nvPr/>
        </p:nvSpPr>
        <p:spPr>
          <a:xfrm>
            <a:off x="5159502" y="299669"/>
            <a:ext cx="6627876" cy="6297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25000"/>
              </a:lnSpc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формировании бюджета как будут отражаться коды бюджетной классификации?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п. 18.2. бюджетной классификации, утвержденной приказом Минфина России от 24.05.2022 № 82н, с 01.01.2023 года расходы бюджетов бюджетной системы Российской Федерации по разделам и подразделам классификации расходов бюджетов: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Реализация дополнительных образовательных программ спортивной подготовки по подразделу 1103 «Спорт высших достижений»;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Реализация дополнительных общеразвивающих программ в области физической культуры и спорта по подразделу 0703 «Дополнительное образование детей» или по подразделу 1101 «Физическая культура».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25000"/>
              </a:lnSpc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 так же стоит отметить, что деятельности организаций дополнительного образования, реализующих дополнительные образовательные программы спортивной подготовки, относится к основным видам экономической деятельности «Образование дополнительное детей и взрослых» (ОКВЭД 85.41).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33869C-5F09-6142-5272-8A63B650B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04800" y="823439"/>
            <a:ext cx="944562" cy="944563"/>
          </a:xfrm>
          <a:prstGeom prst="ellipse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8998572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1038</Words>
  <Application>Microsoft Office PowerPoint</Application>
  <PresentationFormat>Широкоэкранный</PresentationFormat>
  <Paragraphs>38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Gill Sans</vt:lpstr>
      <vt:lpstr>Montserrat</vt:lpstr>
      <vt:lpstr>Montserrat ExtraBold</vt:lpstr>
      <vt:lpstr>Montserrat Light</vt:lpstr>
      <vt:lpstr>Montserrat Medium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Солдатова</dc:creator>
  <cp:lastModifiedBy>Овечкин Александр Аркадьевич</cp:lastModifiedBy>
  <cp:revision>22</cp:revision>
  <dcterms:created xsi:type="dcterms:W3CDTF">2023-05-24T07:37:18Z</dcterms:created>
  <dcterms:modified xsi:type="dcterms:W3CDTF">2023-08-17T13:50:11Z</dcterms:modified>
</cp:coreProperties>
</file>