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1" r:id="rId3"/>
    <p:sldId id="279" r:id="rId4"/>
    <p:sldId id="280" r:id="rId5"/>
    <p:sldId id="290" r:id="rId6"/>
    <p:sldId id="281" r:id="rId7"/>
    <p:sldId id="282" r:id="rId8"/>
    <p:sldId id="284" r:id="rId9"/>
    <p:sldId id="285" r:id="rId10"/>
    <p:sldId id="286" r:id="rId11"/>
    <p:sldId id="294" r:id="rId12"/>
    <p:sldId id="295" r:id="rId13"/>
    <p:sldId id="296" r:id="rId14"/>
    <p:sldId id="297" r:id="rId15"/>
    <p:sldId id="29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11"/>
    <a:srgbClr val="FF6A12"/>
    <a:srgbClr val="36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36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78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1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0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9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0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6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6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97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1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5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8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8152-4392-48E8-9EE8-BCF425DE0BBC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3604F-72EB-4DD8-9530-04CA03FA6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0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sv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sv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sv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sv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sv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7.jp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sv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52EC3F-C175-1542-9C49-173C6558406E}"/>
              </a:ext>
            </a:extLst>
          </p:cNvPr>
          <p:cNvSpPr/>
          <p:nvPr/>
        </p:nvSpPr>
        <p:spPr>
          <a:xfrm>
            <a:off x="0" y="0"/>
            <a:ext cx="12192000" cy="6845305"/>
          </a:xfrm>
          <a:prstGeom prst="rect">
            <a:avLst/>
          </a:prstGeom>
          <a:solidFill>
            <a:srgbClr val="FF6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/>
          </a:p>
        </p:txBody>
      </p:sp>
      <p:pic>
        <p:nvPicPr>
          <p:cNvPr id="12" name="Рисунок 11" descr="Изображение выглядит как человек, держит, легкая атлетика, рука&#10;&#10;Автоматически созданное описание">
            <a:extLst>
              <a:ext uri="{FF2B5EF4-FFF2-40B4-BE49-F238E27FC236}">
                <a16:creationId xmlns:a16="http://schemas.microsoft.com/office/drawing/2014/main" id="{944A1758-638B-EB46-8FDA-68CC3265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7953" r="9009" b="19262"/>
          <a:stretch/>
        </p:blipFill>
        <p:spPr>
          <a:xfrm>
            <a:off x="0" y="12694"/>
            <a:ext cx="12192000" cy="689413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6F82743-EA32-A14D-88A8-2AC8F9DC6FF4}"/>
              </a:ext>
            </a:extLst>
          </p:cNvPr>
          <p:cNvSpPr/>
          <p:nvPr/>
        </p:nvSpPr>
        <p:spPr>
          <a:xfrm>
            <a:off x="929109" y="4294400"/>
            <a:ext cx="6946862" cy="172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92" b="1" dirty="0">
                <a:solidFill>
                  <a:schemeClr val="bg1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ДЕТСКИЙ</a:t>
            </a:r>
          </a:p>
          <a:p>
            <a:r>
              <a:rPr lang="ru-RU" sz="5292" b="1" dirty="0">
                <a:solidFill>
                  <a:schemeClr val="bg1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ТРИАТЛОН</a:t>
            </a:r>
            <a:endParaRPr lang="ru-RU" sz="5292" dirty="0">
              <a:solidFill>
                <a:schemeClr val="bg1"/>
              </a:solidFill>
              <a:latin typeface="Russo One" panose="02000503050000020004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76E318-60C0-D649-9F8F-BAC07E5E1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0893"/>
          <a:stretch/>
        </p:blipFill>
        <p:spPr>
          <a:xfrm>
            <a:off x="9125662" y="-61526"/>
            <a:ext cx="3066338" cy="685165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D706978D-61B3-FA4C-92B1-BA903EF8B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7" y="402689"/>
            <a:ext cx="3344521" cy="9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4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68EA647-33C0-4C37-9653-731D47B50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0" t="39512" r="27983" b="33622"/>
          <a:stretch/>
        </p:blipFill>
        <p:spPr bwMode="auto">
          <a:xfrm>
            <a:off x="4463807" y="4725344"/>
            <a:ext cx="326438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E808053-0B0F-4B22-8343-9D998F5CD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t="25679" r="31728" b="3869"/>
          <a:stretch/>
        </p:blipFill>
        <p:spPr bwMode="auto">
          <a:xfrm>
            <a:off x="8282244" y="3645344"/>
            <a:ext cx="145729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13DCC74-AD2D-41C0-8B72-D6D5BD6CA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38691" r="26756" b="26908"/>
          <a:stretch/>
        </p:blipFill>
        <p:spPr bwMode="auto">
          <a:xfrm>
            <a:off x="460711" y="4725344"/>
            <a:ext cx="337870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3FFC0E-D0F8-4E8B-B752-4097EBA489C8}"/>
              </a:ext>
            </a:extLst>
          </p:cNvPr>
          <p:cNvSpPr/>
          <p:nvPr/>
        </p:nvSpPr>
        <p:spPr>
          <a:xfrm>
            <a:off x="771695" y="1707845"/>
            <a:ext cx="84296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u="sng" dirty="0">
                <a:latin typeface="+mj-lt"/>
                <a:ea typeface="+mj-ea"/>
                <a:cs typeface="+mj-cs"/>
              </a:rPr>
              <a:t>Основные задачи: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комплексная подготовка в триатлоне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ru-RU" sz="2000" dirty="0">
                <a:latin typeface="+mj-lt"/>
                <a:ea typeface="+mj-ea"/>
                <a:cs typeface="+mj-cs"/>
              </a:rPr>
              <a:t>(плавание, вело, бег),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воспитание необходимых физических и психологических качеств,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индивидуальные или групповые занятия.</a:t>
            </a:r>
          </a:p>
          <a:p>
            <a:pPr>
              <a:spcAft>
                <a:spcPts val="1200"/>
              </a:spcAft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79608-A85C-72FD-66EE-40F6E5A9C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E580C2-0578-5B3C-ABC5-0D416E84E5A9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СТАРШИЙ ВОЗРАСТ (14-16 лет)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A9A7E-1A15-DDEB-D69E-519A78E15949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32096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3FFC0E-D0F8-4E8B-B752-4097EBA489C8}"/>
              </a:ext>
            </a:extLst>
          </p:cNvPr>
          <p:cNvSpPr/>
          <p:nvPr/>
        </p:nvSpPr>
        <p:spPr>
          <a:xfrm>
            <a:off x="385753" y="1311157"/>
            <a:ext cx="842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ea typeface="+mj-ea"/>
                <a:cs typeface="+mj-cs"/>
              </a:rPr>
              <a:t>Одним из наиболее эффективных способов поддержания здоровья - является вовлечение школьников в занятия спортом и увеличения физической активности. При этом - доступным и разносторонним  для школьников является триатлон.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79608-A85C-72FD-66EE-40F6E5A9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E580C2-0578-5B3C-ABC5-0D416E84E5A9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ТРИАТЛОН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A9A7E-1A15-DDEB-D69E-519A78E15949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  <p:pic>
        <p:nvPicPr>
          <p:cNvPr id="7" name="Рисунок 6" descr="Изображение выглядит как внешний, небо, человек, вода&#10;&#10;Автоматически созданное описание">
            <a:extLst>
              <a:ext uri="{FF2B5EF4-FFF2-40B4-BE49-F238E27FC236}">
                <a16:creationId xmlns:a16="http://schemas.microsoft.com/office/drawing/2014/main" id="{40C4804A-BEE3-2E98-4BF7-371F013AA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244"/>
            <a:ext cx="5268613" cy="350947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ебо, вода, спор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5DA0DC0-63CB-7CF0-B9A5-ADA8ADF09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/>
          <a:stretch/>
        </p:blipFill>
        <p:spPr>
          <a:xfrm>
            <a:off x="9005893" y="1096488"/>
            <a:ext cx="3161900" cy="448951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ешний, велосипед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A002C3D-F7EB-79B3-7308-9556DEE914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6072"/>
          <a:stretch/>
        </p:blipFill>
        <p:spPr>
          <a:xfrm>
            <a:off x="5701472" y="2634596"/>
            <a:ext cx="3018203" cy="40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3FFC0E-D0F8-4E8B-B752-4097EBA489C8}"/>
              </a:ext>
            </a:extLst>
          </p:cNvPr>
          <p:cNvSpPr/>
          <p:nvPr/>
        </p:nvSpPr>
        <p:spPr>
          <a:xfrm>
            <a:off x="259974" y="1466002"/>
            <a:ext cx="785374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ea typeface="+mj-ea"/>
                <a:cs typeface="+mj-cs"/>
              </a:rPr>
              <a:t>Плавание – одно из важнейших средств физического воспитания. Занятия плаванием имеют большое оздоровительное и прикладное значение, так как умение плавать является жизненно необходимым навыком каждого человека и гарантирует сохранение жизни при нахождении его в водной среде.</a:t>
            </a:r>
          </a:p>
          <a:p>
            <a:pPr>
              <a:spcAft>
                <a:spcPts val="1200"/>
              </a:spcAft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79608-A85C-72FD-66EE-40F6E5A9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E580C2-0578-5B3C-ABC5-0D416E84E5A9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ПЛАВАНИЕ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A9A7E-1A15-DDEB-D69E-519A78E15949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  <p:pic>
        <p:nvPicPr>
          <p:cNvPr id="7" name="Рисунок 6" descr="Изображение выглядит как человек, спорт, женский&#10;&#10;Автоматически созданное описание">
            <a:extLst>
              <a:ext uri="{FF2B5EF4-FFF2-40B4-BE49-F238E27FC236}">
                <a16:creationId xmlns:a16="http://schemas.microsoft.com/office/drawing/2014/main" id="{9242C1EF-5C8E-5C7E-0A16-29D707F2D5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/>
          <a:stretch/>
        </p:blipFill>
        <p:spPr>
          <a:xfrm>
            <a:off x="8372256" y="3135085"/>
            <a:ext cx="3819744" cy="2959615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водный вид спорта, спор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0092D2A-CCC1-B29E-5DF4-CD3FEEAC8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48" y="3766487"/>
            <a:ext cx="4078665" cy="306237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нешний, носит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495B5379-C976-C5E7-F2AA-41C455826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57" y="80272"/>
            <a:ext cx="3819743" cy="286480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вода, плавание, водный вид спорта&#10;&#10;Автоматически созданное описание">
            <a:extLst>
              <a:ext uri="{FF2B5EF4-FFF2-40B4-BE49-F238E27FC236}">
                <a16:creationId xmlns:a16="http://schemas.microsoft.com/office/drawing/2014/main" id="{07CF7C3A-0168-8518-BDED-D9A534FACC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488"/>
            <a:ext cx="4080105" cy="30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3FFC0E-D0F8-4E8B-B752-4097EBA489C8}"/>
              </a:ext>
            </a:extLst>
          </p:cNvPr>
          <p:cNvSpPr/>
          <p:nvPr/>
        </p:nvSpPr>
        <p:spPr>
          <a:xfrm>
            <a:off x="539262" y="1330346"/>
            <a:ext cx="84296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ea typeface="+mj-ea"/>
                <a:cs typeface="+mj-cs"/>
              </a:rPr>
              <a:t>Велосипед – Положительное воздействие на нервную систему. Свежий воздух, движение, улучшение циркуляции крови — все это способствует хорошему самочувствию, а так же первое знакомство с правилами ПДД.</a:t>
            </a:r>
          </a:p>
          <a:p>
            <a:pPr>
              <a:spcAft>
                <a:spcPts val="1200"/>
              </a:spcAft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79608-A85C-72FD-66EE-40F6E5A9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E580C2-0578-5B3C-ABC5-0D416E84E5A9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ВЕЛОСИПЕД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A9A7E-1A15-DDEB-D69E-519A78E15949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  <p:pic>
        <p:nvPicPr>
          <p:cNvPr id="7" name="Рисунок 6" descr="Изображение выглядит как человек, внешний, небо, велосипед&#10;&#10;Автоматически созданное описание">
            <a:extLst>
              <a:ext uri="{FF2B5EF4-FFF2-40B4-BE49-F238E27FC236}">
                <a16:creationId xmlns:a16="http://schemas.microsoft.com/office/drawing/2014/main" id="{B08A7599-A318-8AF0-A65A-517D239BE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10" y="-8544"/>
            <a:ext cx="2990084" cy="448887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рево, внешний, неб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18310458-2115-27D7-6594-9B5418101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77" y="2805261"/>
            <a:ext cx="2705788" cy="40620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ешний, дорога, едет, велосипед&#10;&#10;Автоматически созданное описание">
            <a:extLst>
              <a:ext uri="{FF2B5EF4-FFF2-40B4-BE49-F238E27FC236}">
                <a16:creationId xmlns:a16="http://schemas.microsoft.com/office/drawing/2014/main" id="{DBB5DEDC-A133-A06D-288B-D84440835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9" y="2805261"/>
            <a:ext cx="2705788" cy="405489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ерево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89ACF01-0204-861B-4B04-D5528EB5B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5" y="3738971"/>
            <a:ext cx="4671523" cy="31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3FFC0E-D0F8-4E8B-B752-4097EBA489C8}"/>
              </a:ext>
            </a:extLst>
          </p:cNvPr>
          <p:cNvSpPr/>
          <p:nvPr/>
        </p:nvSpPr>
        <p:spPr>
          <a:xfrm>
            <a:off x="229739" y="1446164"/>
            <a:ext cx="73657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ea typeface="+mj-ea"/>
                <a:cs typeface="+mj-cs"/>
              </a:rPr>
              <a:t>Бег – естественное и привычное для детей движение, которое является неотъемлемой частью подвижных игр в повседневной жизни.</a:t>
            </a:r>
          </a:p>
          <a:p>
            <a:pPr>
              <a:spcAft>
                <a:spcPts val="1200"/>
              </a:spcAft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79608-A85C-72FD-66EE-40F6E5A9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E580C2-0578-5B3C-ABC5-0D416E84E5A9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БЕГ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4A9A7E-1A15-DDEB-D69E-519A78E15949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  <p:pic>
        <p:nvPicPr>
          <p:cNvPr id="7" name="Рисунок 6" descr="Изображение выглядит как человек, земля, внеш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8400A35B-D310-1645-F4BA-D84E959E67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/>
          <a:stretch/>
        </p:blipFill>
        <p:spPr>
          <a:xfrm>
            <a:off x="-1" y="3288123"/>
            <a:ext cx="4836477" cy="3562597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2D3CD368-9888-5206-2432-A8E881706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75" y="107326"/>
            <a:ext cx="4596524" cy="306434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ебо, внешний, дорог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A81ED3D-639D-5F69-6D5F-2C887EE1DC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/>
          <a:stretch/>
        </p:blipFill>
        <p:spPr>
          <a:xfrm>
            <a:off x="5177237" y="3288122"/>
            <a:ext cx="4836477" cy="35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0EE8D8-5451-AC4A-B57E-B938B809314D}"/>
              </a:ext>
            </a:extLst>
          </p:cNvPr>
          <p:cNvSpPr/>
          <p:nvPr/>
        </p:nvSpPr>
        <p:spPr>
          <a:xfrm>
            <a:off x="0" y="0"/>
            <a:ext cx="12192000" cy="6851652"/>
          </a:xfrm>
          <a:prstGeom prst="rect">
            <a:avLst/>
          </a:prstGeom>
          <a:solidFill>
            <a:srgbClr val="FF6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/>
          </a:p>
        </p:txBody>
      </p:sp>
      <p:pic>
        <p:nvPicPr>
          <p:cNvPr id="4" name="Рисунок 3" descr="Изображение выглядит как небо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23C4732-B77E-944C-80E7-7EF0844F5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t="-71" r="3140" b="215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E651C1-D549-C34A-9FFC-4937646B2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0893"/>
          <a:stretch/>
        </p:blipFill>
        <p:spPr>
          <a:xfrm>
            <a:off x="9122332" y="29617"/>
            <a:ext cx="3066338" cy="6851652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905E392F-A3CA-5E4C-B916-DDDBA1E0E1D1}"/>
              </a:ext>
            </a:extLst>
          </p:cNvPr>
          <p:cNvSpPr txBox="1">
            <a:spLocks/>
          </p:cNvSpPr>
          <p:nvPr/>
        </p:nvSpPr>
        <p:spPr>
          <a:xfrm>
            <a:off x="3176545" y="2807454"/>
            <a:ext cx="6665218" cy="2091461"/>
          </a:xfrm>
          <a:prstGeom prst="rect">
            <a:avLst/>
          </a:prstGeom>
        </p:spPr>
        <p:txBody>
          <a:bodyPr vert="horz" lIns="72154" tIns="36077" rIns="72154" bIns="360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292" b="1" dirty="0">
                <a:solidFill>
                  <a:schemeClr val="bg1"/>
                </a:solidFill>
                <a:latin typeface="Russo One" panose="02000503050000020004" pitchFamily="2" charset="0"/>
              </a:rPr>
              <a:t>СПАСИБО</a:t>
            </a:r>
            <a:br>
              <a:rPr lang="ru-RU" sz="5292" b="1" dirty="0">
                <a:solidFill>
                  <a:schemeClr val="bg1"/>
                </a:solidFill>
                <a:latin typeface="Russo One" panose="02000503050000020004" pitchFamily="2" charset="0"/>
              </a:rPr>
            </a:br>
            <a:r>
              <a:rPr lang="ru-RU" sz="5292" b="1" dirty="0">
                <a:solidFill>
                  <a:schemeClr val="bg1"/>
                </a:solidFill>
                <a:latin typeface="Russo One" panose="02000503050000020004" pitchFamily="2" charset="0"/>
              </a:rPr>
              <a:t>ЗА ВНИМАНИЕ!</a:t>
            </a:r>
            <a:br>
              <a:rPr lang="ru-RU" sz="5292" b="1" dirty="0">
                <a:solidFill>
                  <a:schemeClr val="bg1"/>
                </a:solidFill>
                <a:latin typeface="Russo One" panose="02000503050000020004" pitchFamily="2" charset="0"/>
              </a:rPr>
            </a:br>
            <a:endParaRPr lang="ru-RU" sz="5292" b="1" dirty="0">
              <a:solidFill>
                <a:schemeClr val="bg1"/>
              </a:solidFill>
              <a:latin typeface="Russo One" panose="02000503050000020004" pitchFamily="2" charset="0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BEC6331-A935-4D4F-9553-8D3836BF2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2" y="385875"/>
            <a:ext cx="3344521" cy="9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8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A60EF37-7E24-7E49-8C56-DBEBCCC4B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r="28525"/>
          <a:stretch/>
        </p:blipFill>
        <p:spPr>
          <a:xfrm>
            <a:off x="7815652" y="1"/>
            <a:ext cx="4396570" cy="6858000"/>
          </a:xfrm>
          <a:prstGeom prst="rect">
            <a:avLst/>
          </a:prstGeom>
        </p:spPr>
      </p:pic>
      <p:sp>
        <p:nvSpPr>
          <p:cNvPr id="34" name="Параллелограмм 33">
            <a:extLst>
              <a:ext uri="{FF2B5EF4-FFF2-40B4-BE49-F238E27FC236}">
                <a16:creationId xmlns:a16="http://schemas.microsoft.com/office/drawing/2014/main" id="{5C9F1686-43EB-444D-834C-472A6A82D1D1}"/>
              </a:ext>
            </a:extLst>
          </p:cNvPr>
          <p:cNvSpPr/>
          <p:nvPr/>
        </p:nvSpPr>
        <p:spPr>
          <a:xfrm>
            <a:off x="5937793" y="1"/>
            <a:ext cx="3112386" cy="6858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B13E527-9553-E336-8C27-0B49E434F198}"/>
              </a:ext>
            </a:extLst>
          </p:cNvPr>
          <p:cNvSpPr/>
          <p:nvPr/>
        </p:nvSpPr>
        <p:spPr>
          <a:xfrm>
            <a:off x="598774" y="425437"/>
            <a:ext cx="734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ДЕТСКИЙ ТРИАТЛОН В РОССИИ СЕЙЧАС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B04497-4967-7446-B39B-C8F1D7D8AE27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CB03166-AA60-A547-8237-949805658464}"/>
              </a:ext>
            </a:extLst>
          </p:cNvPr>
          <p:cNvSpPr/>
          <p:nvPr/>
        </p:nvSpPr>
        <p:spPr>
          <a:xfrm>
            <a:off x="1329773" y="1629537"/>
            <a:ext cx="3984825" cy="1564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97CBF6B-9A39-9541-A995-B8CECDC86754}"/>
              </a:ext>
            </a:extLst>
          </p:cNvPr>
          <p:cNvSpPr/>
          <p:nvPr/>
        </p:nvSpPr>
        <p:spPr>
          <a:xfrm>
            <a:off x="1329773" y="3479786"/>
            <a:ext cx="3984825" cy="1564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A781A-9F14-BE41-94AC-B2EABCD469EC}"/>
              </a:ext>
            </a:extLst>
          </p:cNvPr>
          <p:cNvSpPr txBox="1"/>
          <p:nvPr/>
        </p:nvSpPr>
        <p:spPr>
          <a:xfrm>
            <a:off x="1413676" y="1784590"/>
            <a:ext cx="4366556" cy="3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94" b="1" dirty="0">
                <a:solidFill>
                  <a:srgbClr val="363638"/>
                </a:solidFill>
                <a:latin typeface="Russo One" panose="02000503050000020004" pitchFamily="2" charset="0"/>
              </a:rPr>
              <a:t>ИТОГИ 2022: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8CD9F-87FA-6F4D-9C55-C973B3FE37D6}"/>
              </a:ext>
            </a:extLst>
          </p:cNvPr>
          <p:cNvSpPr txBox="1"/>
          <p:nvPr/>
        </p:nvSpPr>
        <p:spPr>
          <a:xfrm>
            <a:off x="1413676" y="3654743"/>
            <a:ext cx="2102526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88" b="1" dirty="0">
                <a:solidFill>
                  <a:srgbClr val="363638"/>
                </a:solidFill>
                <a:latin typeface="Russo One" panose="0200050305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 2023:</a:t>
            </a:r>
            <a:endParaRPr lang="ru-RU" sz="1588" dirty="0">
              <a:solidFill>
                <a:srgbClr val="363638"/>
              </a:solidFill>
              <a:latin typeface="Russo One" panose="0200050305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4234B2-6830-214D-AED3-C4DD9F091A2B}"/>
              </a:ext>
            </a:extLst>
          </p:cNvPr>
          <p:cNvSpPr txBox="1"/>
          <p:nvPr/>
        </p:nvSpPr>
        <p:spPr>
          <a:xfrm>
            <a:off x="1381226" y="2200071"/>
            <a:ext cx="1508107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28" b="1" spc="-132" dirty="0">
                <a:solidFill>
                  <a:srgbClr val="FF6A12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2 000 </a:t>
            </a:r>
            <a:endParaRPr lang="ru-RU" sz="3528" b="1" spc="-132">
              <a:latin typeface="Avenir Next Cyr Medium" panose="020B0503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DB4101-88DB-9C4B-BC7D-7313061BB636}"/>
              </a:ext>
            </a:extLst>
          </p:cNvPr>
          <p:cNvSpPr txBox="1"/>
          <p:nvPr/>
        </p:nvSpPr>
        <p:spPr>
          <a:xfrm>
            <a:off x="1472383" y="2696030"/>
            <a:ext cx="867158" cy="2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35" dirty="0">
                <a:latin typeface="Avenir Next Cyr" panose="020B0503020202020204" pitchFamily="34" charset="0"/>
              </a:rPr>
              <a:t>детей</a:t>
            </a:r>
            <a:r>
              <a:rPr lang="en-US" sz="1235" dirty="0">
                <a:latin typeface="Avenir Next Cyr" panose="020B0503020202020204" pitchFamily="34" charset="0"/>
              </a:rPr>
              <a:t>*</a:t>
            </a:r>
            <a:endParaRPr lang="ru-RU" sz="1235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8DF53B-9D82-184C-8F8E-76E69E67EE63}"/>
              </a:ext>
            </a:extLst>
          </p:cNvPr>
          <p:cNvSpPr txBox="1"/>
          <p:nvPr/>
        </p:nvSpPr>
        <p:spPr>
          <a:xfrm>
            <a:off x="2866601" y="2197228"/>
            <a:ext cx="787149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28" b="1" spc="-265" dirty="0">
                <a:solidFill>
                  <a:srgbClr val="363638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13</a:t>
            </a:r>
            <a:endParaRPr lang="ru-RU" sz="3528" b="1" spc="-265">
              <a:solidFill>
                <a:srgbClr val="363638"/>
              </a:solidFill>
              <a:latin typeface="Avenir Next Cyr Medium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117C57-BA0E-5444-A022-0ADE68F6CABB}"/>
              </a:ext>
            </a:extLst>
          </p:cNvPr>
          <p:cNvSpPr txBox="1"/>
          <p:nvPr/>
        </p:nvSpPr>
        <p:spPr>
          <a:xfrm>
            <a:off x="3833529" y="2197227"/>
            <a:ext cx="460159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28" b="1" dirty="0">
                <a:solidFill>
                  <a:srgbClr val="363638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6</a:t>
            </a:r>
            <a:endParaRPr lang="ru-RU" sz="3528" b="1">
              <a:solidFill>
                <a:srgbClr val="363638"/>
              </a:solidFill>
              <a:latin typeface="Avenir Next Cyr Medium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D253B-DE0C-7B45-98A8-6F43A5E54C0D}"/>
              </a:ext>
            </a:extLst>
          </p:cNvPr>
          <p:cNvSpPr txBox="1"/>
          <p:nvPr/>
        </p:nvSpPr>
        <p:spPr>
          <a:xfrm>
            <a:off x="2909575" y="2693187"/>
            <a:ext cx="867158" cy="2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35" dirty="0">
                <a:latin typeface="Avenir Next Cyr" panose="020B0503020202020204" pitchFamily="34" charset="0"/>
              </a:rPr>
              <a:t>стартов</a:t>
            </a:r>
            <a:endParaRPr lang="ru-RU" sz="1235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CE327F-8292-8E45-9648-D23612BEDC43}"/>
              </a:ext>
            </a:extLst>
          </p:cNvPr>
          <p:cNvSpPr txBox="1"/>
          <p:nvPr/>
        </p:nvSpPr>
        <p:spPr>
          <a:xfrm>
            <a:off x="3833528" y="2685849"/>
            <a:ext cx="1009768" cy="2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35" dirty="0">
                <a:latin typeface="Avenir Next Cyr" panose="020B0503020202020204" pitchFamily="34" charset="0"/>
              </a:rPr>
              <a:t>регионов</a:t>
            </a:r>
            <a:endParaRPr lang="ru-RU" sz="1235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0D3224-140E-1348-8720-45705D6BABCE}"/>
              </a:ext>
            </a:extLst>
          </p:cNvPr>
          <p:cNvSpPr txBox="1"/>
          <p:nvPr/>
        </p:nvSpPr>
        <p:spPr>
          <a:xfrm>
            <a:off x="1381458" y="4050483"/>
            <a:ext cx="1508107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28" b="1" spc="-132" dirty="0">
                <a:solidFill>
                  <a:srgbClr val="FF6A12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3</a:t>
            </a:r>
            <a:r>
              <a:rPr lang="ru-RU" sz="3528" b="1" spc="-132" dirty="0">
                <a:solidFill>
                  <a:srgbClr val="FF6A12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 </a:t>
            </a:r>
            <a:r>
              <a:rPr lang="en-US" sz="3528" b="1" spc="-132" dirty="0">
                <a:solidFill>
                  <a:srgbClr val="FF6A12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5</a:t>
            </a:r>
            <a:r>
              <a:rPr lang="ru-RU" sz="3528" b="1" spc="-132" dirty="0">
                <a:solidFill>
                  <a:srgbClr val="FF6A12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00 </a:t>
            </a:r>
            <a:endParaRPr lang="ru-RU" sz="3528" b="1" spc="-132">
              <a:latin typeface="Avenir Next Cyr Medium" panose="020B05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09619E-DF3D-8F47-A3C3-BC7C1A8B8D5B}"/>
              </a:ext>
            </a:extLst>
          </p:cNvPr>
          <p:cNvSpPr txBox="1"/>
          <p:nvPr/>
        </p:nvSpPr>
        <p:spPr>
          <a:xfrm>
            <a:off x="1472616" y="4546441"/>
            <a:ext cx="866925" cy="2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35" dirty="0">
                <a:latin typeface="Avenir Next Cyr" panose="020B0503020202020204" pitchFamily="34" charset="0"/>
              </a:rPr>
              <a:t>детей</a:t>
            </a:r>
            <a:r>
              <a:rPr lang="en-US" sz="1235" dirty="0">
                <a:latin typeface="Avenir Next Cyr" panose="020B0503020202020204" pitchFamily="34" charset="0"/>
              </a:rPr>
              <a:t>*</a:t>
            </a:r>
            <a:endParaRPr lang="ru-RU" sz="1235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B525F9-3672-AA47-A22F-1C380BC17132}"/>
              </a:ext>
            </a:extLst>
          </p:cNvPr>
          <p:cNvSpPr txBox="1"/>
          <p:nvPr/>
        </p:nvSpPr>
        <p:spPr>
          <a:xfrm>
            <a:off x="2866834" y="4047640"/>
            <a:ext cx="786916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28" b="1" spc="-265" dirty="0">
                <a:solidFill>
                  <a:srgbClr val="363638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20</a:t>
            </a:r>
            <a:endParaRPr lang="ru-RU" sz="3528" b="1" spc="-265">
              <a:solidFill>
                <a:srgbClr val="363638"/>
              </a:solidFill>
              <a:latin typeface="Avenir Next Cyr Medium" panose="020B0503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DC1176-D054-4B4D-9A8B-04F3FCDB2BD1}"/>
              </a:ext>
            </a:extLst>
          </p:cNvPr>
          <p:cNvSpPr txBox="1"/>
          <p:nvPr/>
        </p:nvSpPr>
        <p:spPr>
          <a:xfrm>
            <a:off x="3833761" y="4047639"/>
            <a:ext cx="976387" cy="63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28" b="1" spc="-265" dirty="0">
                <a:solidFill>
                  <a:srgbClr val="363638"/>
                </a:solidFill>
                <a:latin typeface="Avenir Next Cyr Medium" panose="020B0503020202020204" pitchFamily="34" charset="0"/>
                <a:ea typeface="+mj-ea"/>
                <a:cs typeface="Aharoni" panose="02010803020104030203" pitchFamily="2" charset="-79"/>
              </a:rPr>
              <a:t>10</a:t>
            </a:r>
            <a:endParaRPr lang="ru-RU" sz="3528" b="1" spc="-265">
              <a:solidFill>
                <a:srgbClr val="363638"/>
              </a:solidFill>
              <a:latin typeface="Avenir Next Cyr Medium" panose="020B05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99EEF0-5694-5B42-84B4-B4D43A63905B}"/>
              </a:ext>
            </a:extLst>
          </p:cNvPr>
          <p:cNvSpPr txBox="1"/>
          <p:nvPr/>
        </p:nvSpPr>
        <p:spPr>
          <a:xfrm>
            <a:off x="2909808" y="4543599"/>
            <a:ext cx="867158" cy="2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35" dirty="0">
                <a:latin typeface="Avenir Next Cyr" panose="020B0503020202020204" pitchFamily="34" charset="0"/>
              </a:rPr>
              <a:t>стартов</a:t>
            </a:r>
            <a:endParaRPr lang="ru-RU" sz="1235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17B56A-6C5F-B64D-B956-5F12BB9520DF}"/>
              </a:ext>
            </a:extLst>
          </p:cNvPr>
          <p:cNvSpPr txBox="1"/>
          <p:nvPr/>
        </p:nvSpPr>
        <p:spPr>
          <a:xfrm>
            <a:off x="3833762" y="4536260"/>
            <a:ext cx="1009534" cy="2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35" dirty="0">
                <a:latin typeface="Avenir Next Cyr" panose="020B0503020202020204" pitchFamily="34" charset="0"/>
              </a:rPr>
              <a:t>регионов</a:t>
            </a:r>
            <a:endParaRPr lang="ru-RU" sz="1235"/>
          </a:p>
        </p:txBody>
      </p:sp>
      <p:sp>
        <p:nvSpPr>
          <p:cNvPr id="32" name="Параллелограмм 31">
            <a:extLst>
              <a:ext uri="{FF2B5EF4-FFF2-40B4-BE49-F238E27FC236}">
                <a16:creationId xmlns:a16="http://schemas.microsoft.com/office/drawing/2014/main" id="{5B98959E-5E02-9C4A-9F14-51B7BD9AB4D5}"/>
              </a:ext>
            </a:extLst>
          </p:cNvPr>
          <p:cNvSpPr/>
          <p:nvPr/>
        </p:nvSpPr>
        <p:spPr>
          <a:xfrm>
            <a:off x="4782729" y="1485017"/>
            <a:ext cx="1971210" cy="4339451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88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C8C7AC-9B2E-194D-BCE3-19DD698BFE6E}"/>
              </a:ext>
            </a:extLst>
          </p:cNvPr>
          <p:cNvSpPr txBox="1"/>
          <p:nvPr/>
        </p:nvSpPr>
        <p:spPr>
          <a:xfrm>
            <a:off x="1275661" y="5160610"/>
            <a:ext cx="198349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70" dirty="0">
                <a:latin typeface="Avenir Next Cy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970" dirty="0">
                <a:latin typeface="Avenir Next Cyr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включая Детскую Лигу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1A6EF34-02CB-AB4B-93E5-5250EF340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993" y="6275728"/>
            <a:ext cx="1451623" cy="2891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A6D5A-E9D5-CCC5-38FF-61CD06AF8B4E}"/>
              </a:ext>
            </a:extLst>
          </p:cNvPr>
          <p:cNvSpPr txBox="1">
            <a:spLocks/>
          </p:cNvSpPr>
          <p:nvPr/>
        </p:nvSpPr>
        <p:spPr>
          <a:xfrm>
            <a:off x="5986546" y="2204470"/>
            <a:ext cx="2827138" cy="2160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rgbClr val="FF6A12"/>
                </a:solidFill>
              </a:rPr>
              <a:t>58</a:t>
            </a:r>
          </a:p>
          <a:p>
            <a:r>
              <a:rPr lang="ru-RU" sz="2400" dirty="0"/>
              <a:t>региональных федераций</a:t>
            </a:r>
            <a:r>
              <a:rPr lang="ru-RU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88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0"/>
            <a:ext cx="3448118" cy="686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F2321-4083-9741-BE50-4CB21F53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1000" y="6454960"/>
            <a:ext cx="1091985" cy="217509"/>
          </a:xfrm>
          <a:prstGeom prst="rect">
            <a:avLst/>
          </a:prstGeom>
        </p:spPr>
      </p:pic>
      <p:sp>
        <p:nvSpPr>
          <p:cNvPr id="11" name="AutoShape 2" descr="data:image/jpeg;base64,/9j/4AAQSkZJRgABAQAAAQABAAD/2wCEAAkGBxQTEhUUExQWFBQXGBcZGBgYFxgYFhgaGBoXGBoXGBcYHCggHBwlHBUXIjEhJSkrLi4uGh8zODMsNygtLiwBCgoKDg0OGhAQGiwkICQsLCwsLCwsLCwsLCwsLCwsLCwsLCwsLCwsLCwsLCwsLCwsLCwsLCwsLCwsLCwsLCwsLP/AABEIALgBEgMBIgACEQEDEQH/xAAbAAACAwEBAQAAAAAAAAAAAAAEBQADBgIBB//EAEMQAAEDAgMECAQDBgUCBwAAAAEAAhEDIQQSMQVBUWETInGBkaGx8AYywdFC4fEjUnKCkrIUM2KiwhXSByRDU3ODk//EABkBAAIDAQAAAAAAAAAAAAAAAAIDAAEEBf/EACMRAAICAgICAwEBAQAAAAAAAAABAhEDIRIxBEETIlFhMoH/2gAMAwEAAhEDEQA/APjBXkL1RUQ8UUUULIooooURRRRQs8XoUUAUIF4Tqhzt8ZR/NJcf6Q7+pa/ZGBl1FroLCMzuJLpJ7iAR3hZbAUMxDRq5waL8SMx7IAHevouzcMHVpEwW+AsBHCzQ7vKuijQ4PVznTpmPAAS76BNNlDMGn90aczJd9/BL36CPxRPZM/RNaFKAQ03IJPf1WnwAUICZes0uuT0YMboLqxHk0d6G2eOtLheo8yJ3UzlB75BTHD08z3ETALvOG/2sH9SHFKC5wkubTIA45pIMcZhSiWA4GtNGvVPVzVXFvYMw9S53ejsBhv2tvlY0Nj+gD+2oF7UweWnQYLAEHtAhsc5BPgu8DSIYSbF5BPEZnPdB7M7lCDym0EDfMfT6hWu6wdO8u8Pl+i8w9iOQ+1vNdAw3u9b/AHUIJ/8ADw+m3dnn8/Jy82S+RmNyXVCOwVIHlCOquhwP7oJ/pAj+4pXsml0dFjZzGIntmf7ZRECjBy8Or/tH5IHFVM1Ro3NaAe0lhHp5rqk6Ghu8RfmQB77UJ0xioQATna3wg+oVgsyHxQwPxVNpHUJqa6EkOEeQKyFYNAceFauZ5EOjv6i1HxCM1Sm9xgM6w8KUk/8A6O8kir0Q1l9TUPmHxbvVAWZzHmXuPGD4gKgNMTuRWMp3mIs3lo0D6IQIQ07Raxqf/D2NAsdVnWujgo2oQZCtOgZQs+gOxwILQdVn8Zs5hJ1nilOGx7mnXVNsNiAd6NU+xbTiIq1LKYVKYY+qC6BCBISh0XaPJUXWTmF6oXaOCou6mq6dSgKEspUUUUCIovQpChDxekLxRQh6QrsNSkrhgsmWEodRw0Ok8JEn/aPNEkA5UE/DVGazSbATH82vlJ7gtzsMue57mgnM7K0DU938IKzGwsE9/VpMLnusANwAAJJ3DS5tqvpexcEzCU2sD2uqAFz3tuZOrWcBFpME9iGUqCxxc2dUMPUzOLmkQIHI2nTnnHgrsPUgOI1Jt2MFh/VUA7lZhnXFyNOHOb+KMwzgH5nQWiAIvckuP+6PJApDpYkumc4bCva0NIu4SRE/N1Q490mFz01OnWNJ1wS0tIkZdSG87sNt0xpCP2lhiJyOyPcA2xu0aWaNN91lsVPTPJJLmg5Sd5gNb5uPiiVsCkkPDX6Rw6roi2VugGluHWITEYG3VvB3GdLR6rK4HbHQhrgNSYBMDL3/AMXkiqPxKHlrnRF4cLEERbxJ1V0yjV06epF+HvuS7EvcHZQN4HoPqqmbQa3rNdmaTfeTA42nVef9Za4iAHEai1jJjTgpdEUb6La5kOJgdUeBJPpCX0XS+kBp1ieHyCNf4h5piajKgc0HI7LF45DX7oeng8jmzGhg9wHhDQrUrKcWuxZi5a8SfmeLcLEf8PNBYd0MqzbK6R2mRNv4kXtph/xGHaL5nPcZ5M0/3FeU8IejqZiSZGvJoce4EIgDBfE7gGPkxlpiOM9I2np2UvNU08J0gDiYAc489Uf8RYc9KSG5gRTiwOry8+gXOEmDMAzpbXkrSFTM/tjAua2QZA0tcd6zjqZJiDPDetztRwDHTZYuq6THdbyt2KpImNsHymd68REzxE6kmR91YMFIs4H34+SEbYGAuqc6TCLZg3Xj1XbKPER73Km9E5Jgbm2VYR9ehAKXlVFhOvRcGqKmV6mAcTqmbq6q6VXUpQSvAECZf9OXNXAXbgvFYSOV6usq6LVCrK1F0WK3BYOpVeKdNhe91g1okn3x3KizyjPh5+/qtjsD4dfVZne7oqAMGoRJcdXNpNtndoOA3ld/D/wqKbg/ExUcLik09S3/ALjxrf8AC3xWoAfVeHVIsAGtAhrRua1osAOA4IXMJYb2y/DUWtpinSb0dIXN5c91+tUdv10FhwVdTGAODRpO7yVm0KwY0NBjf77gVmnYjIZBvMDu1P8AUQlP7dGuPHGrZusC4mAxuY7hvIG+6KrYqnTqMaDYPbmjQkC510HRjxWUwO1BRZ0xJkZmt8wD4kCeSCdj3kNdvykkToScoE8zTb480yMaFSnz2jXbT25Tb1KZcSX3AkAAAuzF0y6QBrYcknxGNMtsMzzBEfKA0kGe8d6T0aRcXOfeA6BrOjI7TlA/mReKoyWQbidf4g1pPgUVpAKLYv2ztOX0y0w1jC/fYvc899mkQlrMeC5jQ7KS45mxbrPL5J7YA7OxHYjB5iZ1u3uA/XxXGC2IZzEbjrxBn0nxQ/KhnwSD8DiqgMuu107/AMUSW9tpnmvam0clQEGHfitaLQSOHpdC9E4w21hPIEDX0VbqL8xc8CwMekdmo9hV8iZfxNGy2RtYVQS4RliSCCBMx1h2G9k6pYqB+8LweG72F82+Gsf0daDdjpaQOG6Pe9admMyOEXpOHGSDJEdnNLf1ehiXOOx5iaYOJoGAcrXQeEi8dxCvxVIZHADdUJ3agD6oTA45kg8JIPAkQVftLEy11/wETqN1/RaIysxzhxZiNrfMdGjI7UaECm0epWbqVXsquGa82gZhEcDu7DC1OPodR0gyWCROXXeHDQ2SDGMc5zyRmyuFjYmZ0jhCMzsWY6kah6wJBGgdHrae1KKOBub3BPPS+nH81o+iMG94tJk8gRFxukX0S3DwOs7edNHAjeDvChadAVKgd9x2bxp2ItjADcRy3j7q98G4O6xPhF+PaqatRps7jYm8cJPBUyMKoZTuHLh3hePpA3gIRjCLzI38vJXsqCDBv78UDFsW41iVvhNqzZngUHVpDU2980SQyEgNRW9GP3gvFKG2gnFmHFCkrvEPkqtUkBFaPJXoXKigZ3K6adLLiEZsnZtXEVW0qLC+o7QDzJ4AcSp0VR5s/BVK1RtOk0ue4w0DUkr6XsjYzMIw0mEPrOtXqtuP/hpn90HU7zyCJ2bsyngGGjSLamIeIrVxo0b6VLgOLt6YbPwkJM52asWKts9o4YAXXhOWw8VfjKoa0uJAAEydAs5Q+IW1KzaTWulzgxrrCXEDd2uASknLoe2o9lmNdcuPD35DzSenQDyCajWgEk2cXWudBHmjNp4uiczXVg0hzgdY6pLTBFiJBuNUp6emGuylzhZsxl57zy4JkU10BN45L7MN2o5tHCkZw57nMi0Oc3rPNiTDZFO/YqxXDeJIDR2kC/qPNLNvYZ2amSZzWgm/Ui3m0I7oDv8AxDMJtx+wRtuhcYq9D3AOyZbSSR5Ak+GUeKvZUGYnWIA/lmT/AFJTh62ruAIHaQGk+CLwwIaR4fVLk2aYRQww4B8vRMW4aRfVCYBgsmzT5pI0C/wQA0/UpFjMM8B03iYOkxf7+K1/v34pV8QWpmGzO7tshvZTWj55g8VlqtceqM7dL2zCZHYXQdy3fxFs8sy1G/5QaJ0EOdcO8T5r53jRD2gnLc+BcJHcF9E2rt2liMEB8pNRjXR+6BuB0kgeC1uSoyRjK7RNk180tcIIMHtHPgnjogt4juvH2WI2TiyXWJcBbNvMWAcPC609TEgNEm6Up0xssdxOcXh9ZEWbblcZh9/zWZfTN9/WESL/AIrH39lrKOIDhBMhKtp7ONMZhLmWuNW6/Ny8lojOzn5cLjtdGeq0gTpF7cj9tEE5oM2146DjZNMdU6wIbMHUbxMXjwnsS6tWBPVsZNjx1ieJ3JqEC2vSi99NxnQ/MINxy3KOw4GUk8zIkeP53RDjmvoQbi2/fH2UFGDAMAmDv8R+milBWU1nC+W41PLdv3KswdF1iMG5rhltzFwZ1twVTKRaSIAHboTuulziwXR7VpCNb7wfVBV2yOqY1sfMA7/AJq3WHAHRdHDtk7x5e+aWpNC+VGf/AMKeBUT7oW8PP8l6j5hfIzLO1XikqIjSeKKK3CYZ9R7adNpc9xAa0akncoWFbG2VVxVZtGi3M927cBvc47mjeV9Tw2EpYBhw+GOau62Ir8eNNnBoKCwtBuz6X+HoODsQ8f8AmKrb/wD1MdNmiTPE3ROzsLolzkOxw9huz8J+qbkBoXOGpwFjv/EP4i6Nv+Hpnrvgvjczh2u9EjcnSNLqKtir4t290xysP7EEfznj2Rp4pdscuFek5rmB7GvrDpCQwlsuDbEXJmII3IHDtLmtzbyXnzDfMnwXLqn7VzhcNFu4Q3xMFa4xSVI50puTtnOKrcb3gcgNffNOMEwONNrjDXPE7jBcAfOPFLqGGkk6hrY7Sbk+cJn07aVSlmZna3LmbMTAzGDuN234q2ir2OtqYIOqsIHVzvAIJI+Zosd4tHeiviam0FobZ8GQNAHOdE84KLweU0KRaJzVWkzuEuLfCCEL8T0i2qDvcDqOZj1CQpXHZ0HBKdLr0LsPhyLZvK3BeuxeVwYTJmZQjqJHXLn9mcgaRoEDhaBLp03gSSTpcyhqxj0fQtnkZQ4D8lSce7NDYNuKt2TR/Z5Z3QlVXDOY8mS0iQLAt8NfNIvY6Ks0GHqv/EPA++C9xlPMCCqdkioWy8g9jS36lGYnRA2X/D5VtLCl1Z7HG940F7R6Ad63Tdl0qtFtPQhrZIbEuDWtdIidTKVUtnMdUfUdHy2HjJ8gneygWsY86PfHZ8xnyHgtGOfKXEz5sbhj537Kdm7CyE5TJ/I/Y+a52phajQTlMbz2LQUKcE6A5hHcQ0/3+aDx+KNM1Mri0y1vIwYIg2Os9yY8K9GdeVL2hNhcQbcoTmhjEtx+HaevTBB0cDpMAmI3XVFDEx9eSDadMcmpK0GYzYwdLqMNf+4TDXcYP4Ty0WMx9INcQ8FpBuLgtI48Qtzh8RorcfhWV2w8XHyvgZhyP7zbmx7oTI5K7M2Tx09xPnOMpRJ3jwI3di4oEQ1w6p0M2B3W4EWse47k22xs+pSOV4DgAcrho5lvl004ajwSitQAZoXDhoQNxA9/RPTMb1phGczMgyeN9d/AqjHUhlJaTx5jhI7O5B4ZxLrSQBwvA324Iiu8n8XabeXnfxRFUDUqu4RO4/TsV1KsbBLhTjhfQibHWPBXUKxMzYg+Pv6pWSJUojIP7FEP0vNvvuUWemKozaiii0m4i+g/D2AOCZmIjF1G99Cm4fLyqOFzwFuKXfCeyxSpjGVRLySMMwixcDBrOH7rTYcXdi0GGw5JzOJLjck6klDKVDIRvZ3gcNvNyVpMBh0Hg8PonNNsBZ5SNUYgm2Notw9F9V+jRpvJ0AHaV8SxFd1V1Sq85nOd5nh2DTuWx/8AE7auao3DtPVYM7/4j8o7h6hYugbtHOT9B5eabhjqxGedvj+DKo42aNAA09gBn/dmPgmW1DQLaPQghwbFYnQva7dxEQe9AUQA7Nrw7v0Hii8HhwXNa75Rdx4gS4n6d4WijGwrD0IDQdSb9pAcfJw8FQ6uekFSATOaCJFyXARwsAr31CSdxuf6ot4ujuXtHZ5qVG02kAvzRO8hsAd5HmoUPdg1i/Cnqx0Tmua4HWc2YEd4jvTT4toD9jBklt/6nG6zwpxhDVbDXMc0tv8AOcxjq6WOaxCe7RqdI7Mf9J0A1AnTcs+RUzoeNLlS/Ba+gG0y52g80owZGe4Ml2u4BPNs4cltMbtSlNB5zCKZInVI5aN3C2qNvgWANAve6ED+uWO7QeWiqwOMflHUce8AkLvE12PaKjbOY4ZgbEbiCOxKX6Naa7HWEZAHguaw3FW4XTtXNZhNRjR+Ix2QCSfJRq+hTklbYlxFMHM6MrcsZd+s7k1qUg2m0bhLp5yGz4Eqt2Glzmnc0HtnoyQez6o7FUx0MG8NYCf5jPoteDHxVvs5/lZ/kdLpHDRIa+NSw/1uaD6EpHtJ7HVS15LWuql0gTHXIBPKR6p7pRpxcgsbB/0gm/fCRbaM1P5Gnn8zifIynMyM4xLMge0wb1G20kSJnusljq+Zz7dYOdpo4ayO4/VHvbLWzckk8NM3h8qUvYQ8vZ8whw32Osjv9UMo2goZeDsOwtdNKFSyTVwLPaOqZ7jvHmi8FXWc36e10OHhr2ljxmad3A6Zmnc4cVitubGNExd1NxJY7hO48HWFua11Ooruq9pY8S1wgj3oeaKE+IrLhU1/T5WG5Xg6XnNob8Yt73SvcQ6I01N/Hfxt2+i0HxBsM0nTE09Q6wJ4iP3ovz9FNZgIg9Zp/d1HBwnUcQfotSdrRgacXTAYBbubYXix4G2hHEIToznLRaBBOoteeYKNGGMlo04j6T2dqCrU8pHYdL6fREyBHv3ZRDZf9LvCyiDiVQrRuxMD0+Io0dOkqMaTyJExziULSAm+iNwrnBzXN6paQRHIyELdIbKSRvdqjNicgEMphrWt3NaBZo5BOcLR0SHBYvpKhqvvm381pdnvB0WXJO3o6GOK4oY4ekrMRUyieC7pqnEU81ilSehsVs+ebV+EH1qtSr07S57i6HMI7BIJ0EJYz4OxLDOVtQD9xwNhydB8l9OOFXrcOnQzvqhU/Hi9ny6hhXOfDWklkCACTm/CIHLVMnbNrAj9lUHVJJyOjrGI01y5T3FfQWOc2wOtz+qCeXTMkSTvNgNE/wCZGZ+K/wBMSzDnpC02JLbcBEx4lW1oFUDe1nr+q2lJziZfDrEw4B3Zr3eCS1dnUnvLzLMxEwZaRqRGotwRfJEW/Gn6E+GyNp1OlnM8ZsPeRLasPEbrX7kw2PX6RjBvYA115JAsD3tA7wVH/DVWrVrmkC6nTDugAObM15yktdxkON01+H/grEUc1Ws9lKjluCczjBkGBYHnO/ehmuSCwt459A+06/7EcQY7lj6hq03GpSe4X0F4J35dDuGnBafHsuRq0yR/NceRCX0cHJG4z3LNVbOpFqWmB7R+IsUHgMdUpsMkNyiYkkAui5gAo7YWy6vROrVXOLnwLkkkE754WTnA7LBcM7s43D9VpaeHBEAWt5KpStaL4Rhu7LsMIaOwei8wkOr3MZWm8T8/U3dvmh8bisjYGvorNj49rz/lidHQAC4SNDbeN/Aqscly2JzRk46CcOzOKjouc8HhmfpHL7KYmmXNygT8toPCYgc06PQ0wTUMZiSWi/zGYHKd6z+0vihzcwpNFMTrHW0Ag+OvYtLyqJijhlMIpYCrkaMjjcuvbXTWOKU7R2HXcZbTJ6gbMt3ab98nxQdPbtY6uMEybmfHuRnw/j3GuA+ochtqd1wPp3lD81+hj8XXZxtLpP2TjQe2GZH9U3kPufJJ6Xw/i39ZtB5uYJIaCJtZxFtV9BxXxTSp2a0ngRodJjxCyeN+Jqrqmdpy8BNoj1VvL+C14zk9nGE+FcSOkD6cNcCfnYYIkggAzyPakNB0GFpMB8TvDiajiRfgJ3+lkm2yGmp0rMsVHE5R+EnlwN9EuUrdmnHj4LiF4eoi6brpbh3JhQElC2EkMquHFRha4SCIK+fbSwPQ1XMcdCCDyOh7Nx5juX0zBMkL598Z4ppxRA1Y1rDz1d5T5IsEnyoz+XFcb9ih+HmSBf8AFHbMgcPSVRWwUEWm8idew8d996KpA5+rbkeB+iIrt6s6xu5HcFr5nN5UJHYJkmzwvFoRQHP+orxVyRXyGQweED5TLD7PXex2iI3pyKMBYc/kVpA5Z+gbB9TmN4TrZ2My3bcb+SQV6+VBHaRa4Fp980vG5Md4vkyx6e0fT8JjgQjBUBWC2X8QseYy9GdwJlsdsa9y0uHxso2mjsQyRmrix0F4QhGYlddMoEWuCpfSkrh+IhDVMbCi2SzvEuygje77/ol2Ibb34+S8xGKzO7AR3W99y5FSWk+72TPQMXsL2TVDAT0jm9XLESMpJM+JWjr7Sw9XCZHPJhuUzqefeVjazLETaB5aecIeLNHefX7IlKlRThyd2UbSrFr29HLmBgaf9RYCAe2IEoyjRu2eR7RxQmIoksHIkeMG3gVfgTlPJLkxsI0PcHRujq+MAGVpuk1GoRLSZBIvw43XrGwkyf4Mr9O8TWJXGAxxY6wF5EmdCIvBXLhK5bQnsVR0E6apmvbtCm/Dud0bSGQS2wBuJyxcXdpPgsnXcalRzrwTvjS2sABEhxDcgJi/fMa+ARGDw+lvz3/VNbsTGKjYsx2HyNneZhA4cyQCSB7utHtTDZg3lKXMwUcrHxVKRfoDa4kwTYW7rhc9EdUWaMQVMshGpANC/IbLtuHnddHCgiGYdSyFFKkmWApXvoqK1anSE1Hgct57BqkO0vigultEdG3e4/P3bh70UpsVkzQx9s0HxD8SswzS1pDqp0bwne7ly1K+bVHFxLnElziZPOZ9T5qVTNzBO+dZ3md/5qmpUsImQb+votWKCic7LmeR/wAC8PiCL6xbu4GEzojNB1G+N/NJqR0IMgkT2zPor8K50ndHpMenojlGzPKNjQvPFvgV6helH747wJXqTwYvgxZsiqJWiFwsNs7E5StJhsfZYPJwS5WiZINSPNp4exhZnEscCte7rqp2zA5XizfGqkSMuJmMFiYN05pbcdTEtNtwNx+XcpitjQJSmthT3LXFRyPkhsJLlcdGp2d8Zg/5jCOJaZEafLrqmzPivDEf5sdrXD6L5xU+W2+Py+i8eLxwIH9Iv5ymvDE2x8iZ9SdtBjpDHtfFzlcHeh5oWtiJMe/eiw+x2ODi4SDIv569/kta18sD95me23vvS3j4sdDPydMjqnVdzcB3C5V2HrW7BPfuQLjMDkT3n8gjyzK088vv1UaGp0ETLQPfP0VlZkTyge/BU0HDu9k+hRThYcSSfoqaDTI2ejeyBBc087T/ANxVNGiimtt4e/IIiixKaGp0cFghscvzVbxeFfUsvHDQ8VTjZFKjhlNEMpLymEZRYpRHI5pYdH02QuabVaqZVldRkoTF4eW21TGEBtaoW07auLW9xMFRRvQEp8VYrLmg5Sbj17e5La23KbQ/qOcWxawmdeyIKtdGYHUZgI3/APqD0E9ySNw5aGuF3CMwFjdxM9tj3Fa1ggjA/Lm2G1vieHhgpDUdYutfTQcwg8T8V1rta1jOrcgXkmLE6Re6GxIa51QgfPNuDpsWnk4CEBh6P4nCQQQeRO/nE3HApixwXoW8837OTtEyM4JmxJmTGh8Iv2r3FPMG8wB9dy5OCIa28tkkct8d0nzXkCcpsSCJ7btI8IRcUIaTJSM620jtVtShMu0sPG3krW02gA66fW/5IippA3j35lA3TAbpgTKYiNLkaaHcT4lXudEnQnyMQR75KurYSLSb+c/XxXIq5pk7wSPqPfBEmEnZYKg3gSooGDflneoisoTU8OAjcK24Suvi4JAV+CxV7rJKMqKcXVmgFl1/1MAxKA6QuIY03mFMVsO0h5nySFhU/wDQtQ5B9TaLXAju8ffkl1YDK7dJA7Jv5AJfg6bs2V3G/bcegce9NxhC4NbvdJPLMfoFpjFY1oJQURTRpRDo0Mx5NHqf5VZs3Z5eZOmvjePfFOMThLFoGv6DzKZ7FwMNFtST9R/aPFFLKkg/lVaKqOzQGgAcft6Aot9GKZHP6R6psMPA04e/IodzcxI7x3XWSGZynRWCTWRNirDUZfHYPBHYw+/Bd4XDxJ7T78lTiTM9oHr9lro6aeyptWNfc2+6ZMM5ffP6lIw0lwCcYV2nZ79UDZoSGDBKPwtKyCoNlN8OyAlsIUbQMErhgloPM/RdbWF1Rgbg9k+aiKYdSCPpiyCohGZZCFhoKYvXBcYVsAq1yr0T2eBK9rT1GDiXdzSDbncJiClO1qkVWGYIa+Du1adOwFHj/wBGfyHUGLMQ0OYdzj0bgeXXP/JKar82tiGjyza9yY46pDRxGUxvjI8H6Jbg3hwdOoJvyIIB8Y8Vrs5TZVUpDM7vPnI8F4yhF9Idu4xfxXtSYcbwNT/ET9Y7iiWiWTvJHZMWtz+yG2AB1m5JaBLXbuHBK61AGDHdyv8AmnNR4kt5CPp9vBV16GXITcEEjt/UK1ItSEReGkgm0/n91fTqEa3ECI7Pfkra2HF4GtvqO1UMpuABB7vfuxRrYWmQYgGb30PqFRTdDhvvHLfbxjxCrrMAJsQ3lwNyO4+SGLtSbifCbgx2qUXQ7NRu4gDgWmQokw2iVFVF8QergnF2lkXhsEbQLrW0cCxybYfY7ABYLlvzU9EabhZjcDgnMe10WBWjqZImecb0xrYNrUrxMTy1PYP0S4eVKUqENuImZhczyYjMf18gB3rQ4LA6u8PT0lLcLd7fE+voAtLhyIA5JuXJJbLiuYtp0Bm9++Cb4ANJ5W9+AXjsNa2p+v5KumCwdp8tPukqfLsHjxY0rUAQlVKh+3YNxzT4FMqFe08kEzEAV2/xBviUOFv5BsatHG1GhgMe7j7JHUdIPd7805264yRuSWNOZH0P1XYZ0UeMHWPkmVFLRr75I3DlJmaYLQ2wrk5p6JJhXJzSdZLDFe2GgJfgnweIR22TKTYepBVlD6g6yY4Y6JNhzom+GNkIQaNF4SoDZSFCipyy23qx6ZzYkZCe/K/8lqXrJbZfGIed2V48GhMwr7Gby39P+nNbruEbwyOVjP8AcEhcS3PPBg7nNkQe7zTuhV67naBrmgcgW03f8SkrnZnRvgN7oaW/ULU6Oa6GTMU5tJ7ABFXLmkX6jsxjtAC4YHAW7/p6LrDNJDDxEeo99qaUWZdb29nySJzSESdgVPZ8wX3N47OCH2thy0NvIuW8fdtEzq4kADMY9280oxWP6QGB1Qe8ExNu4eymL7LQajopcLQI4hDDDySTq2/nf7+KtNcATFvLmPfFe9JF5n0Mj6x6q6aKpoAqsBDm7z9ND9D/ABc0qe0g2E5hEfbjH1TmpZ4m4M9t9CO/6oIjMQ7he247/oe/kiTGJiSBz8B91E1c1sn7FRTmFyDsLtbI+Cthgsf1J1UUXD8vFFJSRTk+hBtzbmQnw9+CDw+LLwAd/v1sootWLFFY1JdipRtWN8G0XI5Adk6eDUXh6ji/S069nsqKIO6TKjo0FOsABbclm0cT1rbh63UUTpY42XMCo7R+XmTHY0fmEqxmOIfTf/raT2A3+qiiZHHFbRI9o0G2WuNzpMT2fqlFR3W7J9AootHo6iK2G5TLD3UUSZmmHQywjEx6YQook2MF2OMpUKcHlKiiP0D7GNGom2EvCiiD2H0hg0QFCVFFATh6xu18N1p/eLo7XEBRRXBtMw+c9RARWMOc3STP8oP3CTYaoXFp39X/ALV6othgZoqVYETpGXziUbSqyY8PfevVFlyLYh9ijaDS8W7u0H34LrA7BxFVudrInjaQfz9VFFpx9GjCrQFjsC+g8tqgtzRI/Cd3rHil2OsRlF+BPOSPFRRGE1TK6lY9os6+4Gx8xdUtcQ/X5p9f18VFFZZ24Dj5L1RRCVR//9k=">
            <a:extLst>
              <a:ext uri="{FF2B5EF4-FFF2-40B4-BE49-F238E27FC236}">
                <a16:creationId xmlns:a16="http://schemas.microsoft.com/office/drawing/2014/main" id="{7B96CE10-294E-4E3F-AAD5-5BE3F13D12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570" y="64291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6DC158-2216-436F-AB51-901D54802B59}"/>
              </a:ext>
            </a:extLst>
          </p:cNvPr>
          <p:cNvSpPr/>
          <p:nvPr/>
        </p:nvSpPr>
        <p:spPr>
          <a:xfrm>
            <a:off x="323528" y="1164005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latin typeface="+mj-lt"/>
                <a:ea typeface="+mj-ea"/>
                <a:cs typeface="+mj-cs"/>
              </a:rPr>
              <a:t>ТРИАТЛОН</a:t>
            </a:r>
            <a:r>
              <a:rPr lang="ru-RU" sz="2000" dirty="0">
                <a:latin typeface="+mj-lt"/>
                <a:ea typeface="+mj-ea"/>
                <a:cs typeface="+mj-cs"/>
              </a:rPr>
              <a:t> - родился в 1974 году в Сан Диего (США) </a:t>
            </a:r>
          </a:p>
        </p:txBody>
      </p:sp>
      <p:pic>
        <p:nvPicPr>
          <p:cNvPr id="13" name="Picture 2" descr="Картинки по запросу triathlon 1978">
            <a:extLst>
              <a:ext uri="{FF2B5EF4-FFF2-40B4-BE49-F238E27FC236}">
                <a16:creationId xmlns:a16="http://schemas.microsoft.com/office/drawing/2014/main" id="{1ADE05DD-8354-4193-B0A7-BBE67762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9873784" y="795318"/>
            <a:ext cx="1818182" cy="2520000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13F6E8-303B-46F4-8693-C962E6039C4C}"/>
              </a:ext>
            </a:extLst>
          </p:cNvPr>
          <p:cNvSpPr/>
          <p:nvPr/>
        </p:nvSpPr>
        <p:spPr>
          <a:xfrm>
            <a:off x="327803" y="1689886"/>
            <a:ext cx="9223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+mj-lt"/>
                <a:ea typeface="+mj-ea"/>
                <a:cs typeface="+mj-cs"/>
              </a:rPr>
              <a:t>ТРИАТЛОН</a:t>
            </a:r>
            <a:r>
              <a:rPr lang="ru-RU" sz="2000" dirty="0">
                <a:latin typeface="+mj-lt"/>
                <a:ea typeface="+mj-ea"/>
                <a:cs typeface="+mj-cs"/>
              </a:rPr>
              <a:t> – был задуман, как самое сложное испытание возможностей  человека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7E62E51-A37C-481F-8C7B-21F0EDEA1863}"/>
              </a:ext>
            </a:extLst>
          </p:cNvPr>
          <p:cNvSpPr/>
          <p:nvPr/>
        </p:nvSpPr>
        <p:spPr>
          <a:xfrm>
            <a:off x="323528" y="2294045"/>
            <a:ext cx="9273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+mj-lt"/>
                <a:ea typeface="+mj-ea"/>
                <a:cs typeface="+mj-cs"/>
              </a:rPr>
              <a:t>ТРИАТЛОН</a:t>
            </a:r>
            <a:r>
              <a:rPr lang="ru-RU" sz="2000" dirty="0">
                <a:latin typeface="+mj-lt"/>
                <a:ea typeface="+mj-ea"/>
                <a:cs typeface="+mj-cs"/>
              </a:rPr>
              <a:t> – один из самых популярных и массовых видов спорта: </a:t>
            </a:r>
            <a:br>
              <a:rPr lang="ru-RU" sz="2000" dirty="0">
                <a:latin typeface="+mj-lt"/>
                <a:ea typeface="+mj-ea"/>
                <a:cs typeface="+mj-cs"/>
              </a:rPr>
            </a:br>
            <a:r>
              <a:rPr lang="ru-RU" sz="2000" dirty="0">
                <a:latin typeface="+mj-lt"/>
                <a:ea typeface="+mj-ea"/>
                <a:cs typeface="+mj-cs"/>
              </a:rPr>
              <a:t>миллионы занимающихся любителей, десятки тысяч стартов по всему миру</a:t>
            </a:r>
          </a:p>
        </p:txBody>
      </p:sp>
      <p:pic>
        <p:nvPicPr>
          <p:cNvPr id="16" name="Picture 8" descr="Картинки по запросу ironman triathlon">
            <a:extLst>
              <a:ext uri="{FF2B5EF4-FFF2-40B4-BE49-F238E27FC236}">
                <a16:creationId xmlns:a16="http://schemas.microsoft.com/office/drawing/2014/main" id="{B5BE00FB-7893-49E1-B14F-1106B190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rcRect t="25679" b="6661"/>
          <a:stretch>
            <a:fillRect/>
          </a:stretch>
        </p:blipFill>
        <p:spPr bwMode="auto">
          <a:xfrm>
            <a:off x="395536" y="3356992"/>
            <a:ext cx="8529695" cy="324000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A04B87-DD60-D82D-E0C1-C96B36FC16AD}"/>
              </a:ext>
            </a:extLst>
          </p:cNvPr>
          <p:cNvSpPr/>
          <p:nvPr/>
        </p:nvSpPr>
        <p:spPr>
          <a:xfrm>
            <a:off x="598774" y="425437"/>
            <a:ext cx="734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ИСТОРИЯ ТРИАТЛОНА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01D592-07ED-9708-438B-6AEB057B63A9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27952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15142"/>
            <a:ext cx="3448118" cy="686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F2321-4083-9741-BE50-4CB21F53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354" y="6339127"/>
            <a:ext cx="1091985" cy="217509"/>
          </a:xfrm>
          <a:prstGeom prst="rect">
            <a:avLst/>
          </a:prstGeom>
        </p:spPr>
      </p:pic>
      <p:sp>
        <p:nvSpPr>
          <p:cNvPr id="11" name="AutoShape 2" descr="data:image/jpeg;base64,/9j/4AAQSkZJRgABAQAAAQABAAD/2wCEAAkGBxQTEhUUExQWFBQXGBcZGBgYFxgYFhgaGBoXGBoXGBcYHCggHBwlHBUXIjEhJSkrLi4uGh8zODMsNygtLiwBCgoKDg0OGhAQGiwkICQsLCwsLCwsLCwsLCwsLCwsLCwsLCwsLCwsLCwsLCwsLCwsLCwsLCwsLCwsLCwsLCwsLP/AABEIALgBEgMBIgACEQEDEQH/xAAbAAACAwEBAQAAAAAAAAAAAAAEBQADBgIBB//EAEMQAAEDAgMECAQDBgUCBwAAAAEAAhEDIQQSMQVBUWETInGBkaGx8AYywdFC4fEjUnKCkrIUM2KiwhXSByRDU3ODk//EABkBAAIDAQAAAAAAAAAAAAAAAAIDAAEEBf/EACMRAAICAgICAwEBAQAAAAAAAAABAhEDIRIxBEETIlFhMoH/2gAMAwEAAhEDEQA/APjBXkL1RUQ8UUUULIooooURRRRQs8XoUUAUIF4Tqhzt8ZR/NJcf6Q7+pa/ZGBl1FroLCMzuJLpJ7iAR3hZbAUMxDRq5waL8SMx7IAHevouzcMHVpEwW+AsBHCzQ7vKuijQ4PVznTpmPAAS76BNNlDMGn90aczJd9/BL36CPxRPZM/RNaFKAQ03IJPf1WnwAUICZes0uuT0YMboLqxHk0d6G2eOtLheo8yJ3UzlB75BTHD08z3ETALvOG/2sH9SHFKC5wkubTIA45pIMcZhSiWA4GtNGvVPVzVXFvYMw9S53ejsBhv2tvlY0Nj+gD+2oF7UweWnQYLAEHtAhsc5BPgu8DSIYSbF5BPEZnPdB7M7lCDym0EDfMfT6hWu6wdO8u8Pl+i8w9iOQ+1vNdAw3u9b/AHUIJ/8ADw+m3dnn8/Jy82S+RmNyXVCOwVIHlCOquhwP7oJ/pAj+4pXsml0dFjZzGIntmf7ZRECjBy8Or/tH5IHFVM1Ro3NaAe0lhHp5rqk6Ghu8RfmQB77UJ0xioQATna3wg+oVgsyHxQwPxVNpHUJqa6EkOEeQKyFYNAceFauZ5EOjv6i1HxCM1Sm9xgM6w8KUk/8A6O8kir0Q1l9TUPmHxbvVAWZzHmXuPGD4gKgNMTuRWMp3mIs3lo0D6IQIQ07Raxqf/D2NAsdVnWujgo2oQZCtOgZQs+gOxwILQdVn8Zs5hJ1nilOGx7mnXVNsNiAd6NU+xbTiIq1LKYVKYY+qC6BCBISh0XaPJUXWTmF6oXaOCou6mq6dSgKEspUUUUCIovQpChDxekLxRQh6QrsNSkrhgsmWEodRw0Ok8JEn/aPNEkA5UE/DVGazSbATH82vlJ7gtzsMue57mgnM7K0DU938IKzGwsE9/VpMLnusANwAAJJ3DS5tqvpexcEzCU2sD2uqAFz3tuZOrWcBFpME9iGUqCxxc2dUMPUzOLmkQIHI2nTnnHgrsPUgOI1Jt2MFh/VUA7lZhnXFyNOHOb+KMwzgH5nQWiAIvckuP+6PJApDpYkumc4bCva0NIu4SRE/N1Q490mFz01OnWNJ1wS0tIkZdSG87sNt0xpCP2lhiJyOyPcA2xu0aWaNN91lsVPTPJJLmg5Sd5gNb5uPiiVsCkkPDX6Rw6roi2VugGluHWITEYG3VvB3GdLR6rK4HbHQhrgNSYBMDL3/AMXkiqPxKHlrnRF4cLEERbxJ1V0yjV06epF+HvuS7EvcHZQN4HoPqqmbQa3rNdmaTfeTA42nVef9Za4iAHEai1jJjTgpdEUb6La5kOJgdUeBJPpCX0XS+kBp1ieHyCNf4h5piajKgc0HI7LF45DX7oeng8jmzGhg9wHhDQrUrKcWuxZi5a8SfmeLcLEf8PNBYd0MqzbK6R2mRNv4kXtph/xGHaL5nPcZ5M0/3FeU8IejqZiSZGvJoce4EIgDBfE7gGPkxlpiOM9I2np2UvNU08J0gDiYAc489Uf8RYc9KSG5gRTiwOry8+gXOEmDMAzpbXkrSFTM/tjAua2QZA0tcd6zjqZJiDPDetztRwDHTZYuq6THdbyt2KpImNsHymd68REzxE6kmR91YMFIs4H34+SEbYGAuqc6TCLZg3Xj1XbKPER73Km9E5Jgbm2VYR9ehAKXlVFhOvRcGqKmV6mAcTqmbq6q6VXUpQSvAECZf9OXNXAXbgvFYSOV6usq6LVCrK1F0WK3BYOpVeKdNhe91g1okn3x3KizyjPh5+/qtjsD4dfVZne7oqAMGoRJcdXNpNtndoOA3ld/D/wqKbg/ExUcLik09S3/ALjxrf8AC3xWoAfVeHVIsAGtAhrRua1osAOA4IXMJYb2y/DUWtpinSb0dIXN5c91+tUdv10FhwVdTGAODRpO7yVm0KwY0NBjf77gVmnYjIZBvMDu1P8AUQlP7dGuPHGrZusC4mAxuY7hvIG+6KrYqnTqMaDYPbmjQkC510HRjxWUwO1BRZ0xJkZmt8wD4kCeSCdj3kNdvykkToScoE8zTb480yMaFSnz2jXbT25Tb1KZcSX3AkAAAuzF0y6QBrYcknxGNMtsMzzBEfKA0kGe8d6T0aRcXOfeA6BrOjI7TlA/mReKoyWQbidf4g1pPgUVpAKLYv2ztOX0y0w1jC/fYvc899mkQlrMeC5jQ7KS45mxbrPL5J7YA7OxHYjB5iZ1u3uA/XxXGC2IZzEbjrxBn0nxQ/KhnwSD8DiqgMuu107/AMUSW9tpnmvam0clQEGHfitaLQSOHpdC9E4w21hPIEDX0VbqL8xc8CwMekdmo9hV8iZfxNGy2RtYVQS4RliSCCBMx1h2G9k6pYqB+8LweG72F82+Gsf0daDdjpaQOG6Pe9admMyOEXpOHGSDJEdnNLf1ehiXOOx5iaYOJoGAcrXQeEi8dxCvxVIZHADdUJ3agD6oTA45kg8JIPAkQVftLEy11/wETqN1/RaIysxzhxZiNrfMdGjI7UaECm0epWbqVXsquGa82gZhEcDu7DC1OPodR0gyWCROXXeHDQ2SDGMc5zyRmyuFjYmZ0jhCMzsWY6kah6wJBGgdHrae1KKOBub3BPPS+nH81o+iMG94tJk8gRFxukX0S3DwOs7edNHAjeDvChadAVKgd9x2bxp2ItjADcRy3j7q98G4O6xPhF+PaqatRps7jYm8cJPBUyMKoZTuHLh3hePpA3gIRjCLzI38vJXsqCDBv78UDFsW41iVvhNqzZngUHVpDU2980SQyEgNRW9GP3gvFKG2gnFmHFCkrvEPkqtUkBFaPJXoXKigZ3K6adLLiEZsnZtXEVW0qLC+o7QDzJ4AcSp0VR5s/BVK1RtOk0ue4w0DUkr6XsjYzMIw0mEPrOtXqtuP/hpn90HU7zyCJ2bsyngGGjSLamIeIrVxo0b6VLgOLt6YbPwkJM52asWKts9o4YAXXhOWw8VfjKoa0uJAAEydAs5Q+IW1KzaTWulzgxrrCXEDd2uASknLoe2o9lmNdcuPD35DzSenQDyCajWgEk2cXWudBHmjNp4uiczXVg0hzgdY6pLTBFiJBuNUp6emGuylzhZsxl57zy4JkU10BN45L7MN2o5tHCkZw57nMi0Oc3rPNiTDZFO/YqxXDeJIDR2kC/qPNLNvYZ2amSZzWgm/Ui3m0I7oDv8AxDMJtx+wRtuhcYq9D3AOyZbSSR5Ak+GUeKvZUGYnWIA/lmT/AFJTh62ruAIHaQGk+CLwwIaR4fVLk2aYRQww4B8vRMW4aRfVCYBgsmzT5pI0C/wQA0/UpFjMM8B03iYOkxf7+K1/v34pV8QWpmGzO7tshvZTWj55g8VlqtceqM7dL2zCZHYXQdy3fxFs8sy1G/5QaJ0EOdcO8T5r53jRD2gnLc+BcJHcF9E2rt2liMEB8pNRjXR+6BuB0kgeC1uSoyRjK7RNk180tcIIMHtHPgnjogt4juvH2WI2TiyXWJcBbNvMWAcPC609TEgNEm6Up0xssdxOcXh9ZEWbblcZh9/zWZfTN9/WESL/AIrH39lrKOIDhBMhKtp7ONMZhLmWuNW6/Ny8lojOzn5cLjtdGeq0gTpF7cj9tEE5oM2146DjZNMdU6wIbMHUbxMXjwnsS6tWBPVsZNjx1ieJ3JqEC2vSi99NxnQ/MINxy3KOw4GUk8zIkeP53RDjmvoQbi2/fH2UFGDAMAmDv8R+milBWU1nC+W41PLdv3KswdF1iMG5rhltzFwZ1twVTKRaSIAHboTuulziwXR7VpCNb7wfVBV2yOqY1sfMA7/AJq3WHAHRdHDtk7x5e+aWpNC+VGf/AMKeBUT7oW8PP8l6j5hfIzLO1XikqIjSeKKK3CYZ9R7adNpc9xAa0akncoWFbG2VVxVZtGi3M927cBvc47mjeV9Tw2EpYBhw+GOau62Ir8eNNnBoKCwtBuz6X+HoODsQ8f8AmKrb/wD1MdNmiTPE3ROzsLolzkOxw9huz8J+qbkBoXOGpwFjv/EP4i6Nv+Hpnrvgvjczh2u9EjcnSNLqKtir4t290xysP7EEfznj2Rp4pdscuFek5rmB7GvrDpCQwlsuDbEXJmII3IHDtLmtzbyXnzDfMnwXLqn7VzhcNFu4Q3xMFa4xSVI50puTtnOKrcb3gcgNffNOMEwONNrjDXPE7jBcAfOPFLqGGkk6hrY7Sbk+cJn07aVSlmZna3LmbMTAzGDuN234q2ir2OtqYIOqsIHVzvAIJI+Zosd4tHeiviam0FobZ8GQNAHOdE84KLweU0KRaJzVWkzuEuLfCCEL8T0i2qDvcDqOZj1CQpXHZ0HBKdLr0LsPhyLZvK3BeuxeVwYTJmZQjqJHXLn9mcgaRoEDhaBLp03gSSTpcyhqxj0fQtnkZQ4D8lSce7NDYNuKt2TR/Z5Z3QlVXDOY8mS0iQLAt8NfNIvY6Ks0GHqv/EPA++C9xlPMCCqdkioWy8g9jS36lGYnRA2X/D5VtLCl1Z7HG940F7R6Ad63Tdl0qtFtPQhrZIbEuDWtdIidTKVUtnMdUfUdHy2HjJ8gneygWsY86PfHZ8xnyHgtGOfKXEz5sbhj537Kdm7CyE5TJ/I/Y+a52phajQTlMbz2LQUKcE6A5hHcQ0/3+aDx+KNM1Mri0y1vIwYIg2Os9yY8K9GdeVL2hNhcQbcoTmhjEtx+HaevTBB0cDpMAmI3XVFDEx9eSDadMcmpK0GYzYwdLqMNf+4TDXcYP4Ty0WMx9INcQ8FpBuLgtI48Qtzh8RorcfhWV2w8XHyvgZhyP7zbmx7oTI5K7M2Tx09xPnOMpRJ3jwI3di4oEQ1w6p0M2B3W4EWse47k22xs+pSOV4DgAcrho5lvl004ajwSitQAZoXDhoQNxA9/RPTMb1phGczMgyeN9d/AqjHUhlJaTx5jhI7O5B4ZxLrSQBwvA324Iiu8n8XabeXnfxRFUDUqu4RO4/TsV1KsbBLhTjhfQibHWPBXUKxMzYg+Pv6pWSJUojIP7FEP0vNvvuUWemKozaiii0m4i+g/D2AOCZmIjF1G99Cm4fLyqOFzwFuKXfCeyxSpjGVRLySMMwixcDBrOH7rTYcXdi0GGw5JzOJLjck6klDKVDIRvZ3gcNvNyVpMBh0Hg8PonNNsBZ5SNUYgm2Notw9F9V+jRpvJ0AHaV8SxFd1V1Sq85nOd5nh2DTuWx/8AE7auao3DtPVYM7/4j8o7h6hYugbtHOT9B5eabhjqxGedvj+DKo42aNAA09gBn/dmPgmW1DQLaPQghwbFYnQva7dxEQe9AUQA7Nrw7v0Hii8HhwXNa75Rdx4gS4n6d4WijGwrD0IDQdSb9pAcfJw8FQ6uekFSATOaCJFyXARwsAr31CSdxuf6ot4ujuXtHZ5qVG02kAvzRO8hsAd5HmoUPdg1i/Cnqx0Tmua4HWc2YEd4jvTT4toD9jBklt/6nG6zwpxhDVbDXMc0tv8AOcxjq6WOaxCe7RqdI7Mf9J0A1AnTcs+RUzoeNLlS/Ba+gG0y52g80owZGe4Ml2u4BPNs4cltMbtSlNB5zCKZInVI5aN3C2qNvgWANAve6ED+uWO7QeWiqwOMflHUce8AkLvE12PaKjbOY4ZgbEbiCOxKX6Naa7HWEZAHguaw3FW4XTtXNZhNRjR+Ix2QCSfJRq+hTklbYlxFMHM6MrcsZd+s7k1qUg2m0bhLp5yGz4Eqt2Glzmnc0HtnoyQez6o7FUx0MG8NYCf5jPoteDHxVvs5/lZ/kdLpHDRIa+NSw/1uaD6EpHtJ7HVS15LWuql0gTHXIBPKR6p7pRpxcgsbB/0gm/fCRbaM1P5Gnn8zifIynMyM4xLMge0wb1G20kSJnusljq+Zz7dYOdpo4ayO4/VHvbLWzckk8NM3h8qUvYQ8vZ8whw32Osjv9UMo2goZeDsOwtdNKFSyTVwLPaOqZ7jvHmi8FXWc36e10OHhr2ljxmad3A6Zmnc4cVitubGNExd1NxJY7hO48HWFua11Ooruq9pY8S1wgj3oeaKE+IrLhU1/T5WG5Xg6XnNob8Yt73SvcQ6I01N/Hfxt2+i0HxBsM0nTE09Q6wJ4iP3ovz9FNZgIg9Zp/d1HBwnUcQfotSdrRgacXTAYBbubYXix4G2hHEIToznLRaBBOoteeYKNGGMlo04j6T2dqCrU8pHYdL6fREyBHv3ZRDZf9LvCyiDiVQrRuxMD0+Io0dOkqMaTyJExziULSAm+iNwrnBzXN6paQRHIyELdIbKSRvdqjNicgEMphrWt3NaBZo5BOcLR0SHBYvpKhqvvm381pdnvB0WXJO3o6GOK4oY4ekrMRUyieC7pqnEU81ilSehsVs+ebV+EH1qtSr07S57i6HMI7BIJ0EJYz4OxLDOVtQD9xwNhydB8l9OOFXrcOnQzvqhU/Hi9ny6hhXOfDWklkCACTm/CIHLVMnbNrAj9lUHVJJyOjrGI01y5T3FfQWOc2wOtz+qCeXTMkSTvNgNE/wCZGZ+K/wBMSzDnpC02JLbcBEx4lW1oFUDe1nr+q2lJziZfDrEw4B3Zr3eCS1dnUnvLzLMxEwZaRqRGotwRfJEW/Gn6E+GyNp1OlnM8ZsPeRLasPEbrX7kw2PX6RjBvYA115JAsD3tA7wVH/DVWrVrmkC6nTDugAObM15yktdxkON01+H/grEUc1Ws9lKjluCczjBkGBYHnO/ehmuSCwt459A+06/7EcQY7lj6hq03GpSe4X0F4J35dDuGnBafHsuRq0yR/NceRCX0cHJG4z3LNVbOpFqWmB7R+IsUHgMdUpsMkNyiYkkAui5gAo7YWy6vROrVXOLnwLkkkE754WTnA7LBcM7s43D9VpaeHBEAWt5KpStaL4Rhu7LsMIaOwei8wkOr3MZWm8T8/U3dvmh8bisjYGvorNj49rz/lidHQAC4SNDbeN/Aqscly2JzRk46CcOzOKjouc8HhmfpHL7KYmmXNygT8toPCYgc06PQ0wTUMZiSWi/zGYHKd6z+0vihzcwpNFMTrHW0Ag+OvYtLyqJijhlMIpYCrkaMjjcuvbXTWOKU7R2HXcZbTJ6gbMt3ab98nxQdPbtY6uMEybmfHuRnw/j3GuA+ochtqd1wPp3lD81+hj8XXZxtLpP2TjQe2GZH9U3kPufJJ6Xw/i39ZtB5uYJIaCJtZxFtV9BxXxTSp2a0ngRodJjxCyeN+Jqrqmdpy8BNoj1VvL+C14zk9nGE+FcSOkD6cNcCfnYYIkggAzyPakNB0GFpMB8TvDiajiRfgJ3+lkm2yGmp0rMsVHE5R+EnlwN9EuUrdmnHj4LiF4eoi6brpbh3JhQElC2EkMquHFRha4SCIK+fbSwPQ1XMcdCCDyOh7Nx5juX0zBMkL598Z4ppxRA1Y1rDz1d5T5IsEnyoz+XFcb9ih+HmSBf8AFHbMgcPSVRWwUEWm8idew8d996KpA5+rbkeB+iIrt6s6xu5HcFr5nN5UJHYJkmzwvFoRQHP+orxVyRXyGQweED5TLD7PXex2iI3pyKMBYc/kVpA5Z+gbB9TmN4TrZ2My3bcb+SQV6+VBHaRa4Fp980vG5Md4vkyx6e0fT8JjgQjBUBWC2X8QseYy9GdwJlsdsa9y0uHxso2mjsQyRmrix0F4QhGYlddMoEWuCpfSkrh+IhDVMbCi2SzvEuygje77/ol2Ibb34+S8xGKzO7AR3W99y5FSWk+72TPQMXsL2TVDAT0jm9XLESMpJM+JWjr7Sw9XCZHPJhuUzqefeVjazLETaB5aecIeLNHefX7IlKlRThyd2UbSrFr29HLmBgaf9RYCAe2IEoyjRu2eR7RxQmIoksHIkeMG3gVfgTlPJLkxsI0PcHRujq+MAGVpuk1GoRLSZBIvw43XrGwkyf4Mr9O8TWJXGAxxY6wF5EmdCIvBXLhK5bQnsVR0E6apmvbtCm/Dud0bSGQS2wBuJyxcXdpPgsnXcalRzrwTvjS2sABEhxDcgJi/fMa+ARGDw+lvz3/VNbsTGKjYsx2HyNneZhA4cyQCSB7utHtTDZg3lKXMwUcrHxVKRfoDa4kwTYW7rhc9EdUWaMQVMshGpANC/IbLtuHnddHCgiGYdSyFFKkmWApXvoqK1anSE1Hgct57BqkO0vigultEdG3e4/P3bh70UpsVkzQx9s0HxD8SswzS1pDqp0bwne7ly1K+bVHFxLnElziZPOZ9T5qVTNzBO+dZ3md/5qmpUsImQb+votWKCic7LmeR/wAC8PiCL6xbu4GEzojNB1G+N/NJqR0IMgkT2zPor8K50ndHpMenojlGzPKNjQvPFvgV6helH747wJXqTwYvgxZsiqJWiFwsNs7E5StJhsfZYPJwS5WiZINSPNp4exhZnEscCte7rqp2zA5XizfGqkSMuJmMFiYN05pbcdTEtNtwNx+XcpitjQJSmthT3LXFRyPkhsJLlcdGp2d8Zg/5jCOJaZEafLrqmzPivDEf5sdrXD6L5xU+W2+Py+i8eLxwIH9Iv5ymvDE2x8iZ9SdtBjpDHtfFzlcHeh5oWtiJMe/eiw+x2ODi4SDIv569/kta18sD95me23vvS3j4sdDPydMjqnVdzcB3C5V2HrW7BPfuQLjMDkT3n8gjyzK088vv1UaGp0ETLQPfP0VlZkTyge/BU0HDu9k+hRThYcSSfoqaDTI2ejeyBBc087T/ANxVNGiimtt4e/IIiixKaGp0cFghscvzVbxeFfUsvHDQ8VTjZFKjhlNEMpLymEZRYpRHI5pYdH02QuabVaqZVldRkoTF4eW21TGEBtaoW07auLW9xMFRRvQEp8VYrLmg5Sbj17e5La23KbQ/qOcWxawmdeyIKtdGYHUZgI3/APqD0E9ySNw5aGuF3CMwFjdxM9tj3Fa1ggjA/Lm2G1vieHhgpDUdYutfTQcwg8T8V1rta1jOrcgXkmLE6Re6GxIa51QgfPNuDpsWnk4CEBh6P4nCQQQeRO/nE3HApixwXoW8837OTtEyM4JmxJmTGh8Iv2r3FPMG8wB9dy5OCIa28tkkct8d0nzXkCcpsSCJ7btI8IRcUIaTJSM620jtVtShMu0sPG3krW02gA66fW/5IippA3j35lA3TAbpgTKYiNLkaaHcT4lXudEnQnyMQR75KurYSLSb+c/XxXIq5pk7wSPqPfBEmEnZYKg3gSooGDflneoisoTU8OAjcK24Suvi4JAV+CxV7rJKMqKcXVmgFl1/1MAxKA6QuIY03mFMVsO0h5nySFhU/wDQtQ5B9TaLXAju8ffkl1YDK7dJA7Jv5AJfg6bs2V3G/bcegce9NxhC4NbvdJPLMfoFpjFY1oJQURTRpRDo0Mx5NHqf5VZs3Z5eZOmvjePfFOMThLFoGv6DzKZ7FwMNFtST9R/aPFFLKkg/lVaKqOzQGgAcft6Aot9GKZHP6R6psMPA04e/IodzcxI7x3XWSGZynRWCTWRNirDUZfHYPBHYw+/Bd4XDxJ7T78lTiTM9oHr9lro6aeyptWNfc2+6ZMM5ffP6lIw0lwCcYV2nZ79UDZoSGDBKPwtKyCoNlN8OyAlsIUbQMErhgloPM/RdbWF1Rgbg9k+aiKYdSCPpiyCohGZZCFhoKYvXBcYVsAq1yr0T2eBK9rT1GDiXdzSDbncJiClO1qkVWGYIa+Du1adOwFHj/wBGfyHUGLMQ0OYdzj0bgeXXP/JKar82tiGjyza9yY46pDRxGUxvjI8H6Jbg3hwdOoJvyIIB8Y8Vrs5TZVUpDM7vPnI8F4yhF9Idu4xfxXtSYcbwNT/ET9Y7iiWiWTvJHZMWtz+yG2AB1m5JaBLXbuHBK61AGDHdyv8AmnNR4kt5CPp9vBV16GXITcEEjt/UK1ItSEReGkgm0/n91fTqEa3ECI7Pfkra2HF4GtvqO1UMpuABB7vfuxRrYWmQYgGb30PqFRTdDhvvHLfbxjxCrrMAJsQ3lwNyO4+SGLtSbifCbgx2qUXQ7NRu4gDgWmQokw2iVFVF8QergnF2lkXhsEbQLrW0cCxybYfY7ABYLlvzU9EabhZjcDgnMe10WBWjqZImecb0xrYNrUrxMTy1PYP0S4eVKUqENuImZhczyYjMf18gB3rQ4LA6u8PT0lLcLd7fE+voAtLhyIA5JuXJJbLiuYtp0Bm9++Cb4ANJ5W9+AXjsNa2p+v5KumCwdp8tPukqfLsHjxY0rUAQlVKh+3YNxzT4FMqFe08kEzEAV2/xBviUOFv5BsatHG1GhgMe7j7JHUdIPd7805264yRuSWNOZH0P1XYZ0UeMHWPkmVFLRr75I3DlJmaYLQ2wrk5p6JJhXJzSdZLDFe2GgJfgnweIR22TKTYepBVlD6g6yY4Y6JNhzom+GNkIQaNF4SoDZSFCipyy23qx6ZzYkZCe/K/8lqXrJbZfGIed2V48GhMwr7Gby39P+nNbruEbwyOVjP8AcEhcS3PPBg7nNkQe7zTuhV67naBrmgcgW03f8SkrnZnRvgN7oaW/ULU6Oa6GTMU5tJ7ABFXLmkX6jsxjtAC4YHAW7/p6LrDNJDDxEeo99qaUWZdb29nySJzSESdgVPZ8wX3N47OCH2thy0NvIuW8fdtEzq4kADMY9280oxWP6QGB1Qe8ExNu4eymL7LQajopcLQI4hDDDySTq2/nf7+KtNcATFvLmPfFe9JF5n0Mj6x6q6aKpoAqsBDm7z9ND9D/ABc0qe0g2E5hEfbjH1TmpZ4m4M9t9CO/6oIjMQ7he247/oe/kiTGJiSBz8B91E1c1sn7FRTmFyDsLtbI+Cthgsf1J1UUXD8vFFJSRTk+hBtzbmQnw9+CDw+LLwAd/v1sootWLFFY1JdipRtWN8G0XI5Adk6eDUXh6ji/S069nsqKIO6TKjo0FOsABbclm0cT1rbh63UUTpY42XMCo7R+XmTHY0fmEqxmOIfTf/raT2A3+qiiZHHFbRI9o0G2WuNzpMT2fqlFR3W7J9AootHo6iK2G5TLD3UUSZmmHQywjEx6YQook2MF2OMpUKcHlKiiP0D7GNGom2EvCiiD2H0hg0QFCVFFATh6xu18N1p/eLo7XEBRRXBtMw+c9RARWMOc3STP8oP3CTYaoXFp39X/ALV6othgZoqVYETpGXziUbSqyY8PfevVFlyLYh9ijaDS8W7u0H34LrA7BxFVudrInjaQfz9VFFpx9GjCrQFjsC+g8tqgtzRI/Cd3rHil2OsRlF+BPOSPFRRGE1TK6lY9os6+4Gx8xdUtcQ/X5p9f18VFFZZ24Dj5L1RRCVR//9k=">
            <a:extLst>
              <a:ext uri="{FF2B5EF4-FFF2-40B4-BE49-F238E27FC236}">
                <a16:creationId xmlns:a16="http://schemas.microsoft.com/office/drawing/2014/main" id="{06B6B619-DEBC-4486-80AD-33AADC6FFE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570" y="64291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B318F3-E985-4F64-BD23-D3AD34D44159}"/>
              </a:ext>
            </a:extLst>
          </p:cNvPr>
          <p:cNvSpPr/>
          <p:nvPr/>
        </p:nvSpPr>
        <p:spPr>
          <a:xfrm>
            <a:off x="8505346" y="2847188"/>
            <a:ext cx="3266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ea typeface="+mj-ea"/>
                <a:cs typeface="+mj-cs"/>
              </a:rPr>
              <a:t>Длинные дистанции: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ПЛАВАНИЕ 	– 3,8 км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ВЕЛО 		– 180 км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БЕГ 		– 42,2 км</a:t>
            </a:r>
          </a:p>
        </p:txBody>
      </p:sp>
      <p:pic>
        <p:nvPicPr>
          <p:cNvPr id="13" name="Picture 6" descr="Картинки по запросу ironman triathlon">
            <a:extLst>
              <a:ext uri="{FF2B5EF4-FFF2-40B4-BE49-F238E27FC236}">
                <a16:creationId xmlns:a16="http://schemas.microsoft.com/office/drawing/2014/main" id="{3C321E10-517B-4564-ABBA-2A1ED3AB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889" r="4712"/>
          <a:stretch>
            <a:fillRect/>
          </a:stretch>
        </p:blipFill>
        <p:spPr bwMode="auto">
          <a:xfrm>
            <a:off x="8506514" y="4538752"/>
            <a:ext cx="3384376" cy="2160000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6F87C9-22AA-4918-B837-9C85F5D37D27}"/>
              </a:ext>
            </a:extLst>
          </p:cNvPr>
          <p:cNvSpPr/>
          <p:nvPr/>
        </p:nvSpPr>
        <p:spPr>
          <a:xfrm>
            <a:off x="4315800" y="4971365"/>
            <a:ext cx="30303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ea typeface="+mj-ea"/>
                <a:cs typeface="+mj-cs"/>
              </a:rPr>
              <a:t>Олимпийская</a:t>
            </a:r>
            <a:r>
              <a:rPr lang="ru-RU" sz="2000" dirty="0">
                <a:latin typeface="+mj-lt"/>
                <a:ea typeface="+mj-ea"/>
                <a:cs typeface="+mj-cs"/>
              </a:rPr>
              <a:t> дистанция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ПЛАВАНИЕ 	– 1500м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ВЕЛО 		– 40 км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БЕГ 		– 10 км</a:t>
            </a:r>
          </a:p>
        </p:txBody>
      </p:sp>
      <p:pic>
        <p:nvPicPr>
          <p:cNvPr id="16" name="Picture 2" descr="Картинки по запросу triathlon itu">
            <a:extLst>
              <a:ext uri="{FF2B5EF4-FFF2-40B4-BE49-F238E27FC236}">
                <a16:creationId xmlns:a16="http://schemas.microsoft.com/office/drawing/2014/main" id="{FBE600F6-7950-40D6-9AD3-6D2F91BD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6667" b="14991"/>
          <a:stretch>
            <a:fillRect/>
          </a:stretch>
        </p:blipFill>
        <p:spPr bwMode="auto">
          <a:xfrm>
            <a:off x="376354" y="1428737"/>
            <a:ext cx="3557224" cy="2160000"/>
          </a:xfrm>
          <a:prstGeom prst="rect">
            <a:avLst/>
          </a:prstGeom>
          <a:noFill/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4DDDF7-EFA9-477F-9002-CB0F3DF618E7}"/>
              </a:ext>
            </a:extLst>
          </p:cNvPr>
          <p:cNvSpPr/>
          <p:nvPr/>
        </p:nvSpPr>
        <p:spPr>
          <a:xfrm>
            <a:off x="315708" y="3897495"/>
            <a:ext cx="36785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  <a:ea typeface="+mj-ea"/>
                <a:cs typeface="+mj-cs"/>
              </a:rPr>
              <a:t>«</a:t>
            </a:r>
            <a:r>
              <a:rPr lang="ru-RU" sz="2000" b="1" dirty="0">
                <a:latin typeface="+mj-lt"/>
                <a:ea typeface="+mj-ea"/>
                <a:cs typeface="+mj-cs"/>
              </a:rPr>
              <a:t>Спринтерские</a:t>
            </a:r>
            <a:r>
              <a:rPr lang="ru-RU" sz="2000" dirty="0">
                <a:latin typeface="+mj-lt"/>
                <a:ea typeface="+mj-ea"/>
                <a:cs typeface="+mj-cs"/>
              </a:rPr>
              <a:t>» дистанции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ПЛАВАНИЕ     	300м - 750м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ВЕЛО 	  	8 км - 20 км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БЕГ 	    	2 км -  5 км</a:t>
            </a:r>
          </a:p>
        </p:txBody>
      </p:sp>
      <p:pic>
        <p:nvPicPr>
          <p:cNvPr id="18" name="Picture 4" descr="Картинки по запросу triathlon itu run">
            <a:extLst>
              <a:ext uri="{FF2B5EF4-FFF2-40B4-BE49-F238E27FC236}">
                <a16:creationId xmlns:a16="http://schemas.microsoft.com/office/drawing/2014/main" id="{FDC61931-9C5D-4A12-B22A-1FBB7213D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9447"/>
          <a:stretch/>
        </p:blipFill>
        <p:spPr bwMode="auto">
          <a:xfrm>
            <a:off x="4440850" y="2368796"/>
            <a:ext cx="3557223" cy="219041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19803E-D698-A69D-1185-7C16913230E5}"/>
              </a:ext>
            </a:extLst>
          </p:cNvPr>
          <p:cNvSpPr/>
          <p:nvPr/>
        </p:nvSpPr>
        <p:spPr>
          <a:xfrm>
            <a:off x="598774" y="425437"/>
            <a:ext cx="734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ДИСТАНЦИИ В ТРИАТЛОНЕ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FA674B-E67B-CE2E-5D9F-FBD826BA154E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29116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3" y="-7712"/>
            <a:ext cx="3448118" cy="686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F2321-4083-9741-BE50-4CB21F53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208" y="6400079"/>
            <a:ext cx="1091985" cy="217509"/>
          </a:xfrm>
          <a:prstGeom prst="rect">
            <a:avLst/>
          </a:prstGeom>
        </p:spPr>
      </p:pic>
      <p:sp>
        <p:nvSpPr>
          <p:cNvPr id="11" name="AutoShape 2" descr="data:image/jpeg;base64,/9j/4AAQSkZJRgABAQAAAQABAAD/2wCEAAkGBxQTEhUUExQWFBQXGBcZGBgYFxgYFhgaGBoXGBoXGBcYHCggHBwlHBUXIjEhJSkrLi4uGh8zODMsNygtLiwBCgoKDg0OGhAQGiwkICQsLCwsLCwsLCwsLCwsLCwsLCwsLCwsLCwsLCwsLCwsLCwsLCwsLCwsLCwsLCwsLCwsLP/AABEIALgBEgMBIgACEQEDEQH/xAAbAAACAwEBAQAAAAAAAAAAAAAEBQADBgIBB//EAEMQAAEDAgMECAQDBgUCBwAAAAEAAhEDIQQSMQVBUWETInGBkaGx8AYywdFC4fEjUnKCkrIUM2KiwhXSByRDU3ODk//EABkBAAIDAQAAAAAAAAAAAAAAAAIDAAEEBf/EACMRAAICAgICAwEBAQAAAAAAAAABAhEDIRIxBEETIlFhMoH/2gAMAwEAAhEDEQA/APjBXkL1RUQ8UUUULIooooURRRRQs8XoUUAUIF4Tqhzt8ZR/NJcf6Q7+pa/ZGBl1FroLCMzuJLpJ7iAR3hZbAUMxDRq5waL8SMx7IAHevouzcMHVpEwW+AsBHCzQ7vKuijQ4PVznTpmPAAS76BNNlDMGn90aczJd9/BL36CPxRPZM/RNaFKAQ03IJPf1WnwAUICZes0uuT0YMboLqxHk0d6G2eOtLheo8yJ3UzlB75BTHD08z3ETALvOG/2sH9SHFKC5wkubTIA45pIMcZhSiWA4GtNGvVPVzVXFvYMw9S53ejsBhv2tvlY0Nj+gD+2oF7UweWnQYLAEHtAhsc5BPgu8DSIYSbF5BPEZnPdB7M7lCDym0EDfMfT6hWu6wdO8u8Pl+i8w9iOQ+1vNdAw3u9b/AHUIJ/8ADw+m3dnn8/Jy82S+RmNyXVCOwVIHlCOquhwP7oJ/pAj+4pXsml0dFjZzGIntmf7ZRECjBy8Or/tH5IHFVM1Ro3NaAe0lhHp5rqk6Ghu8RfmQB77UJ0xioQATna3wg+oVgsyHxQwPxVNpHUJqa6EkOEeQKyFYNAceFauZ5EOjv6i1HxCM1Sm9xgM6w8KUk/8A6O8kir0Q1l9TUPmHxbvVAWZzHmXuPGD4gKgNMTuRWMp3mIs3lo0D6IQIQ07Raxqf/D2NAsdVnWujgo2oQZCtOgZQs+gOxwILQdVn8Zs5hJ1nilOGx7mnXVNsNiAd6NU+xbTiIq1LKYVKYY+qC6BCBISh0XaPJUXWTmF6oXaOCou6mq6dSgKEspUUUUCIovQpChDxekLxRQh6QrsNSkrhgsmWEodRw0Ok8JEn/aPNEkA5UE/DVGazSbATH82vlJ7gtzsMue57mgnM7K0DU938IKzGwsE9/VpMLnusANwAAJJ3DS5tqvpexcEzCU2sD2uqAFz3tuZOrWcBFpME9iGUqCxxc2dUMPUzOLmkQIHI2nTnnHgrsPUgOI1Jt2MFh/VUA7lZhnXFyNOHOb+KMwzgH5nQWiAIvckuP+6PJApDpYkumc4bCva0NIu4SRE/N1Q490mFz01OnWNJ1wS0tIkZdSG87sNt0xpCP2lhiJyOyPcA2xu0aWaNN91lsVPTPJJLmg5Sd5gNb5uPiiVsCkkPDX6Rw6roi2VugGluHWITEYG3VvB3GdLR6rK4HbHQhrgNSYBMDL3/AMXkiqPxKHlrnRF4cLEERbxJ1V0yjV06epF+HvuS7EvcHZQN4HoPqqmbQa3rNdmaTfeTA42nVef9Za4iAHEai1jJjTgpdEUb6La5kOJgdUeBJPpCX0XS+kBp1ieHyCNf4h5piajKgc0HI7LF45DX7oeng8jmzGhg9wHhDQrUrKcWuxZi5a8SfmeLcLEf8PNBYd0MqzbK6R2mRNv4kXtph/xGHaL5nPcZ5M0/3FeU8IejqZiSZGvJoce4EIgDBfE7gGPkxlpiOM9I2np2UvNU08J0gDiYAc489Uf8RYc9KSG5gRTiwOry8+gXOEmDMAzpbXkrSFTM/tjAua2QZA0tcd6zjqZJiDPDetztRwDHTZYuq6THdbyt2KpImNsHymd68REzxE6kmR91YMFIs4H34+SEbYGAuqc6TCLZg3Xj1XbKPER73Km9E5Jgbm2VYR9ehAKXlVFhOvRcGqKmV6mAcTqmbq6q6VXUpQSvAECZf9OXNXAXbgvFYSOV6usq6LVCrK1F0WK3BYOpVeKdNhe91g1okn3x3KizyjPh5+/qtjsD4dfVZne7oqAMGoRJcdXNpNtndoOA3ld/D/wqKbg/ExUcLik09S3/ALjxrf8AC3xWoAfVeHVIsAGtAhrRua1osAOA4IXMJYb2y/DUWtpinSb0dIXN5c91+tUdv10FhwVdTGAODRpO7yVm0KwY0NBjf77gVmnYjIZBvMDu1P8AUQlP7dGuPHGrZusC4mAxuY7hvIG+6KrYqnTqMaDYPbmjQkC510HRjxWUwO1BRZ0xJkZmt8wD4kCeSCdj3kNdvykkToScoE8zTb480yMaFSnz2jXbT25Tb1KZcSX3AkAAAuzF0y6QBrYcknxGNMtsMzzBEfKA0kGe8d6T0aRcXOfeA6BrOjI7TlA/mReKoyWQbidf4g1pPgUVpAKLYv2ztOX0y0w1jC/fYvc899mkQlrMeC5jQ7KS45mxbrPL5J7YA7OxHYjB5iZ1u3uA/XxXGC2IZzEbjrxBn0nxQ/KhnwSD8DiqgMuu107/AMUSW9tpnmvam0clQEGHfitaLQSOHpdC9E4w21hPIEDX0VbqL8xc8CwMekdmo9hV8iZfxNGy2RtYVQS4RliSCCBMx1h2G9k6pYqB+8LweG72F82+Gsf0daDdjpaQOG6Pe9admMyOEXpOHGSDJEdnNLf1ehiXOOx5iaYOJoGAcrXQeEi8dxCvxVIZHADdUJ3agD6oTA45kg8JIPAkQVftLEy11/wETqN1/RaIysxzhxZiNrfMdGjI7UaECm0epWbqVXsquGa82gZhEcDu7DC1OPodR0gyWCROXXeHDQ2SDGMc5zyRmyuFjYmZ0jhCMzsWY6kah6wJBGgdHrae1KKOBub3BPPS+nH81o+iMG94tJk8gRFxukX0S3DwOs7edNHAjeDvChadAVKgd9x2bxp2ItjADcRy3j7q98G4O6xPhF+PaqatRps7jYm8cJPBUyMKoZTuHLh3hePpA3gIRjCLzI38vJXsqCDBv78UDFsW41iVvhNqzZngUHVpDU2980SQyEgNRW9GP3gvFKG2gnFmHFCkrvEPkqtUkBFaPJXoXKigZ3K6adLLiEZsnZtXEVW0qLC+o7QDzJ4AcSp0VR5s/BVK1RtOk0ue4w0DUkr6XsjYzMIw0mEPrOtXqtuP/hpn90HU7zyCJ2bsyngGGjSLamIeIrVxo0b6VLgOLt6YbPwkJM52asWKts9o4YAXXhOWw8VfjKoa0uJAAEydAs5Q+IW1KzaTWulzgxrrCXEDd2uASknLoe2o9lmNdcuPD35DzSenQDyCajWgEk2cXWudBHmjNp4uiczXVg0hzgdY6pLTBFiJBuNUp6emGuylzhZsxl57zy4JkU10BN45L7MN2o5tHCkZw57nMi0Oc3rPNiTDZFO/YqxXDeJIDR2kC/qPNLNvYZ2amSZzWgm/Ui3m0I7oDv8AxDMJtx+wRtuhcYq9D3AOyZbSSR5Ak+GUeKvZUGYnWIA/lmT/AFJTh62ruAIHaQGk+CLwwIaR4fVLk2aYRQww4B8vRMW4aRfVCYBgsmzT5pI0C/wQA0/UpFjMM8B03iYOkxf7+K1/v34pV8QWpmGzO7tshvZTWj55g8VlqtceqM7dL2zCZHYXQdy3fxFs8sy1G/5QaJ0EOdcO8T5r53jRD2gnLc+BcJHcF9E2rt2liMEB8pNRjXR+6BuB0kgeC1uSoyRjK7RNk180tcIIMHtHPgnjogt4juvH2WI2TiyXWJcBbNvMWAcPC609TEgNEm6Up0xssdxOcXh9ZEWbblcZh9/zWZfTN9/WESL/AIrH39lrKOIDhBMhKtp7ONMZhLmWuNW6/Ny8lojOzn5cLjtdGeq0gTpF7cj9tEE5oM2146DjZNMdU6wIbMHUbxMXjwnsS6tWBPVsZNjx1ieJ3JqEC2vSi99NxnQ/MINxy3KOw4GUk8zIkeP53RDjmvoQbi2/fH2UFGDAMAmDv8R+milBWU1nC+W41PLdv3KswdF1iMG5rhltzFwZ1twVTKRaSIAHboTuulziwXR7VpCNb7wfVBV2yOqY1sfMA7/AJq3WHAHRdHDtk7x5e+aWpNC+VGf/AMKeBUT7oW8PP8l6j5hfIzLO1XikqIjSeKKK3CYZ9R7adNpc9xAa0akncoWFbG2VVxVZtGi3M927cBvc47mjeV9Tw2EpYBhw+GOau62Ir8eNNnBoKCwtBuz6X+HoODsQ8f8AmKrb/wD1MdNmiTPE3ROzsLolzkOxw9huz8J+qbkBoXOGpwFjv/EP4i6Nv+Hpnrvgvjczh2u9EjcnSNLqKtir4t290xysP7EEfznj2Rp4pdscuFek5rmB7GvrDpCQwlsuDbEXJmII3IHDtLmtzbyXnzDfMnwXLqn7VzhcNFu4Q3xMFa4xSVI50puTtnOKrcb3gcgNffNOMEwONNrjDXPE7jBcAfOPFLqGGkk6hrY7Sbk+cJn07aVSlmZna3LmbMTAzGDuN234q2ir2OtqYIOqsIHVzvAIJI+Zosd4tHeiviam0FobZ8GQNAHOdE84KLweU0KRaJzVWkzuEuLfCCEL8T0i2qDvcDqOZj1CQpXHZ0HBKdLr0LsPhyLZvK3BeuxeVwYTJmZQjqJHXLn9mcgaRoEDhaBLp03gSSTpcyhqxj0fQtnkZQ4D8lSce7NDYNuKt2TR/Z5Z3QlVXDOY8mS0iQLAt8NfNIvY6Ks0GHqv/EPA++C9xlPMCCqdkioWy8g9jS36lGYnRA2X/D5VtLCl1Z7HG940F7R6Ad63Tdl0qtFtPQhrZIbEuDWtdIidTKVUtnMdUfUdHy2HjJ8gneygWsY86PfHZ8xnyHgtGOfKXEz5sbhj537Kdm7CyE5TJ/I/Y+a52phajQTlMbz2LQUKcE6A5hHcQ0/3+aDx+KNM1Mri0y1vIwYIg2Os9yY8K9GdeVL2hNhcQbcoTmhjEtx+HaevTBB0cDpMAmI3XVFDEx9eSDadMcmpK0GYzYwdLqMNf+4TDXcYP4Ty0WMx9INcQ8FpBuLgtI48Qtzh8RorcfhWV2w8XHyvgZhyP7zbmx7oTI5K7M2Tx09xPnOMpRJ3jwI3di4oEQ1w6p0M2B3W4EWse47k22xs+pSOV4DgAcrho5lvl004ajwSitQAZoXDhoQNxA9/RPTMb1phGczMgyeN9d/AqjHUhlJaTx5jhI7O5B4ZxLrSQBwvA324Iiu8n8XabeXnfxRFUDUqu4RO4/TsV1KsbBLhTjhfQibHWPBXUKxMzYg+Pv6pWSJUojIP7FEP0vNvvuUWemKozaiii0m4i+g/D2AOCZmIjF1G99Cm4fLyqOFzwFuKXfCeyxSpjGVRLySMMwixcDBrOH7rTYcXdi0GGw5JzOJLjck6klDKVDIRvZ3gcNvNyVpMBh0Hg8PonNNsBZ5SNUYgm2Notw9F9V+jRpvJ0AHaV8SxFd1V1Sq85nOd5nh2DTuWx/8AE7auao3DtPVYM7/4j8o7h6hYugbtHOT9B5eabhjqxGedvj+DKo42aNAA09gBn/dmPgmW1DQLaPQghwbFYnQva7dxEQe9AUQA7Nrw7v0Hii8HhwXNa75Rdx4gS4n6d4WijGwrD0IDQdSb9pAcfJw8FQ6uekFSATOaCJFyXARwsAr31CSdxuf6ot4ujuXtHZ5qVG02kAvzRO8hsAd5HmoUPdg1i/Cnqx0Tmua4HWc2YEd4jvTT4toD9jBklt/6nG6zwpxhDVbDXMc0tv8AOcxjq6WOaxCe7RqdI7Mf9J0A1AnTcs+RUzoeNLlS/Ba+gG0y52g80owZGe4Ml2u4BPNs4cltMbtSlNB5zCKZInVI5aN3C2qNvgWANAve6ED+uWO7QeWiqwOMflHUce8AkLvE12PaKjbOY4ZgbEbiCOxKX6Naa7HWEZAHguaw3FW4XTtXNZhNRjR+Ix2QCSfJRq+hTklbYlxFMHM6MrcsZd+s7k1qUg2m0bhLp5yGz4Eqt2Glzmnc0HtnoyQez6o7FUx0MG8NYCf5jPoteDHxVvs5/lZ/kdLpHDRIa+NSw/1uaD6EpHtJ7HVS15LWuql0gTHXIBPKR6p7pRpxcgsbB/0gm/fCRbaM1P5Gnn8zifIynMyM4xLMge0wb1G20kSJnusljq+Zz7dYOdpo4ayO4/VHvbLWzckk8NM3h8qUvYQ8vZ8whw32Osjv9UMo2goZeDsOwtdNKFSyTVwLPaOqZ7jvHmi8FXWc36e10OHhr2ljxmad3A6Zmnc4cVitubGNExd1NxJY7hO48HWFua11Ooruq9pY8S1wgj3oeaKE+IrLhU1/T5WG5Xg6XnNob8Yt73SvcQ6I01N/Hfxt2+i0HxBsM0nTE09Q6wJ4iP3ovz9FNZgIg9Zp/d1HBwnUcQfotSdrRgacXTAYBbubYXix4G2hHEIToznLRaBBOoteeYKNGGMlo04j6T2dqCrU8pHYdL6fREyBHv3ZRDZf9LvCyiDiVQrRuxMD0+Io0dOkqMaTyJExziULSAm+iNwrnBzXN6paQRHIyELdIbKSRvdqjNicgEMphrWt3NaBZo5BOcLR0SHBYvpKhqvvm381pdnvB0WXJO3o6GOK4oY4ekrMRUyieC7pqnEU81ilSehsVs+ebV+EH1qtSr07S57i6HMI7BIJ0EJYz4OxLDOVtQD9xwNhydB8l9OOFXrcOnQzvqhU/Hi9ny6hhXOfDWklkCACTm/CIHLVMnbNrAj9lUHVJJyOjrGI01y5T3FfQWOc2wOtz+qCeXTMkSTvNgNE/wCZGZ+K/wBMSzDnpC02JLbcBEx4lW1oFUDe1nr+q2lJziZfDrEw4B3Zr3eCS1dnUnvLzLMxEwZaRqRGotwRfJEW/Gn6E+GyNp1OlnM8ZsPeRLasPEbrX7kw2PX6RjBvYA115JAsD3tA7wVH/DVWrVrmkC6nTDugAObM15yktdxkON01+H/grEUc1Ws9lKjluCczjBkGBYHnO/ehmuSCwt459A+06/7EcQY7lj6hq03GpSe4X0F4J35dDuGnBafHsuRq0yR/NceRCX0cHJG4z3LNVbOpFqWmB7R+IsUHgMdUpsMkNyiYkkAui5gAo7YWy6vROrVXOLnwLkkkE754WTnA7LBcM7s43D9VpaeHBEAWt5KpStaL4Rhu7LsMIaOwei8wkOr3MZWm8T8/U3dvmh8bisjYGvorNj49rz/lidHQAC4SNDbeN/Aqscly2JzRk46CcOzOKjouc8HhmfpHL7KYmmXNygT8toPCYgc06PQ0wTUMZiSWi/zGYHKd6z+0vihzcwpNFMTrHW0Ag+OvYtLyqJijhlMIpYCrkaMjjcuvbXTWOKU7R2HXcZbTJ6gbMt3ab98nxQdPbtY6uMEybmfHuRnw/j3GuA+ochtqd1wPp3lD81+hj8XXZxtLpP2TjQe2GZH9U3kPufJJ6Xw/i39ZtB5uYJIaCJtZxFtV9BxXxTSp2a0ngRodJjxCyeN+Jqrqmdpy8BNoj1VvL+C14zk9nGE+FcSOkD6cNcCfnYYIkggAzyPakNB0GFpMB8TvDiajiRfgJ3+lkm2yGmp0rMsVHE5R+EnlwN9EuUrdmnHj4LiF4eoi6brpbh3JhQElC2EkMquHFRha4SCIK+fbSwPQ1XMcdCCDyOh7Nx5juX0zBMkL598Z4ppxRA1Y1rDz1d5T5IsEnyoz+XFcb9ih+HmSBf8AFHbMgcPSVRWwUEWm8idew8d996KpA5+rbkeB+iIrt6s6xu5HcFr5nN5UJHYJkmzwvFoRQHP+orxVyRXyGQweED5TLD7PXex2iI3pyKMBYc/kVpA5Z+gbB9TmN4TrZ2My3bcb+SQV6+VBHaRa4Fp980vG5Md4vkyx6e0fT8JjgQjBUBWC2X8QseYy9GdwJlsdsa9y0uHxso2mjsQyRmrix0F4QhGYlddMoEWuCpfSkrh+IhDVMbCi2SzvEuygje77/ol2Ibb34+S8xGKzO7AR3W99y5FSWk+72TPQMXsL2TVDAT0jm9XLESMpJM+JWjr7Sw9XCZHPJhuUzqefeVjazLETaB5aecIeLNHefX7IlKlRThyd2UbSrFr29HLmBgaf9RYCAe2IEoyjRu2eR7RxQmIoksHIkeMG3gVfgTlPJLkxsI0PcHRujq+MAGVpuk1GoRLSZBIvw43XrGwkyf4Mr9O8TWJXGAxxY6wF5EmdCIvBXLhK5bQnsVR0E6apmvbtCm/Dud0bSGQS2wBuJyxcXdpPgsnXcalRzrwTvjS2sABEhxDcgJi/fMa+ARGDw+lvz3/VNbsTGKjYsx2HyNneZhA4cyQCSB7utHtTDZg3lKXMwUcrHxVKRfoDa4kwTYW7rhc9EdUWaMQVMshGpANC/IbLtuHnddHCgiGYdSyFFKkmWApXvoqK1anSE1Hgct57BqkO0vigultEdG3e4/P3bh70UpsVkzQx9s0HxD8SswzS1pDqp0bwne7ly1K+bVHFxLnElziZPOZ9T5qVTNzBO+dZ3md/5qmpUsImQb+votWKCic7LmeR/wAC8PiCL6xbu4GEzojNB1G+N/NJqR0IMgkT2zPor8K50ndHpMenojlGzPKNjQvPFvgV6helH747wJXqTwYvgxZsiqJWiFwsNs7E5StJhsfZYPJwS5WiZINSPNp4exhZnEscCte7rqp2zA5XizfGqkSMuJmMFiYN05pbcdTEtNtwNx+XcpitjQJSmthT3LXFRyPkhsJLlcdGp2d8Zg/5jCOJaZEafLrqmzPivDEf5sdrXD6L5xU+W2+Py+i8eLxwIH9Iv5ymvDE2x8iZ9SdtBjpDHtfFzlcHeh5oWtiJMe/eiw+x2ODi4SDIv569/kta18sD95me23vvS3j4sdDPydMjqnVdzcB3C5V2HrW7BPfuQLjMDkT3n8gjyzK088vv1UaGp0ETLQPfP0VlZkTyge/BU0HDu9k+hRThYcSSfoqaDTI2ejeyBBc087T/ANxVNGiimtt4e/IIiixKaGp0cFghscvzVbxeFfUsvHDQ8VTjZFKjhlNEMpLymEZRYpRHI5pYdH02QuabVaqZVldRkoTF4eW21TGEBtaoW07auLW9xMFRRvQEp8VYrLmg5Sbj17e5La23KbQ/qOcWxawmdeyIKtdGYHUZgI3/APqD0E9ySNw5aGuF3CMwFjdxM9tj3Fa1ggjA/Lm2G1vieHhgpDUdYutfTQcwg8T8V1rta1jOrcgXkmLE6Re6GxIa51QgfPNuDpsWnk4CEBh6P4nCQQQeRO/nE3HApixwXoW8837OTtEyM4JmxJmTGh8Iv2r3FPMG8wB9dy5OCIa28tkkct8d0nzXkCcpsSCJ7btI8IRcUIaTJSM620jtVtShMu0sPG3krW02gA66fW/5IippA3j35lA3TAbpgTKYiNLkaaHcT4lXudEnQnyMQR75KurYSLSb+c/XxXIq5pk7wSPqPfBEmEnZYKg3gSooGDflneoisoTU8OAjcK24Suvi4JAV+CxV7rJKMqKcXVmgFl1/1MAxKA6QuIY03mFMVsO0h5nySFhU/wDQtQ5B9TaLXAju8ffkl1YDK7dJA7Jv5AJfg6bs2V3G/bcegce9NxhC4NbvdJPLMfoFpjFY1oJQURTRpRDo0Mx5NHqf5VZs3Z5eZOmvjePfFOMThLFoGv6DzKZ7FwMNFtST9R/aPFFLKkg/lVaKqOzQGgAcft6Aot9GKZHP6R6psMPA04e/IodzcxI7x3XWSGZynRWCTWRNirDUZfHYPBHYw+/Bd4XDxJ7T78lTiTM9oHr9lro6aeyptWNfc2+6ZMM5ffP6lIw0lwCcYV2nZ79UDZoSGDBKPwtKyCoNlN8OyAlsIUbQMErhgloPM/RdbWF1Rgbg9k+aiKYdSCPpiyCohGZZCFhoKYvXBcYVsAq1yr0T2eBK9rT1GDiXdzSDbncJiClO1qkVWGYIa+Du1adOwFHj/wBGfyHUGLMQ0OYdzj0bgeXXP/JKar82tiGjyza9yY46pDRxGUxvjI8H6Jbg3hwdOoJvyIIB8Y8Vrs5TZVUpDM7vPnI8F4yhF9Idu4xfxXtSYcbwNT/ET9Y7iiWiWTvJHZMWtz+yG2AB1m5JaBLXbuHBK61AGDHdyv8AmnNR4kt5CPp9vBV16GXITcEEjt/UK1ItSEReGkgm0/n91fTqEa3ECI7Pfkra2HF4GtvqO1UMpuABB7vfuxRrYWmQYgGb30PqFRTdDhvvHLfbxjxCrrMAJsQ3lwNyO4+SGLtSbifCbgx2qUXQ7NRu4gDgWmQokw2iVFVF8QergnF2lkXhsEbQLrW0cCxybYfY7ABYLlvzU9EabhZjcDgnMe10WBWjqZImecb0xrYNrUrxMTy1PYP0S4eVKUqENuImZhczyYjMf18gB3rQ4LA6u8PT0lLcLd7fE+voAtLhyIA5JuXJJbLiuYtp0Bm9++Cb4ANJ5W9+AXjsNa2p+v5KumCwdp8tPukqfLsHjxY0rUAQlVKh+3YNxzT4FMqFe08kEzEAV2/xBviUOFv5BsatHG1GhgMe7j7JHUdIPd7805264yRuSWNOZH0P1XYZ0UeMHWPkmVFLRr75I3DlJmaYLQ2wrk5p6JJhXJzSdZLDFe2GgJfgnweIR22TKTYepBVlD6g6yY4Y6JNhzom+GNkIQaNF4SoDZSFCipyy23qx6ZzYkZCe/K/8lqXrJbZfGIed2V48GhMwr7Gby39P+nNbruEbwyOVjP8AcEhcS3PPBg7nNkQe7zTuhV67naBrmgcgW03f8SkrnZnRvgN7oaW/ULU6Oa6GTMU5tJ7ABFXLmkX6jsxjtAC4YHAW7/p6LrDNJDDxEeo99qaUWZdb29nySJzSESdgVPZ8wX3N47OCH2thy0NvIuW8fdtEzq4kADMY9280oxWP6QGB1Qe8ExNu4eymL7LQajopcLQI4hDDDySTq2/nf7+KtNcATFvLmPfFe9JF5n0Mj6x6q6aKpoAqsBDm7z9ND9D/ABc0qe0g2E5hEfbjH1TmpZ4m4M9t9CO/6oIjMQ7he247/oe/kiTGJiSBz8B91E1c1sn7FRTmFyDsLtbI+Cthgsf1J1UUXD8vFFJSRTk+hBtzbmQnw9+CDw+LLwAd/v1sootWLFFY1JdipRtWN8G0XI5Adk6eDUXh6ji/S069nsqKIO6TKjo0FOsABbclm0cT1rbh63UUTpY42XMCo7R+XmTHY0fmEqxmOIfTf/raT2A3+qiiZHHFbRI9o0G2WuNzpMT2fqlFR3W7J9AootHo6iK2G5TLD3UUSZmmHQywjEx6YQook2MF2OMpUKcHlKiiP0D7GNGom2EvCiiD2H0hg0QFCVFFATh6xu18N1p/eLo7XEBRRXBtMw+c9RARWMOc3STP8oP3CTYaoXFp39X/ALV6othgZoqVYETpGXziUbSqyY8PfevVFlyLYh9ijaDS8W7u0H34LrA7BxFVudrInjaQfz9VFFpx9GjCrQFjsC+g8tqgtzRI/Cd3rHil2OsRlF+BPOSPFRRGE1TK6lY9os6+4Gx8xdUtcQ/X5p9f18VFFZZ24Dj5L1RRCVR//9k=">
            <a:extLst>
              <a:ext uri="{FF2B5EF4-FFF2-40B4-BE49-F238E27FC236}">
                <a16:creationId xmlns:a16="http://schemas.microsoft.com/office/drawing/2014/main" id="{06B6B619-DEBC-4486-80AD-33AADC6FFE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570" y="64291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B318F3-E985-4F64-BD23-D3AD34D44159}"/>
              </a:ext>
            </a:extLst>
          </p:cNvPr>
          <p:cNvSpPr/>
          <p:nvPr/>
        </p:nvSpPr>
        <p:spPr>
          <a:xfrm>
            <a:off x="212643" y="1224703"/>
            <a:ext cx="34481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j-lt"/>
                <a:ea typeface="+mj-ea"/>
                <a:cs typeface="+mj-cs"/>
              </a:rPr>
              <a:t>«</a:t>
            </a:r>
            <a:r>
              <a:rPr lang="ru-RU" sz="2000" b="1" dirty="0">
                <a:latin typeface="+mj-lt"/>
                <a:ea typeface="+mj-ea"/>
                <a:cs typeface="+mj-cs"/>
              </a:rPr>
              <a:t>АКВАТЛОН</a:t>
            </a:r>
            <a:r>
              <a:rPr lang="ru-RU" sz="2000" dirty="0">
                <a:latin typeface="+mj-lt"/>
                <a:ea typeface="+mj-ea"/>
                <a:cs typeface="+mj-cs"/>
              </a:rPr>
              <a:t>»</a:t>
            </a:r>
          </a:p>
          <a:p>
            <a:pPr algn="ctr"/>
            <a:r>
              <a:rPr lang="ru-RU" sz="2000" dirty="0"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latin typeface="+mj-lt"/>
                <a:ea typeface="+mj-ea"/>
                <a:cs typeface="+mj-cs"/>
              </a:rPr>
              <a:t>ПЛАВАНИЕ + БЕГ + ПЛАВАНИЕ</a:t>
            </a:r>
            <a:r>
              <a:rPr lang="ru-RU" b="1" dirty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6F87C9-22AA-4918-B837-9C85F5D37D27}"/>
              </a:ext>
            </a:extLst>
          </p:cNvPr>
          <p:cNvSpPr/>
          <p:nvPr/>
        </p:nvSpPr>
        <p:spPr>
          <a:xfrm>
            <a:off x="6587921" y="779580"/>
            <a:ext cx="3030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+mj-ea"/>
                <a:cs typeface="+mj-cs"/>
              </a:rPr>
              <a:t>«ДУАТЛОН»</a:t>
            </a:r>
          </a:p>
          <a:p>
            <a:pPr algn="ctr"/>
            <a:r>
              <a:rPr lang="ru-RU" dirty="0">
                <a:latin typeface="+mj-lt"/>
                <a:ea typeface="+mj-ea"/>
                <a:cs typeface="+mj-cs"/>
              </a:rPr>
              <a:t> БЕГ + ВЕЛО + БЕГ</a:t>
            </a:r>
            <a:r>
              <a:rPr lang="ru-RU" sz="2000" b="1" dirty="0"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4DDDF7-EFA9-477F-9002-CB0F3DF618E7}"/>
              </a:ext>
            </a:extLst>
          </p:cNvPr>
          <p:cNvSpPr/>
          <p:nvPr/>
        </p:nvSpPr>
        <p:spPr>
          <a:xfrm>
            <a:off x="4161348" y="1993617"/>
            <a:ext cx="29644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+mj-ea"/>
                <a:cs typeface="+mj-cs"/>
              </a:rPr>
              <a:t>«КРОСС-ТРИАТЛОН»</a:t>
            </a:r>
          </a:p>
          <a:p>
            <a:pPr algn="ctr"/>
            <a:r>
              <a:rPr lang="ru-RU" dirty="0">
                <a:latin typeface="+mj-lt"/>
                <a:ea typeface="+mj-ea"/>
                <a:cs typeface="+mj-cs"/>
              </a:rPr>
              <a:t>    ПЛАВАНИЕ + БАЙК + БЕГ   </a:t>
            </a:r>
            <a:r>
              <a:rPr lang="ru-RU" sz="1600" dirty="0">
                <a:solidFill>
                  <a:srgbClr val="C00000"/>
                </a:solidFill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51D4BF-1F6D-4E6D-B289-BD03B5274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634" b="23451"/>
          <a:stretch/>
        </p:blipFill>
        <p:spPr>
          <a:xfrm>
            <a:off x="7056502" y="4176602"/>
            <a:ext cx="3186963" cy="250344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21DCD3-1A7C-4EDF-B177-99CBDBDBB1F8}"/>
              </a:ext>
            </a:extLst>
          </p:cNvPr>
          <p:cNvSpPr/>
          <p:nvPr/>
        </p:nvSpPr>
        <p:spPr>
          <a:xfrm>
            <a:off x="3921174" y="5753230"/>
            <a:ext cx="318696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ea typeface="+mj-ea"/>
                <a:cs typeface="+mj-cs"/>
              </a:rPr>
              <a:t>«ЗИМНИЙ ТРИАТЛОН»</a:t>
            </a:r>
          </a:p>
          <a:p>
            <a:pPr algn="ctr"/>
            <a:r>
              <a:rPr lang="ru-RU" dirty="0">
                <a:latin typeface="+mj-lt"/>
                <a:ea typeface="+mj-ea"/>
                <a:cs typeface="+mj-cs"/>
              </a:rPr>
              <a:t>БЕГ + БАЙК + ЛЫЖИ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C90E1A-781F-474C-975A-5CCEEB4F0D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97" t="9542" r="4965" b="14023"/>
          <a:stretch/>
        </p:blipFill>
        <p:spPr>
          <a:xfrm>
            <a:off x="9341446" y="1608306"/>
            <a:ext cx="2580463" cy="32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порт, человек, плавание&#10;&#10;Автоматически созданное описание">
            <a:extLst>
              <a:ext uri="{FF2B5EF4-FFF2-40B4-BE49-F238E27FC236}">
                <a16:creationId xmlns:a16="http://schemas.microsoft.com/office/drawing/2014/main" id="{68FF50DD-8A9E-6B7E-8AC6-F7AAEF7D8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6" y="1994336"/>
            <a:ext cx="3593846" cy="269722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дорога, человек, группа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79050913-2231-BE2D-9115-1CCC151FC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4" y="4176602"/>
            <a:ext cx="3596306" cy="269722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C19D27-8775-6A13-3FE6-069E4137112D}"/>
              </a:ext>
            </a:extLst>
          </p:cNvPr>
          <p:cNvSpPr/>
          <p:nvPr/>
        </p:nvSpPr>
        <p:spPr>
          <a:xfrm>
            <a:off x="598774" y="425437"/>
            <a:ext cx="734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ДИСЦИПЛИНЫ ТРИАТЛОНА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4C74CB7-0505-C709-3255-4ED31C7B0A41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  <p:pic>
        <p:nvPicPr>
          <p:cNvPr id="21" name="Рисунок 20" descr="Изображение выглядит как катается на лыжах, снег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EEE912-23E0-F707-1E9D-589F6A76B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24" y="3067148"/>
            <a:ext cx="3271492" cy="217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F2321-4083-9741-BE50-4CB21F53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7941" y="6454586"/>
            <a:ext cx="1091985" cy="2175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EC8AA8-C658-4B8A-971A-C34633C170AE}"/>
              </a:ext>
            </a:extLst>
          </p:cNvPr>
          <p:cNvSpPr txBox="1"/>
          <p:nvPr/>
        </p:nvSpPr>
        <p:spPr>
          <a:xfrm>
            <a:off x="458464" y="1084962"/>
            <a:ext cx="11092260" cy="146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ru-RU" dirty="0">
                <a:latin typeface="+mj-lt"/>
                <a:ea typeface="+mj-ea"/>
                <a:cs typeface="+mj-cs"/>
              </a:rPr>
              <a:t>Психологические и физиологические особенности организма детей и подростков,  </a:t>
            </a:r>
            <a:br>
              <a:rPr lang="ru-RU" dirty="0">
                <a:latin typeface="+mj-lt"/>
                <a:ea typeface="+mj-ea"/>
                <a:cs typeface="+mj-cs"/>
              </a:rPr>
            </a:br>
            <a:r>
              <a:rPr lang="ru-RU" dirty="0">
                <a:latin typeface="+mj-lt"/>
                <a:ea typeface="+mj-ea"/>
                <a:cs typeface="+mj-cs"/>
              </a:rPr>
              <a:t>не позволяют им преодолевать «олимпийскую» дистанцию триатлона.</a:t>
            </a:r>
          </a:p>
          <a:p>
            <a:pPr>
              <a:lnSpc>
                <a:spcPts val="2400"/>
              </a:lnSpc>
            </a:pPr>
            <a:r>
              <a:rPr lang="ru-RU" dirty="0">
                <a:latin typeface="+mj-lt"/>
                <a:ea typeface="+mj-ea"/>
                <a:cs typeface="+mj-cs"/>
              </a:rPr>
              <a:t>Международный триатлон (</a:t>
            </a:r>
            <a:r>
              <a:rPr lang="en" i="1" dirty="0"/>
              <a:t>World Triathlon</a:t>
            </a:r>
            <a:r>
              <a:rPr lang="ru-RU" dirty="0">
                <a:latin typeface="+mj-lt"/>
                <a:ea typeface="+mj-ea"/>
                <a:cs typeface="+mj-cs"/>
              </a:rPr>
              <a:t>), в соответствии с рекомендациями врачей и физиологов, ограничил длину официальных дистанций для юных спортсменов различных возрастных категорий.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600A156-5730-487C-98FA-F9625DD41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335315"/>
              </p:ext>
            </p:extLst>
          </p:nvPr>
        </p:nvGraphicFramePr>
        <p:xfrm>
          <a:off x="458464" y="2607953"/>
          <a:ext cx="11325548" cy="366800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260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3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78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Возрастные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категории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Максимальная длина дистанции в олимпийском триатлоне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59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ТРИАТЛОН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АКВАТЛОН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ДУАТЛОН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Мужчины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 Женщины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1500 м + 40 км + 10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5 км + 2 км + 5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10 км + 40 км + 5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Юниоры (20-23 года)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1500 м + 40 км + 10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2,5 км + 1 км + 2,5км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5 км + 20 км + 2,5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Юниоры (18-19 лет)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750 м + 20 км + 5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2,5 км + 1 км + 2,5км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2 км + 8 км + 1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Юноши / Девушки (15-17 лет)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300 м + 8 км + 2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1,25 км + 0,5 км + 1,25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 км + 5 км + 1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Юноши / Девушки (13-14 лет)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300 м + 8 км + 2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300 м + 2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 км + 5 км + 1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Юноши / Девушки (11-12 лет)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150 м + 4 км + 1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200 м + 1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0,5 км + 2 км + 0,5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Юноши / Девушки (9-10 лет)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75 м + 2 км + 0,5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100 м + 0,5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0,4 км + 2,5 км + 0,4 км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CB2D9A-7783-E13C-D9C5-74A70B8042AA}"/>
              </a:ext>
            </a:extLst>
          </p:cNvPr>
          <p:cNvSpPr/>
          <p:nvPr/>
        </p:nvSpPr>
        <p:spPr>
          <a:xfrm>
            <a:off x="598773" y="425437"/>
            <a:ext cx="9869167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ВОЗРАСТНЫЕ КАТЕГОРИИ И ДЛИНА ДИСТАНЦИИ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238BDA-0226-C383-0CB3-AC7053027A8E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40165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F2321-4083-9741-BE50-4CB21F53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0170" y="6343546"/>
            <a:ext cx="1091985" cy="21750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29C3466-55FC-418F-A741-B157B1BCC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902364"/>
              </p:ext>
            </p:extLst>
          </p:nvPr>
        </p:nvGraphicFramePr>
        <p:xfrm>
          <a:off x="639735" y="2031095"/>
          <a:ext cx="9580591" cy="23842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3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117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ru-RU" sz="1800" b="1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Виды спорта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Начальная подготовка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Тренировочные группы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Спортивное совершенствование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</a:rPr>
                        <a:t>Высшее спортивное мастерство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83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Плавание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7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9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12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14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83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Велоспорт (шоссе)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7 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13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14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15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83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Легкая атлетика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9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12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14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15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Триатлон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7 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10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14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</a:rPr>
                        <a:t>15 лет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D9034E6-9400-494D-9A23-180766F2B3FE}"/>
              </a:ext>
            </a:extLst>
          </p:cNvPr>
          <p:cNvSpPr txBox="1"/>
          <p:nvPr/>
        </p:nvSpPr>
        <p:spPr>
          <a:xfrm>
            <a:off x="1868543" y="1196945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  <a:ea typeface="+mj-ea"/>
                <a:cs typeface="+mj-cs"/>
              </a:rPr>
              <a:t>Минимальный возраст для зачисления на этапы спортивной подготовки (приложение к Федеральному стандарту спортивной подготовки)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0" descr="http://www.gcbs.ru/gub/lica_gub/Sportsmeny/basseyn.jpg">
            <a:extLst>
              <a:ext uri="{FF2B5EF4-FFF2-40B4-BE49-F238E27FC236}">
                <a16:creationId xmlns:a16="http://schemas.microsoft.com/office/drawing/2014/main" id="{CC75325A-D785-4ED9-AA6B-BC44C2E58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735" y="4761055"/>
            <a:ext cx="3902577" cy="1800000"/>
          </a:xfrm>
          <a:prstGeom prst="rect">
            <a:avLst/>
          </a:prstGeom>
          <a:noFill/>
        </p:spPr>
      </p:pic>
      <p:pic>
        <p:nvPicPr>
          <p:cNvPr id="13" name="Picture 12" descr="http://summercamp.ru/images/Sport17m.jpg">
            <a:extLst>
              <a:ext uri="{FF2B5EF4-FFF2-40B4-BE49-F238E27FC236}">
                <a16:creationId xmlns:a16="http://schemas.microsoft.com/office/drawing/2014/main" id="{0265B373-F291-42F6-B326-E0AD7247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47" y="4805827"/>
            <a:ext cx="3147979" cy="180000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81A562-A80A-6E15-DAED-B552A1CA1025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В КАКОМ ВОЗРАСТЕ НАЧИНАТЬ ЗАНИМАТЬСЯ ТРИАТЛОНОМ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1B9E50-D835-2384-B97F-97A930E16B01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37241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F2321-4083-9741-BE50-4CB21F53F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6C19B1-9285-4E92-94E1-82FD40F35DAB}"/>
              </a:ext>
            </a:extLst>
          </p:cNvPr>
          <p:cNvSpPr/>
          <p:nvPr/>
        </p:nvSpPr>
        <p:spPr>
          <a:xfrm>
            <a:off x="834233" y="1670774"/>
            <a:ext cx="84296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u="sng" dirty="0">
                <a:latin typeface="+mj-lt"/>
                <a:ea typeface="+mj-ea"/>
                <a:cs typeface="+mj-cs"/>
              </a:rPr>
              <a:t>Основные задачи: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latin typeface="+mj-lt"/>
                <a:ea typeface="+mj-ea"/>
                <a:cs typeface="+mj-cs"/>
              </a:rPr>
              <a:t>  обучение основам техники спортивного плавания,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latin typeface="+mj-lt"/>
                <a:ea typeface="+mj-ea"/>
                <a:cs typeface="+mj-cs"/>
              </a:rPr>
              <a:t>  обучение основам техники бега и езды на велосипеде,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latin typeface="+mj-lt"/>
                <a:ea typeface="+mj-ea"/>
                <a:cs typeface="+mj-cs"/>
              </a:rPr>
              <a:t> общефизическая подготовка,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latin typeface="+mj-lt"/>
                <a:ea typeface="+mj-ea"/>
                <a:cs typeface="+mj-cs"/>
              </a:rPr>
              <a:t> расширение арсенала движений</a:t>
            </a:r>
          </a:p>
        </p:txBody>
      </p:sp>
      <p:pic>
        <p:nvPicPr>
          <p:cNvPr id="10" name="Picture 3" descr="http://www.swimming-khv.ru/wp-content/uploads/2013/01/post-09-300x220.jpg">
            <a:extLst>
              <a:ext uri="{FF2B5EF4-FFF2-40B4-BE49-F238E27FC236}">
                <a16:creationId xmlns:a16="http://schemas.microsoft.com/office/drawing/2014/main" id="{481FE12C-F875-4B1C-B704-AB0E9A4BF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442" r="6614" b="19327"/>
          <a:stretch>
            <a:fillRect/>
          </a:stretch>
        </p:blipFill>
        <p:spPr bwMode="auto">
          <a:xfrm>
            <a:off x="741359" y="4864114"/>
            <a:ext cx="2779304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niklife.com.ua/680x510W/images/2011_06/22434_35_900x600.jpeg">
            <a:extLst>
              <a:ext uri="{FF2B5EF4-FFF2-40B4-BE49-F238E27FC236}">
                <a16:creationId xmlns:a16="http://schemas.microsoft.com/office/drawing/2014/main" id="{6CCD70C8-CC1B-4254-9D70-F28C7C78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9601" y="4864114"/>
            <a:ext cx="243178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http://dsv2053.mskobr.ru/files/images/sport4.jpg">
            <a:extLst>
              <a:ext uri="{FF2B5EF4-FFF2-40B4-BE49-F238E27FC236}">
                <a16:creationId xmlns:a16="http://schemas.microsoft.com/office/drawing/2014/main" id="{CD29D551-94D7-4660-9541-9EE7386C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b="6644"/>
          <a:stretch>
            <a:fillRect/>
          </a:stretch>
        </p:blipFill>
        <p:spPr bwMode="auto">
          <a:xfrm>
            <a:off x="3862844" y="4864114"/>
            <a:ext cx="237246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CB0A4F-DF01-0773-4090-20EF537E9A1F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МЛАДШИЙ ВОЗРАСТ (7-10 лет)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6C0AF6-CEC6-4B5E-D4A8-A64C8A54F5FA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8976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40F69-5AC5-FE48-A715-A64F593D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3882" y="-14730"/>
            <a:ext cx="3448118" cy="68654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69113D-0B18-427E-88B3-9D43A56AEDC0}"/>
              </a:ext>
            </a:extLst>
          </p:cNvPr>
          <p:cNvSpPr/>
          <p:nvPr/>
        </p:nvSpPr>
        <p:spPr>
          <a:xfrm>
            <a:off x="510624" y="1738334"/>
            <a:ext cx="84296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u="sng" dirty="0">
                <a:latin typeface="+mj-lt"/>
                <a:ea typeface="+mj-ea"/>
                <a:cs typeface="+mj-cs"/>
              </a:rPr>
              <a:t>Основные задачи: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 совершенствование техники движений (плавание, вело, бег),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 общефизическая подготовка, 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>
                <a:latin typeface="+mj-lt"/>
                <a:ea typeface="+mj-ea"/>
                <a:cs typeface="+mj-cs"/>
              </a:rPr>
              <a:t> воспитание необходимых физических и психологических качеств.</a:t>
            </a:r>
          </a:p>
          <a:p>
            <a:pPr>
              <a:spcAft>
                <a:spcPts val="1200"/>
              </a:spcAft>
            </a:pPr>
            <a:endParaRPr lang="ru-RU" b="1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Picture 2" descr="http://aquatics-sport.com/d/513792/d/image003.jpg">
            <a:extLst>
              <a:ext uri="{FF2B5EF4-FFF2-40B4-BE49-F238E27FC236}">
                <a16:creationId xmlns:a16="http://schemas.microsoft.com/office/drawing/2014/main" id="{6E360E86-8C2F-4537-8F01-BAA2763A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24" y="4786322"/>
            <a:ext cx="288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ufanovosti.ru/wp-content/uploads/2014/09/ufanovosti-kross-23-09-2014.jpg">
            <a:extLst>
              <a:ext uri="{FF2B5EF4-FFF2-40B4-BE49-F238E27FC236}">
                <a16:creationId xmlns:a16="http://schemas.microsoft.com/office/drawing/2014/main" id="{EDE20E2F-0D65-4D06-AAD6-DC6A7CDA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786322"/>
            <a:ext cx="243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http://blogs.amur.info/files/amur.info/blog/129/img_0839.jpg">
            <a:extLst>
              <a:ext uri="{FF2B5EF4-FFF2-40B4-BE49-F238E27FC236}">
                <a16:creationId xmlns:a16="http://schemas.microsoft.com/office/drawing/2014/main" id="{CB03B0D9-635A-44E7-A727-AD54C6E7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786322"/>
            <a:ext cx="216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C8B4AC-1BFF-9D2B-57FF-393AB3CDF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29677" y="6358080"/>
            <a:ext cx="1091985" cy="2175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15C642-08DE-C777-54C6-AA266FC85F1F}"/>
              </a:ext>
            </a:extLst>
          </p:cNvPr>
          <p:cNvSpPr/>
          <p:nvPr/>
        </p:nvSpPr>
        <p:spPr>
          <a:xfrm>
            <a:off x="598773" y="425437"/>
            <a:ext cx="1081341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25" b="1" dirty="0">
                <a:solidFill>
                  <a:srgbClr val="363638"/>
                </a:solidFill>
                <a:latin typeface="Russo One" panose="02000503050000020004" pitchFamily="2" charset="0"/>
                <a:cs typeface="Modern Love" panose="020F0502020204030204" pitchFamily="34" charset="0"/>
              </a:rPr>
              <a:t>СРЕДНИЙ ВОЗРАСТ (11-13 лет)</a:t>
            </a:r>
            <a:endParaRPr lang="ru-RU" sz="2525" dirty="0">
              <a:latin typeface="Russo One" panose="0200050305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2C9221-F936-5DF2-0B45-722866E28C70}"/>
              </a:ext>
            </a:extLst>
          </p:cNvPr>
          <p:cNvSpPr/>
          <p:nvPr/>
        </p:nvSpPr>
        <p:spPr>
          <a:xfrm>
            <a:off x="-2985" y="477930"/>
            <a:ext cx="465449" cy="339924"/>
          </a:xfrm>
          <a:prstGeom prst="rect">
            <a:avLst/>
          </a:prstGeom>
          <a:solidFill>
            <a:srgbClr val="FF6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20" dirty="0"/>
          </a:p>
        </p:txBody>
      </p:sp>
    </p:spTree>
    <p:extLst>
      <p:ext uri="{BB962C8B-B14F-4D97-AF65-F5344CB8AC3E}">
        <p14:creationId xmlns:p14="http://schemas.microsoft.com/office/powerpoint/2010/main" val="309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17279</TotalTime>
  <Words>767</Words>
  <Application>Microsoft Macintosh PowerPoint</Application>
  <PresentationFormat>Широкоэкранный</PresentationFormat>
  <Paragraphs>136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Avenir Next Cyr</vt:lpstr>
      <vt:lpstr>Avenir Next Cyr Medium</vt:lpstr>
      <vt:lpstr>Calibri</vt:lpstr>
      <vt:lpstr>Calibri Light</vt:lpstr>
      <vt:lpstr>Russo One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fgp</dc:creator>
  <cp:lastModifiedBy>Olga Romanec</cp:lastModifiedBy>
  <cp:revision>62</cp:revision>
  <dcterms:created xsi:type="dcterms:W3CDTF">2021-11-23T18:16:08Z</dcterms:created>
  <dcterms:modified xsi:type="dcterms:W3CDTF">2023-02-16T07:46:26Z</dcterms:modified>
</cp:coreProperties>
</file>