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1260" r:id="rId3"/>
    <p:sldId id="257" r:id="rId4"/>
    <p:sldId id="258" r:id="rId5"/>
    <p:sldId id="259" r:id="rId6"/>
    <p:sldId id="260" r:id="rId7"/>
    <p:sldId id="1262" r:id="rId8"/>
    <p:sldId id="1263" r:id="rId9"/>
    <p:sldId id="1264" r:id="rId10"/>
    <p:sldId id="1265" r:id="rId11"/>
    <p:sldId id="1266" r:id="rId12"/>
    <p:sldId id="1267" r:id="rId13"/>
    <p:sldId id="1268" r:id="rId14"/>
    <p:sldId id="1276" r:id="rId15"/>
    <p:sldId id="1273" r:id="rId16"/>
    <p:sldId id="1277" r:id="rId17"/>
    <p:sldId id="1275" r:id="rId18"/>
    <p:sldId id="1278" r:id="rId19"/>
    <p:sldId id="1270" r:id="rId20"/>
    <p:sldId id="1279" r:id="rId21"/>
    <p:sldId id="1274" r:id="rId22"/>
    <p:sldId id="1269" r:id="rId23"/>
    <p:sldId id="277" r:id="rId24"/>
  </p:sldIdLst>
  <p:sldSz cx="12192000" cy="6858000"/>
  <p:notesSz cx="6858000" cy="9144000"/>
  <p:embeddedFontLst>
    <p:embeddedFont>
      <p:font typeface="Abril Fatface" panose="02000503000000020003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2" pos="166" userDrawn="1">
          <p15:clr>
            <a:srgbClr val="A4A3A4"/>
          </p15:clr>
        </p15:guide>
        <p15:guide id="3" orient="horz" pos="4133" userDrawn="1">
          <p15:clr>
            <a:srgbClr val="A4A3A4"/>
          </p15:clr>
        </p15:guide>
        <p15:guide id="4" pos="1935" userDrawn="1">
          <p15:clr>
            <a:srgbClr val="A4A3A4"/>
          </p15:clr>
        </p15:guide>
        <p15:guide id="5" orient="horz" pos="1344" userDrawn="1">
          <p15:clr>
            <a:srgbClr val="A4A3A4"/>
          </p15:clr>
        </p15:guide>
        <p15:guide id="6" orient="horz" pos="1434" userDrawn="1">
          <p15:clr>
            <a:srgbClr val="A4A3A4"/>
          </p15:clr>
        </p15:guide>
        <p15:guide id="7" orient="horz" pos="504" userDrawn="1">
          <p15:clr>
            <a:srgbClr val="A4A3A4"/>
          </p15:clr>
        </p15:guide>
        <p15:guide id="8" orient="horz" pos="2750" userDrawn="1">
          <p15:clr>
            <a:srgbClr val="A4A3A4"/>
          </p15:clr>
        </p15:guide>
        <p15:guide id="9" orient="horz" pos="1842" userDrawn="1">
          <p15:clr>
            <a:srgbClr val="A4A3A4"/>
          </p15:clr>
        </p15:guide>
        <p15:guide id="10" pos="2035" userDrawn="1">
          <p15:clr>
            <a:srgbClr val="A4A3A4"/>
          </p15:clr>
        </p15:guide>
        <p15:guide id="11" pos="3795" userDrawn="1">
          <p15:clr>
            <a:srgbClr val="A4A3A4"/>
          </p15:clr>
        </p15:guide>
        <p15:guide id="12" pos="3931" userDrawn="1">
          <p15:clr>
            <a:srgbClr val="A4A3A4"/>
          </p15:clr>
        </p15:guide>
        <p15:guide id="13" pos="5677" userDrawn="1">
          <p15:clr>
            <a:srgbClr val="A4A3A4"/>
          </p15:clr>
        </p15:guide>
        <p15:guide id="14" pos="5790" userDrawn="1">
          <p15:clr>
            <a:srgbClr val="A4A3A4"/>
          </p15:clr>
        </p15:guide>
        <p15:guide id="15" pos="7559" userDrawn="1">
          <p15:clr>
            <a:srgbClr val="A4A3A4"/>
          </p15:clr>
        </p15:guide>
        <p15:guide id="16" orient="horz" pos="32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6C4D"/>
    <a:srgbClr val="293241"/>
    <a:srgbClr val="70A9A1"/>
    <a:srgbClr val="FCBF49"/>
    <a:srgbClr val="767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35"/>
    <p:restoredTop sz="96405"/>
  </p:normalViewPr>
  <p:slideViewPr>
    <p:cSldViewPr snapToGrid="0" snapToObjects="1">
      <p:cViewPr>
        <p:scale>
          <a:sx n="70" d="100"/>
          <a:sy n="70" d="100"/>
        </p:scale>
        <p:origin x="1253" y="398"/>
      </p:cViewPr>
      <p:guideLst>
        <p:guide orient="horz" pos="1071"/>
        <p:guide pos="166"/>
        <p:guide orient="horz" pos="4133"/>
        <p:guide pos="1935"/>
        <p:guide orient="horz" pos="1344"/>
        <p:guide orient="horz" pos="1434"/>
        <p:guide orient="horz" pos="504"/>
        <p:guide orient="horz" pos="2750"/>
        <p:guide orient="horz" pos="1842"/>
        <p:guide pos="2035"/>
        <p:guide pos="3795"/>
        <p:guide pos="3931"/>
        <p:guide pos="5677"/>
        <p:guide pos="5790"/>
        <p:guide pos="7559"/>
        <p:guide orient="horz" pos="32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DCB49F-F7A0-4B4C-A45F-D302E1A046A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30A20D0B-CFFB-4E71-A90E-E4489429F9A3}">
      <dgm:prSet phldrT="[Текст]"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600"/>
            <a:t>Несоответствие размещенных документов организационно-правовой форме ССК, выбранной в заявке:</a:t>
          </a:r>
        </a:p>
      </dgm:t>
    </dgm:pt>
    <dgm:pt modelId="{8A0384BF-19A6-4F3A-89E9-F458FF7C0026}" type="parTrans" cxnId="{E0874A9D-3E12-4D20-ADA9-3A32AE72EBFA}">
      <dgm:prSet/>
      <dgm:spPr/>
      <dgm:t>
        <a:bodyPr/>
        <a:lstStyle/>
        <a:p>
          <a:endParaRPr lang="ru-RU" sz="2400"/>
        </a:p>
      </dgm:t>
    </dgm:pt>
    <dgm:pt modelId="{C2FC45D9-543B-49D9-8076-C664B13DCC9C}" type="sibTrans" cxnId="{E0874A9D-3E12-4D20-ADA9-3A32AE72EBFA}">
      <dgm:prSet/>
      <dgm:spPr/>
      <dgm:t>
        <a:bodyPr/>
        <a:lstStyle/>
        <a:p>
          <a:endParaRPr lang="ru-RU" sz="2400"/>
        </a:p>
      </dgm:t>
    </dgm:pt>
    <dgm:pt modelId="{A8DA1FAD-87B6-40E2-A58F-51FFBA151FAA}">
      <dgm:prSet custT="1"/>
      <dgm:spPr/>
      <dgm:t>
        <a:bodyPr/>
        <a:lstStyle/>
        <a:p>
          <a:r>
            <a:rPr lang="ru-RU" sz="1400" dirty="0"/>
            <a:t>- размещение приказа и устава или протокола и положения;</a:t>
          </a:r>
        </a:p>
      </dgm:t>
    </dgm:pt>
    <dgm:pt modelId="{E6A992CB-0F60-4967-AB3E-92F8F04A4F55}" type="parTrans" cxnId="{1342753E-108B-45C2-96FA-5F9F1447CD14}">
      <dgm:prSet/>
      <dgm:spPr/>
      <dgm:t>
        <a:bodyPr/>
        <a:lstStyle/>
        <a:p>
          <a:endParaRPr lang="ru-RU" sz="2400"/>
        </a:p>
      </dgm:t>
    </dgm:pt>
    <dgm:pt modelId="{FD714C58-D645-4CD6-9BA9-57615B85114E}" type="sibTrans" cxnId="{1342753E-108B-45C2-96FA-5F9F1447CD14}">
      <dgm:prSet/>
      <dgm:spPr/>
      <dgm:t>
        <a:bodyPr/>
        <a:lstStyle/>
        <a:p>
          <a:endParaRPr lang="ru-RU" sz="2400"/>
        </a:p>
      </dgm:t>
    </dgm:pt>
    <dgm:pt modelId="{E62A725E-DB52-4316-8C70-9E5EE07FE4A6}">
      <dgm:prSet custT="1"/>
      <dgm:spPr/>
      <dgm:t>
        <a:bodyPr/>
        <a:lstStyle/>
        <a:p>
          <a:r>
            <a:rPr lang="ru-RU" sz="1400" dirty="0"/>
            <a:t>- размещение приказа и протокола или устава и положения;</a:t>
          </a:r>
        </a:p>
      </dgm:t>
    </dgm:pt>
    <dgm:pt modelId="{73E67AE7-6354-4A8A-9C0A-897196593C12}" type="parTrans" cxnId="{C45921F3-555D-49F7-A593-80B45FEE2DDB}">
      <dgm:prSet/>
      <dgm:spPr/>
      <dgm:t>
        <a:bodyPr/>
        <a:lstStyle/>
        <a:p>
          <a:endParaRPr lang="ru-RU" sz="2400"/>
        </a:p>
      </dgm:t>
    </dgm:pt>
    <dgm:pt modelId="{5BDE5936-B19B-4383-B469-6102D876BCA7}" type="sibTrans" cxnId="{C45921F3-555D-49F7-A593-80B45FEE2DDB}">
      <dgm:prSet/>
      <dgm:spPr/>
      <dgm:t>
        <a:bodyPr/>
        <a:lstStyle/>
        <a:p>
          <a:endParaRPr lang="ru-RU" sz="2400"/>
        </a:p>
      </dgm:t>
    </dgm:pt>
    <dgm:pt modelId="{28632B77-36D2-4515-B375-EBC450B24951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600"/>
            <a:t>Размещение не подписанных документов. </a:t>
          </a:r>
        </a:p>
      </dgm:t>
    </dgm:pt>
    <dgm:pt modelId="{560E5F07-3400-4F33-B9CD-0066177465BA}" type="parTrans" cxnId="{6372C239-70B6-46D5-94BD-C6252B872F66}">
      <dgm:prSet/>
      <dgm:spPr/>
      <dgm:t>
        <a:bodyPr/>
        <a:lstStyle/>
        <a:p>
          <a:endParaRPr lang="ru-RU" sz="2400"/>
        </a:p>
      </dgm:t>
    </dgm:pt>
    <dgm:pt modelId="{E1934884-C9B6-4F6D-B08A-D3BCB7B3CE86}" type="sibTrans" cxnId="{6372C239-70B6-46D5-94BD-C6252B872F66}">
      <dgm:prSet/>
      <dgm:spPr/>
      <dgm:t>
        <a:bodyPr/>
        <a:lstStyle/>
        <a:p>
          <a:endParaRPr lang="ru-RU" sz="2400"/>
        </a:p>
      </dgm:t>
    </dgm:pt>
    <dgm:pt modelId="{7B570C6A-8037-4D77-B45A-768FD6ED4A68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600" dirty="0"/>
            <a:t>Размещение приказа или протокола, где отсутствует пункт о создании ССК.</a:t>
          </a:r>
        </a:p>
      </dgm:t>
    </dgm:pt>
    <dgm:pt modelId="{D1996044-D801-48B7-A8E4-54B9189B3536}" type="parTrans" cxnId="{707AAD7F-1CF7-46E7-82A2-9AA1E3523A34}">
      <dgm:prSet/>
      <dgm:spPr/>
      <dgm:t>
        <a:bodyPr/>
        <a:lstStyle/>
        <a:p>
          <a:endParaRPr lang="ru-RU" sz="2400"/>
        </a:p>
      </dgm:t>
    </dgm:pt>
    <dgm:pt modelId="{50F15558-9425-4A6F-A5EA-0D10EEC464D2}" type="sibTrans" cxnId="{707AAD7F-1CF7-46E7-82A2-9AA1E3523A34}">
      <dgm:prSet/>
      <dgm:spPr/>
      <dgm:t>
        <a:bodyPr/>
        <a:lstStyle/>
        <a:p>
          <a:endParaRPr lang="ru-RU" sz="2400"/>
        </a:p>
      </dgm:t>
    </dgm:pt>
    <dgm:pt modelId="{8AB9484D-8BD7-4E07-8F6C-BCF57B4EED99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600"/>
            <a:t>Размещение не полного перечня документов:</a:t>
          </a:r>
        </a:p>
      </dgm:t>
    </dgm:pt>
    <dgm:pt modelId="{A3C0CB37-B898-435F-8361-00E3C7644DCB}" type="parTrans" cxnId="{1FF50DC2-1B15-4EA5-A7C0-DC0B409D0A33}">
      <dgm:prSet/>
      <dgm:spPr/>
      <dgm:t>
        <a:bodyPr/>
        <a:lstStyle/>
        <a:p>
          <a:endParaRPr lang="ru-RU" sz="2400"/>
        </a:p>
      </dgm:t>
    </dgm:pt>
    <dgm:pt modelId="{A25D86E2-FFD6-49B1-BC75-13D1B23EEB1F}" type="sibTrans" cxnId="{1FF50DC2-1B15-4EA5-A7C0-DC0B409D0A33}">
      <dgm:prSet/>
      <dgm:spPr/>
      <dgm:t>
        <a:bodyPr/>
        <a:lstStyle/>
        <a:p>
          <a:endParaRPr lang="ru-RU" sz="2400"/>
        </a:p>
      </dgm:t>
    </dgm:pt>
    <dgm:pt modelId="{B219EEF9-6307-4A9F-B21D-E34939220005}">
      <dgm:prSet custT="1"/>
      <dgm:spPr/>
      <dgm:t>
        <a:bodyPr/>
        <a:lstStyle/>
        <a:p>
          <a:r>
            <a:rPr lang="ru-RU" sz="1400" dirty="0"/>
            <a:t>- не размещен приказ/протокол о создании ССК;</a:t>
          </a:r>
        </a:p>
      </dgm:t>
    </dgm:pt>
    <dgm:pt modelId="{00C3F297-525E-40AF-AAE5-C40B65F6BF86}" type="parTrans" cxnId="{B4CEA2CA-8D0E-455B-8BBE-A5A267DF3290}">
      <dgm:prSet/>
      <dgm:spPr/>
      <dgm:t>
        <a:bodyPr/>
        <a:lstStyle/>
        <a:p>
          <a:endParaRPr lang="ru-RU" sz="2400"/>
        </a:p>
      </dgm:t>
    </dgm:pt>
    <dgm:pt modelId="{C2F6EFFD-1B4C-42C0-AF4A-5AF0FF00A9FE}" type="sibTrans" cxnId="{B4CEA2CA-8D0E-455B-8BBE-A5A267DF3290}">
      <dgm:prSet/>
      <dgm:spPr/>
      <dgm:t>
        <a:bodyPr/>
        <a:lstStyle/>
        <a:p>
          <a:endParaRPr lang="ru-RU" sz="2400"/>
        </a:p>
      </dgm:t>
    </dgm:pt>
    <dgm:pt modelId="{5227CD2B-B194-421B-BA8A-368F5F5DA872}">
      <dgm:prSet custT="1"/>
      <dgm:spPr/>
      <dgm:t>
        <a:bodyPr/>
        <a:lstStyle/>
        <a:p>
          <a:r>
            <a:rPr lang="ru-RU" sz="1400" dirty="0"/>
            <a:t>- не размещено положение/устав о ССК</a:t>
          </a:r>
        </a:p>
      </dgm:t>
    </dgm:pt>
    <dgm:pt modelId="{287F4CCD-E9A4-44C0-9B50-35B5AA88B410}" type="parTrans" cxnId="{F3BC6CAD-E5F1-4BAD-B953-A80A28697930}">
      <dgm:prSet/>
      <dgm:spPr/>
      <dgm:t>
        <a:bodyPr/>
        <a:lstStyle/>
        <a:p>
          <a:endParaRPr lang="ru-RU" sz="2400"/>
        </a:p>
      </dgm:t>
    </dgm:pt>
    <dgm:pt modelId="{0D02B7CF-3758-4FAE-BB28-428E66D5127E}" type="sibTrans" cxnId="{F3BC6CAD-E5F1-4BAD-B953-A80A28697930}">
      <dgm:prSet/>
      <dgm:spPr/>
      <dgm:t>
        <a:bodyPr/>
        <a:lstStyle/>
        <a:p>
          <a:endParaRPr lang="ru-RU" sz="2400"/>
        </a:p>
      </dgm:t>
    </dgm:pt>
    <dgm:pt modelId="{57024C6B-A384-41C9-8FF1-CDF2F42E4563}">
      <dgm:prSet custT="1"/>
      <dgm:spPr/>
      <dgm:t>
        <a:bodyPr/>
        <a:lstStyle/>
        <a:p>
          <a:r>
            <a:rPr lang="ru-RU" sz="1400" dirty="0"/>
            <a:t>- размещен только план работы ССК или календарный план физкультурных, спортивных и оздоровительных мероприятий;</a:t>
          </a:r>
        </a:p>
      </dgm:t>
    </dgm:pt>
    <dgm:pt modelId="{1B10AA1C-6FB8-45ED-9E8F-649CEF7AD5D8}" type="parTrans" cxnId="{A5B90008-DDC9-4804-A624-CB31CB65F6F6}">
      <dgm:prSet/>
      <dgm:spPr/>
      <dgm:t>
        <a:bodyPr/>
        <a:lstStyle/>
        <a:p>
          <a:endParaRPr lang="ru-RU" sz="2400"/>
        </a:p>
      </dgm:t>
    </dgm:pt>
    <dgm:pt modelId="{CDC1204A-21CE-4698-86D1-60E69A95AA09}" type="sibTrans" cxnId="{A5B90008-DDC9-4804-A624-CB31CB65F6F6}">
      <dgm:prSet/>
      <dgm:spPr/>
      <dgm:t>
        <a:bodyPr/>
        <a:lstStyle/>
        <a:p>
          <a:endParaRPr lang="ru-RU" sz="2400"/>
        </a:p>
      </dgm:t>
    </dgm:pt>
    <dgm:pt modelId="{B68936FE-B955-4DA9-955F-A8920F368DB5}">
      <dgm:prSet custT="1"/>
      <dgm:spPr/>
      <dgm:t>
        <a:bodyPr/>
        <a:lstStyle/>
        <a:p>
          <a:r>
            <a:rPr lang="ru-RU" sz="1400" dirty="0"/>
            <a:t>- не размещено расписание спортивных секций.</a:t>
          </a:r>
        </a:p>
      </dgm:t>
    </dgm:pt>
    <dgm:pt modelId="{99FB7215-7458-4360-80D3-50A2D494DC00}" type="parTrans" cxnId="{69247EF6-1096-48F3-A388-827B1F1A7047}">
      <dgm:prSet/>
      <dgm:spPr/>
      <dgm:t>
        <a:bodyPr/>
        <a:lstStyle/>
        <a:p>
          <a:endParaRPr lang="ru-RU" sz="2400"/>
        </a:p>
      </dgm:t>
    </dgm:pt>
    <dgm:pt modelId="{4A57EFA2-B999-418C-906B-723BD4DD93AD}" type="sibTrans" cxnId="{69247EF6-1096-48F3-A388-827B1F1A7047}">
      <dgm:prSet/>
      <dgm:spPr/>
      <dgm:t>
        <a:bodyPr/>
        <a:lstStyle/>
        <a:p>
          <a:endParaRPr lang="ru-RU" sz="2400"/>
        </a:p>
      </dgm:t>
    </dgm:pt>
    <dgm:pt modelId="{63BAD0CA-344A-401E-8E6E-1D64C90143C7}">
      <dgm:prSet custT="1"/>
      <dgm:spPr/>
      <dgm:t>
        <a:bodyPr/>
        <a:lstStyle/>
        <a:p>
          <a:r>
            <a:rPr lang="ru-RU" sz="1600" dirty="0"/>
            <a:t>5. Прикрепление в заявки ссылки на главную страницу официального сайта ПОО или на страницу ССК в социальной сети «ВКонтакте». </a:t>
          </a:r>
        </a:p>
      </dgm:t>
    </dgm:pt>
    <dgm:pt modelId="{FB967F1B-D838-41B3-8296-3856339806AA}" type="parTrans" cxnId="{44A01727-00B5-45FF-AA65-40497B0BD18E}">
      <dgm:prSet/>
      <dgm:spPr/>
      <dgm:t>
        <a:bodyPr/>
        <a:lstStyle/>
        <a:p>
          <a:endParaRPr lang="ru-RU" sz="2400"/>
        </a:p>
      </dgm:t>
    </dgm:pt>
    <dgm:pt modelId="{CCA8B374-E1FE-4271-B29B-D21E5E0BBEAB}" type="sibTrans" cxnId="{44A01727-00B5-45FF-AA65-40497B0BD18E}">
      <dgm:prSet/>
      <dgm:spPr/>
      <dgm:t>
        <a:bodyPr/>
        <a:lstStyle/>
        <a:p>
          <a:endParaRPr lang="ru-RU" sz="2400"/>
        </a:p>
      </dgm:t>
    </dgm:pt>
    <dgm:pt modelId="{DA6B77AA-8B78-4C89-844C-792455D65AFE}">
      <dgm:prSet custT="1"/>
      <dgm:spPr/>
      <dgm:t>
        <a:bodyPr/>
        <a:lstStyle/>
        <a:p>
          <a:r>
            <a:rPr lang="ru-RU" sz="1600" dirty="0"/>
            <a:t>6. Отличие даты и номера протокола/приказа от документа, размещенного на сайте. </a:t>
          </a:r>
        </a:p>
      </dgm:t>
    </dgm:pt>
    <dgm:pt modelId="{078A3838-F856-4A65-8EFE-8D13E2781C64}" type="parTrans" cxnId="{CE95345D-267A-4D9E-80C6-3EE534DE1284}">
      <dgm:prSet/>
      <dgm:spPr/>
      <dgm:t>
        <a:bodyPr/>
        <a:lstStyle/>
        <a:p>
          <a:endParaRPr lang="ru-RU" sz="2400"/>
        </a:p>
      </dgm:t>
    </dgm:pt>
    <dgm:pt modelId="{2D7BDF28-148B-45BD-A74A-7D5A8E8548F6}" type="sibTrans" cxnId="{CE95345D-267A-4D9E-80C6-3EE534DE1284}">
      <dgm:prSet/>
      <dgm:spPr/>
      <dgm:t>
        <a:bodyPr/>
        <a:lstStyle/>
        <a:p>
          <a:endParaRPr lang="ru-RU" sz="2400"/>
        </a:p>
      </dgm:t>
    </dgm:pt>
    <dgm:pt modelId="{40ADD774-CD5A-47A5-9581-93784F89BFA7}">
      <dgm:prSet custT="1"/>
      <dgm:spPr/>
      <dgm:t>
        <a:bodyPr/>
        <a:lstStyle/>
        <a:p>
          <a:r>
            <a:rPr lang="ru-RU" sz="1600" dirty="0"/>
            <a:t>7. Размещение документов в формате </a:t>
          </a:r>
          <a:r>
            <a:rPr lang="en-US" sz="1600" dirty="0"/>
            <a:t>WORD</a:t>
          </a:r>
          <a:r>
            <a:rPr lang="ru-RU" sz="1600" dirty="0"/>
            <a:t>, </a:t>
          </a:r>
          <a:r>
            <a:rPr lang="en-US" sz="1600" dirty="0"/>
            <a:t>ZIP</a:t>
          </a:r>
          <a:r>
            <a:rPr lang="ru-RU" sz="1600" dirty="0"/>
            <a:t> или </a:t>
          </a:r>
          <a:r>
            <a:rPr lang="en-US" sz="1600" dirty="0"/>
            <a:t>PNG</a:t>
          </a:r>
          <a:r>
            <a:rPr lang="ru-RU" sz="1600" dirty="0"/>
            <a:t>.</a:t>
          </a:r>
        </a:p>
      </dgm:t>
    </dgm:pt>
    <dgm:pt modelId="{7AD89CCB-2FCD-45AB-8ABA-2B30D353DF8B}" type="parTrans" cxnId="{29FDDADE-2B3C-4552-B7FD-17F53B70AA5E}">
      <dgm:prSet/>
      <dgm:spPr/>
      <dgm:t>
        <a:bodyPr/>
        <a:lstStyle/>
        <a:p>
          <a:endParaRPr lang="ru-RU" sz="2400"/>
        </a:p>
      </dgm:t>
    </dgm:pt>
    <dgm:pt modelId="{5BB5C1B6-8F2E-401F-BC41-D461F798D067}" type="sibTrans" cxnId="{29FDDADE-2B3C-4552-B7FD-17F53B70AA5E}">
      <dgm:prSet/>
      <dgm:spPr/>
      <dgm:t>
        <a:bodyPr/>
        <a:lstStyle/>
        <a:p>
          <a:endParaRPr lang="ru-RU" sz="2400"/>
        </a:p>
      </dgm:t>
    </dgm:pt>
    <dgm:pt modelId="{D732C9AC-2F3C-42EF-815B-9E75258A048F}" type="pres">
      <dgm:prSet presAssocID="{CADCB49F-F7A0-4B4C-A45F-D302E1A046AB}" presName="linear" presStyleCnt="0">
        <dgm:presLayoutVars>
          <dgm:animLvl val="lvl"/>
          <dgm:resizeHandles val="exact"/>
        </dgm:presLayoutVars>
      </dgm:prSet>
      <dgm:spPr/>
    </dgm:pt>
    <dgm:pt modelId="{4A1B7143-6489-4B9C-902F-4FBC2DD48F6F}" type="pres">
      <dgm:prSet presAssocID="{30A20D0B-CFFB-4E71-A90E-E4489429F9A3}" presName="parentText" presStyleLbl="node1" presStyleIdx="0" presStyleCnt="7" custLinFactNeighborX="-2171" custLinFactNeighborY="1005">
        <dgm:presLayoutVars>
          <dgm:chMax val="0"/>
          <dgm:bulletEnabled val="1"/>
        </dgm:presLayoutVars>
      </dgm:prSet>
      <dgm:spPr/>
    </dgm:pt>
    <dgm:pt modelId="{F8036FCB-EA09-4A9A-B2E0-51FF72259350}" type="pres">
      <dgm:prSet presAssocID="{30A20D0B-CFFB-4E71-A90E-E4489429F9A3}" presName="childText" presStyleLbl="revTx" presStyleIdx="0" presStyleCnt="2">
        <dgm:presLayoutVars>
          <dgm:bulletEnabled val="1"/>
        </dgm:presLayoutVars>
      </dgm:prSet>
      <dgm:spPr/>
    </dgm:pt>
    <dgm:pt modelId="{F4F27666-1E18-4B51-A4E3-745E0CF21266}" type="pres">
      <dgm:prSet presAssocID="{28632B77-36D2-4515-B375-EBC450B2495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5EB5B543-4690-43A0-9223-7F5D6A479A4B}" type="pres">
      <dgm:prSet presAssocID="{E1934884-C9B6-4F6D-B08A-D3BCB7B3CE86}" presName="spacer" presStyleCnt="0"/>
      <dgm:spPr/>
    </dgm:pt>
    <dgm:pt modelId="{FFBB1D72-7293-4806-9553-61F529DDFF5E}" type="pres">
      <dgm:prSet presAssocID="{7B570C6A-8037-4D77-B45A-768FD6ED4A6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9FA7B74-D50F-45ED-87CB-B41B57955C2C}" type="pres">
      <dgm:prSet presAssocID="{50F15558-9425-4A6F-A5EA-0D10EEC464D2}" presName="spacer" presStyleCnt="0"/>
      <dgm:spPr/>
    </dgm:pt>
    <dgm:pt modelId="{4B6242E0-5ADF-4E33-96D0-48D02ACF96B6}" type="pres">
      <dgm:prSet presAssocID="{8AB9484D-8BD7-4E07-8F6C-BCF57B4EED9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37E5BA3-ABB2-4505-BC41-5E5988FF3FA4}" type="pres">
      <dgm:prSet presAssocID="{8AB9484D-8BD7-4E07-8F6C-BCF57B4EED99}" presName="childText" presStyleLbl="revTx" presStyleIdx="1" presStyleCnt="2">
        <dgm:presLayoutVars>
          <dgm:bulletEnabled val="1"/>
        </dgm:presLayoutVars>
      </dgm:prSet>
      <dgm:spPr/>
    </dgm:pt>
    <dgm:pt modelId="{91213F78-B0B4-40C8-A454-1EFCB2410015}" type="pres">
      <dgm:prSet presAssocID="{63BAD0CA-344A-401E-8E6E-1D64C90143C7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3202C0F-8451-437B-AE7F-9A5164250CC8}" type="pres">
      <dgm:prSet presAssocID="{CCA8B374-E1FE-4271-B29B-D21E5E0BBEAB}" presName="spacer" presStyleCnt="0"/>
      <dgm:spPr/>
    </dgm:pt>
    <dgm:pt modelId="{FBE3C1F1-6C61-446F-921E-EDB619D71A67}" type="pres">
      <dgm:prSet presAssocID="{DA6B77AA-8B78-4C89-844C-792455D65AFE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32FBEE0-7D73-417B-90EB-6A41EDA46E0D}" type="pres">
      <dgm:prSet presAssocID="{2D7BDF28-148B-45BD-A74A-7D5A8E8548F6}" presName="spacer" presStyleCnt="0"/>
      <dgm:spPr/>
    </dgm:pt>
    <dgm:pt modelId="{F70BC1FC-EF06-4D78-BC81-C487348D9736}" type="pres">
      <dgm:prSet presAssocID="{40ADD774-CD5A-47A5-9581-93784F89BFA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A5B90008-DDC9-4804-A624-CB31CB65F6F6}" srcId="{8AB9484D-8BD7-4E07-8F6C-BCF57B4EED99}" destId="{57024C6B-A384-41C9-8FF1-CDF2F42E4563}" srcOrd="2" destOrd="0" parTransId="{1B10AA1C-6FB8-45ED-9E8F-649CEF7AD5D8}" sibTransId="{CDC1204A-21CE-4698-86D1-60E69A95AA09}"/>
    <dgm:cxn modelId="{3B7C5E0C-87E2-4C3E-818E-705DF932A20A}" type="presOf" srcId="{E62A725E-DB52-4316-8C70-9E5EE07FE4A6}" destId="{F8036FCB-EA09-4A9A-B2E0-51FF72259350}" srcOrd="0" destOrd="1" presId="urn:microsoft.com/office/officeart/2005/8/layout/vList2"/>
    <dgm:cxn modelId="{44A01727-00B5-45FF-AA65-40497B0BD18E}" srcId="{CADCB49F-F7A0-4B4C-A45F-D302E1A046AB}" destId="{63BAD0CA-344A-401E-8E6E-1D64C90143C7}" srcOrd="4" destOrd="0" parTransId="{FB967F1B-D838-41B3-8296-3856339806AA}" sibTransId="{CCA8B374-E1FE-4271-B29B-D21E5E0BBEAB}"/>
    <dgm:cxn modelId="{6372C239-70B6-46D5-94BD-C6252B872F66}" srcId="{CADCB49F-F7A0-4B4C-A45F-D302E1A046AB}" destId="{28632B77-36D2-4515-B375-EBC450B24951}" srcOrd="1" destOrd="0" parTransId="{560E5F07-3400-4F33-B9CD-0066177465BA}" sibTransId="{E1934884-C9B6-4F6D-B08A-D3BCB7B3CE86}"/>
    <dgm:cxn modelId="{1342753E-108B-45C2-96FA-5F9F1447CD14}" srcId="{30A20D0B-CFFB-4E71-A90E-E4489429F9A3}" destId="{A8DA1FAD-87B6-40E2-A58F-51FFBA151FAA}" srcOrd="0" destOrd="0" parTransId="{E6A992CB-0F60-4967-AB3E-92F8F04A4F55}" sibTransId="{FD714C58-D645-4CD6-9BA9-57615B85114E}"/>
    <dgm:cxn modelId="{CE95345D-267A-4D9E-80C6-3EE534DE1284}" srcId="{CADCB49F-F7A0-4B4C-A45F-D302E1A046AB}" destId="{DA6B77AA-8B78-4C89-844C-792455D65AFE}" srcOrd="5" destOrd="0" parTransId="{078A3838-F856-4A65-8EFE-8D13E2781C64}" sibTransId="{2D7BDF28-148B-45BD-A74A-7D5A8E8548F6}"/>
    <dgm:cxn modelId="{39F82F63-AE0B-4B18-A8D7-2182ED3731B5}" type="presOf" srcId="{28632B77-36D2-4515-B375-EBC450B24951}" destId="{F4F27666-1E18-4B51-A4E3-745E0CF21266}" srcOrd="0" destOrd="0" presId="urn:microsoft.com/office/officeart/2005/8/layout/vList2"/>
    <dgm:cxn modelId="{707AAD7F-1CF7-46E7-82A2-9AA1E3523A34}" srcId="{CADCB49F-F7A0-4B4C-A45F-D302E1A046AB}" destId="{7B570C6A-8037-4D77-B45A-768FD6ED4A68}" srcOrd="2" destOrd="0" parTransId="{D1996044-D801-48B7-A8E4-54B9189B3536}" sibTransId="{50F15558-9425-4A6F-A5EA-0D10EEC464D2}"/>
    <dgm:cxn modelId="{DB60448B-AD6A-46A4-9782-1FE3378296F0}" type="presOf" srcId="{A8DA1FAD-87B6-40E2-A58F-51FFBA151FAA}" destId="{F8036FCB-EA09-4A9A-B2E0-51FF72259350}" srcOrd="0" destOrd="0" presId="urn:microsoft.com/office/officeart/2005/8/layout/vList2"/>
    <dgm:cxn modelId="{200C0391-DC11-4C27-9C84-6415189C1572}" type="presOf" srcId="{40ADD774-CD5A-47A5-9581-93784F89BFA7}" destId="{F70BC1FC-EF06-4D78-BC81-C487348D9736}" srcOrd="0" destOrd="0" presId="urn:microsoft.com/office/officeart/2005/8/layout/vList2"/>
    <dgm:cxn modelId="{E0874A9D-3E12-4D20-ADA9-3A32AE72EBFA}" srcId="{CADCB49F-F7A0-4B4C-A45F-D302E1A046AB}" destId="{30A20D0B-CFFB-4E71-A90E-E4489429F9A3}" srcOrd="0" destOrd="0" parTransId="{8A0384BF-19A6-4F3A-89E9-F458FF7C0026}" sibTransId="{C2FC45D9-543B-49D9-8076-C664B13DCC9C}"/>
    <dgm:cxn modelId="{52B9E59E-121B-4764-9D35-675363A4E535}" type="presOf" srcId="{8AB9484D-8BD7-4E07-8F6C-BCF57B4EED99}" destId="{4B6242E0-5ADF-4E33-96D0-48D02ACF96B6}" srcOrd="0" destOrd="0" presId="urn:microsoft.com/office/officeart/2005/8/layout/vList2"/>
    <dgm:cxn modelId="{A4C5DFA2-1CF7-49ED-89D2-44346E5B695F}" type="presOf" srcId="{30A20D0B-CFFB-4E71-A90E-E4489429F9A3}" destId="{4A1B7143-6489-4B9C-902F-4FBC2DD48F6F}" srcOrd="0" destOrd="0" presId="urn:microsoft.com/office/officeart/2005/8/layout/vList2"/>
    <dgm:cxn modelId="{F3BC6CAD-E5F1-4BAD-B953-A80A28697930}" srcId="{8AB9484D-8BD7-4E07-8F6C-BCF57B4EED99}" destId="{5227CD2B-B194-421B-BA8A-368F5F5DA872}" srcOrd="1" destOrd="0" parTransId="{287F4CCD-E9A4-44C0-9B50-35B5AA88B410}" sibTransId="{0D02B7CF-3758-4FAE-BB28-428E66D5127E}"/>
    <dgm:cxn modelId="{A155A4B2-D75B-4458-9614-C592AB653438}" type="presOf" srcId="{5227CD2B-B194-421B-BA8A-368F5F5DA872}" destId="{A37E5BA3-ABB2-4505-BC41-5E5988FF3FA4}" srcOrd="0" destOrd="1" presId="urn:microsoft.com/office/officeart/2005/8/layout/vList2"/>
    <dgm:cxn modelId="{67D061B8-01E3-4899-B1A4-528D6AD0752C}" type="presOf" srcId="{63BAD0CA-344A-401E-8E6E-1D64C90143C7}" destId="{91213F78-B0B4-40C8-A454-1EFCB2410015}" srcOrd="0" destOrd="0" presId="urn:microsoft.com/office/officeart/2005/8/layout/vList2"/>
    <dgm:cxn modelId="{1FF50DC2-1B15-4EA5-A7C0-DC0B409D0A33}" srcId="{CADCB49F-F7A0-4B4C-A45F-D302E1A046AB}" destId="{8AB9484D-8BD7-4E07-8F6C-BCF57B4EED99}" srcOrd="3" destOrd="0" parTransId="{A3C0CB37-B898-435F-8361-00E3C7644DCB}" sibTransId="{A25D86E2-FFD6-49B1-BC75-13D1B23EEB1F}"/>
    <dgm:cxn modelId="{B4CEA2CA-8D0E-455B-8BBE-A5A267DF3290}" srcId="{8AB9484D-8BD7-4E07-8F6C-BCF57B4EED99}" destId="{B219EEF9-6307-4A9F-B21D-E34939220005}" srcOrd="0" destOrd="0" parTransId="{00C3F297-525E-40AF-AAE5-C40B65F6BF86}" sibTransId="{C2F6EFFD-1B4C-42C0-AF4A-5AF0FF00A9FE}"/>
    <dgm:cxn modelId="{F8C2F1D6-505E-4910-A7C9-68ED4E20E0B4}" type="presOf" srcId="{7B570C6A-8037-4D77-B45A-768FD6ED4A68}" destId="{FFBB1D72-7293-4806-9553-61F529DDFF5E}" srcOrd="0" destOrd="0" presId="urn:microsoft.com/office/officeart/2005/8/layout/vList2"/>
    <dgm:cxn modelId="{817EF7D6-F505-4EAF-8E91-2041547A8C96}" type="presOf" srcId="{CADCB49F-F7A0-4B4C-A45F-D302E1A046AB}" destId="{D732C9AC-2F3C-42EF-815B-9E75258A048F}" srcOrd="0" destOrd="0" presId="urn:microsoft.com/office/officeart/2005/8/layout/vList2"/>
    <dgm:cxn modelId="{A67BBAD8-1AE5-438E-B5FB-438E68174DB5}" type="presOf" srcId="{DA6B77AA-8B78-4C89-844C-792455D65AFE}" destId="{FBE3C1F1-6C61-446F-921E-EDB619D71A67}" srcOrd="0" destOrd="0" presId="urn:microsoft.com/office/officeart/2005/8/layout/vList2"/>
    <dgm:cxn modelId="{29FDDADE-2B3C-4552-B7FD-17F53B70AA5E}" srcId="{CADCB49F-F7A0-4B4C-A45F-D302E1A046AB}" destId="{40ADD774-CD5A-47A5-9581-93784F89BFA7}" srcOrd="6" destOrd="0" parTransId="{7AD89CCB-2FCD-45AB-8ABA-2B30D353DF8B}" sibTransId="{5BB5C1B6-8F2E-401F-BC41-D461F798D067}"/>
    <dgm:cxn modelId="{9626FFDE-2B82-4981-9FA3-D68EF2D41895}" type="presOf" srcId="{B219EEF9-6307-4A9F-B21D-E34939220005}" destId="{A37E5BA3-ABB2-4505-BC41-5E5988FF3FA4}" srcOrd="0" destOrd="0" presId="urn:microsoft.com/office/officeart/2005/8/layout/vList2"/>
    <dgm:cxn modelId="{E184D5ED-AB22-40A0-BB16-7CD1D8BA91AA}" type="presOf" srcId="{B68936FE-B955-4DA9-955F-A8920F368DB5}" destId="{A37E5BA3-ABB2-4505-BC41-5E5988FF3FA4}" srcOrd="0" destOrd="3" presId="urn:microsoft.com/office/officeart/2005/8/layout/vList2"/>
    <dgm:cxn modelId="{C45921F3-555D-49F7-A593-80B45FEE2DDB}" srcId="{30A20D0B-CFFB-4E71-A90E-E4489429F9A3}" destId="{E62A725E-DB52-4316-8C70-9E5EE07FE4A6}" srcOrd="1" destOrd="0" parTransId="{73E67AE7-6354-4A8A-9C0A-897196593C12}" sibTransId="{5BDE5936-B19B-4383-B469-6102D876BCA7}"/>
    <dgm:cxn modelId="{0795C8F3-2AC8-4AB7-925B-415F2F9BAB27}" type="presOf" srcId="{57024C6B-A384-41C9-8FF1-CDF2F42E4563}" destId="{A37E5BA3-ABB2-4505-BC41-5E5988FF3FA4}" srcOrd="0" destOrd="2" presId="urn:microsoft.com/office/officeart/2005/8/layout/vList2"/>
    <dgm:cxn modelId="{69247EF6-1096-48F3-A388-827B1F1A7047}" srcId="{8AB9484D-8BD7-4E07-8F6C-BCF57B4EED99}" destId="{B68936FE-B955-4DA9-955F-A8920F368DB5}" srcOrd="3" destOrd="0" parTransId="{99FB7215-7458-4360-80D3-50A2D494DC00}" sibTransId="{4A57EFA2-B999-418C-906B-723BD4DD93AD}"/>
    <dgm:cxn modelId="{3ABB88F8-583E-48C8-9FF2-A6AFD80F5F22}" type="presParOf" srcId="{D732C9AC-2F3C-42EF-815B-9E75258A048F}" destId="{4A1B7143-6489-4B9C-902F-4FBC2DD48F6F}" srcOrd="0" destOrd="0" presId="urn:microsoft.com/office/officeart/2005/8/layout/vList2"/>
    <dgm:cxn modelId="{A4418789-28A9-436E-8960-80ED1F7ADCED}" type="presParOf" srcId="{D732C9AC-2F3C-42EF-815B-9E75258A048F}" destId="{F8036FCB-EA09-4A9A-B2E0-51FF72259350}" srcOrd="1" destOrd="0" presId="urn:microsoft.com/office/officeart/2005/8/layout/vList2"/>
    <dgm:cxn modelId="{003B6022-F087-4078-8A84-312B8E9F16B5}" type="presParOf" srcId="{D732C9AC-2F3C-42EF-815B-9E75258A048F}" destId="{F4F27666-1E18-4B51-A4E3-745E0CF21266}" srcOrd="2" destOrd="0" presId="urn:microsoft.com/office/officeart/2005/8/layout/vList2"/>
    <dgm:cxn modelId="{682D7E7F-3B9D-47B9-ADEC-654536FACD1C}" type="presParOf" srcId="{D732C9AC-2F3C-42EF-815B-9E75258A048F}" destId="{5EB5B543-4690-43A0-9223-7F5D6A479A4B}" srcOrd="3" destOrd="0" presId="urn:microsoft.com/office/officeart/2005/8/layout/vList2"/>
    <dgm:cxn modelId="{06148F69-E481-4D49-A1F6-D49250C59828}" type="presParOf" srcId="{D732C9AC-2F3C-42EF-815B-9E75258A048F}" destId="{FFBB1D72-7293-4806-9553-61F529DDFF5E}" srcOrd="4" destOrd="0" presId="urn:microsoft.com/office/officeart/2005/8/layout/vList2"/>
    <dgm:cxn modelId="{BE53BB2A-5556-4226-A28F-80B3381A9C80}" type="presParOf" srcId="{D732C9AC-2F3C-42EF-815B-9E75258A048F}" destId="{09FA7B74-D50F-45ED-87CB-B41B57955C2C}" srcOrd="5" destOrd="0" presId="urn:microsoft.com/office/officeart/2005/8/layout/vList2"/>
    <dgm:cxn modelId="{0547A168-184F-417C-8055-B2EA0AEB9DE0}" type="presParOf" srcId="{D732C9AC-2F3C-42EF-815B-9E75258A048F}" destId="{4B6242E0-5ADF-4E33-96D0-48D02ACF96B6}" srcOrd="6" destOrd="0" presId="urn:microsoft.com/office/officeart/2005/8/layout/vList2"/>
    <dgm:cxn modelId="{9514A53B-4BE5-4140-87FA-206F367E57C1}" type="presParOf" srcId="{D732C9AC-2F3C-42EF-815B-9E75258A048F}" destId="{A37E5BA3-ABB2-4505-BC41-5E5988FF3FA4}" srcOrd="7" destOrd="0" presId="urn:microsoft.com/office/officeart/2005/8/layout/vList2"/>
    <dgm:cxn modelId="{F67F014D-1A48-4BF6-B93C-7379EBCB86A1}" type="presParOf" srcId="{D732C9AC-2F3C-42EF-815B-9E75258A048F}" destId="{91213F78-B0B4-40C8-A454-1EFCB2410015}" srcOrd="8" destOrd="0" presId="urn:microsoft.com/office/officeart/2005/8/layout/vList2"/>
    <dgm:cxn modelId="{D623A7CC-8EA3-40BD-A5FE-2DBCF67FC96A}" type="presParOf" srcId="{D732C9AC-2F3C-42EF-815B-9E75258A048F}" destId="{73202C0F-8451-437B-AE7F-9A5164250CC8}" srcOrd="9" destOrd="0" presId="urn:microsoft.com/office/officeart/2005/8/layout/vList2"/>
    <dgm:cxn modelId="{91F5597D-01AA-4C46-B730-9C698DDA59DD}" type="presParOf" srcId="{D732C9AC-2F3C-42EF-815B-9E75258A048F}" destId="{FBE3C1F1-6C61-446F-921E-EDB619D71A67}" srcOrd="10" destOrd="0" presId="urn:microsoft.com/office/officeart/2005/8/layout/vList2"/>
    <dgm:cxn modelId="{6CDF5722-F435-4C1D-863C-9AC881CB6012}" type="presParOf" srcId="{D732C9AC-2F3C-42EF-815B-9E75258A048F}" destId="{A32FBEE0-7D73-417B-90EB-6A41EDA46E0D}" srcOrd="11" destOrd="0" presId="urn:microsoft.com/office/officeart/2005/8/layout/vList2"/>
    <dgm:cxn modelId="{1C79BFC9-7604-450A-9D1F-523F1D3E5D0C}" type="presParOf" srcId="{D732C9AC-2F3C-42EF-815B-9E75258A048F}" destId="{F70BC1FC-EF06-4D78-BC81-C487348D973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B7143-6489-4B9C-902F-4FBC2DD48F6F}">
      <dsp:nvSpPr>
        <dsp:cNvPr id="0" name=""/>
        <dsp:cNvSpPr/>
      </dsp:nvSpPr>
      <dsp:spPr>
        <a:xfrm>
          <a:off x="0" y="8620"/>
          <a:ext cx="10934588" cy="60505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kern="1200"/>
            <a:t>Несоответствие размещенных документов организационно-правовой форме ССК, выбранной в заявке:</a:t>
          </a:r>
        </a:p>
      </dsp:txBody>
      <dsp:txXfrm>
        <a:off x="29536" y="38156"/>
        <a:ext cx="10875516" cy="545978"/>
      </dsp:txXfrm>
    </dsp:sp>
    <dsp:sp modelId="{F8036FCB-EA09-4A9A-B2E0-51FF72259350}">
      <dsp:nvSpPr>
        <dsp:cNvPr id="0" name=""/>
        <dsp:cNvSpPr/>
      </dsp:nvSpPr>
      <dsp:spPr>
        <a:xfrm>
          <a:off x="0" y="609237"/>
          <a:ext cx="10934588" cy="441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173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- размещение приказа и устава или протокола и положения;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- размещение приказа и протокола или устава и положения;</a:t>
          </a:r>
        </a:p>
      </dsp:txBody>
      <dsp:txXfrm>
        <a:off x="0" y="609237"/>
        <a:ext cx="10934588" cy="441141"/>
      </dsp:txXfrm>
    </dsp:sp>
    <dsp:sp modelId="{F4F27666-1E18-4B51-A4E3-745E0CF21266}">
      <dsp:nvSpPr>
        <dsp:cNvPr id="0" name=""/>
        <dsp:cNvSpPr/>
      </dsp:nvSpPr>
      <dsp:spPr>
        <a:xfrm>
          <a:off x="0" y="1050379"/>
          <a:ext cx="10934588" cy="605050"/>
        </a:xfrm>
        <a:prstGeom prst="roundRect">
          <a:avLst/>
        </a:prstGeom>
        <a:solidFill>
          <a:schemeClr val="accent1">
            <a:shade val="80000"/>
            <a:hueOff val="43980"/>
            <a:satOff val="-1965"/>
            <a:lumOff val="45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kern="1200"/>
            <a:t>Размещение не подписанных документов. </a:t>
          </a:r>
        </a:p>
      </dsp:txBody>
      <dsp:txXfrm>
        <a:off x="29536" y="1079915"/>
        <a:ext cx="10875516" cy="545978"/>
      </dsp:txXfrm>
    </dsp:sp>
    <dsp:sp modelId="{FFBB1D72-7293-4806-9553-61F529DDFF5E}">
      <dsp:nvSpPr>
        <dsp:cNvPr id="0" name=""/>
        <dsp:cNvSpPr/>
      </dsp:nvSpPr>
      <dsp:spPr>
        <a:xfrm>
          <a:off x="0" y="1669703"/>
          <a:ext cx="10934588" cy="605050"/>
        </a:xfrm>
        <a:prstGeom prst="roundRect">
          <a:avLst/>
        </a:prstGeom>
        <a:solidFill>
          <a:schemeClr val="accent1">
            <a:shade val="80000"/>
            <a:hueOff val="87960"/>
            <a:satOff val="-3931"/>
            <a:lumOff val="91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kern="1200" dirty="0"/>
            <a:t>Размещение приказа или протокола, где отсутствует пункт о создании ССК.</a:t>
          </a:r>
        </a:p>
      </dsp:txBody>
      <dsp:txXfrm>
        <a:off x="29536" y="1699239"/>
        <a:ext cx="10875516" cy="545978"/>
      </dsp:txXfrm>
    </dsp:sp>
    <dsp:sp modelId="{4B6242E0-5ADF-4E33-96D0-48D02ACF96B6}">
      <dsp:nvSpPr>
        <dsp:cNvPr id="0" name=""/>
        <dsp:cNvSpPr/>
      </dsp:nvSpPr>
      <dsp:spPr>
        <a:xfrm>
          <a:off x="0" y="2289028"/>
          <a:ext cx="10934588" cy="605050"/>
        </a:xfrm>
        <a:prstGeom prst="roundRect">
          <a:avLst/>
        </a:prstGeom>
        <a:solidFill>
          <a:schemeClr val="accent1">
            <a:shade val="80000"/>
            <a:hueOff val="131939"/>
            <a:satOff val="-5896"/>
            <a:lumOff val="136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kern="1200"/>
            <a:t>Размещение не полного перечня документов:</a:t>
          </a:r>
        </a:p>
      </dsp:txBody>
      <dsp:txXfrm>
        <a:off x="29536" y="2318564"/>
        <a:ext cx="10875516" cy="545978"/>
      </dsp:txXfrm>
    </dsp:sp>
    <dsp:sp modelId="{A37E5BA3-ABB2-4505-BC41-5E5988FF3FA4}">
      <dsp:nvSpPr>
        <dsp:cNvPr id="0" name=""/>
        <dsp:cNvSpPr/>
      </dsp:nvSpPr>
      <dsp:spPr>
        <a:xfrm>
          <a:off x="0" y="2894078"/>
          <a:ext cx="10934588" cy="902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173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- не размещен приказ/протокол о создании ССК;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- не размещено положение/устав о ССК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- размещен только план работы ССК или календарный план физкультурных, спортивных и оздоровительных мероприятий;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- не размещено расписание спортивных секций.</a:t>
          </a:r>
        </a:p>
      </dsp:txBody>
      <dsp:txXfrm>
        <a:off x="0" y="2894078"/>
        <a:ext cx="10934588" cy="902801"/>
      </dsp:txXfrm>
    </dsp:sp>
    <dsp:sp modelId="{91213F78-B0B4-40C8-A454-1EFCB2410015}">
      <dsp:nvSpPr>
        <dsp:cNvPr id="0" name=""/>
        <dsp:cNvSpPr/>
      </dsp:nvSpPr>
      <dsp:spPr>
        <a:xfrm>
          <a:off x="0" y="3796880"/>
          <a:ext cx="10934588" cy="605050"/>
        </a:xfrm>
        <a:prstGeom prst="roundRect">
          <a:avLst/>
        </a:prstGeom>
        <a:solidFill>
          <a:schemeClr val="accent1">
            <a:shade val="80000"/>
            <a:hueOff val="175919"/>
            <a:satOff val="-7861"/>
            <a:lumOff val="182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5. Прикрепление в заявки ссылки на главную страницу официального сайта ПОО или на страницу ССК в социальной сети «ВКонтакте». </a:t>
          </a:r>
        </a:p>
      </dsp:txBody>
      <dsp:txXfrm>
        <a:off x="29536" y="3826416"/>
        <a:ext cx="10875516" cy="545978"/>
      </dsp:txXfrm>
    </dsp:sp>
    <dsp:sp modelId="{FBE3C1F1-6C61-446F-921E-EDB619D71A67}">
      <dsp:nvSpPr>
        <dsp:cNvPr id="0" name=""/>
        <dsp:cNvSpPr/>
      </dsp:nvSpPr>
      <dsp:spPr>
        <a:xfrm>
          <a:off x="0" y="4416204"/>
          <a:ext cx="10934588" cy="605050"/>
        </a:xfrm>
        <a:prstGeom prst="roundRect">
          <a:avLst/>
        </a:prstGeom>
        <a:solidFill>
          <a:schemeClr val="accent1">
            <a:shade val="80000"/>
            <a:hueOff val="219899"/>
            <a:satOff val="-9827"/>
            <a:lumOff val="227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6. Отличие даты и номера протокола/приказа от документа, размещенного на сайте. </a:t>
          </a:r>
        </a:p>
      </dsp:txBody>
      <dsp:txXfrm>
        <a:off x="29536" y="4445740"/>
        <a:ext cx="10875516" cy="545978"/>
      </dsp:txXfrm>
    </dsp:sp>
    <dsp:sp modelId="{F70BC1FC-EF06-4D78-BC81-C487348D9736}">
      <dsp:nvSpPr>
        <dsp:cNvPr id="0" name=""/>
        <dsp:cNvSpPr/>
      </dsp:nvSpPr>
      <dsp:spPr>
        <a:xfrm>
          <a:off x="0" y="5035529"/>
          <a:ext cx="10934588" cy="605050"/>
        </a:xfrm>
        <a:prstGeom prst="roundRect">
          <a:avLst/>
        </a:prstGeom>
        <a:solidFill>
          <a:schemeClr val="accent1">
            <a:shade val="80000"/>
            <a:hueOff val="263879"/>
            <a:satOff val="-11792"/>
            <a:lumOff val="273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7. Размещение документов в формате </a:t>
          </a:r>
          <a:r>
            <a:rPr lang="en-US" sz="1600" kern="1200" dirty="0"/>
            <a:t>WORD</a:t>
          </a:r>
          <a:r>
            <a:rPr lang="ru-RU" sz="1600" kern="1200" dirty="0"/>
            <a:t>, </a:t>
          </a:r>
          <a:r>
            <a:rPr lang="en-US" sz="1600" kern="1200" dirty="0"/>
            <a:t>ZIP</a:t>
          </a:r>
          <a:r>
            <a:rPr lang="ru-RU" sz="1600" kern="1200" dirty="0"/>
            <a:t> или </a:t>
          </a:r>
          <a:r>
            <a:rPr lang="en-US" sz="1600" kern="1200" dirty="0"/>
            <a:t>PNG</a:t>
          </a:r>
          <a:r>
            <a:rPr lang="ru-RU" sz="1600" kern="1200" dirty="0"/>
            <a:t>.</a:t>
          </a:r>
        </a:p>
      </dsp:txBody>
      <dsp:txXfrm>
        <a:off x="29536" y="5065065"/>
        <a:ext cx="10875516" cy="545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5AFDFFF-3352-7E42-97E6-B500025FA9D3}" type="datetimeFigureOut">
              <a:rPr lang="es-ES" smtClean="0"/>
              <a:pPr/>
              <a:t>25/02/2023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9AF8D64-2010-7142-BFFF-45F6A560DEA3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071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940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39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ángulo 8">
            <a:extLst>
              <a:ext uri="{FF2B5EF4-FFF2-40B4-BE49-F238E27FC236}">
                <a16:creationId xmlns:a16="http://schemas.microsoft.com/office/drawing/2014/main" id="{14A486F3-559A-264C-AC8C-288DB7C87679}"/>
              </a:ext>
            </a:extLst>
          </p:cNvPr>
          <p:cNvSpPr/>
          <p:nvPr userDrawn="1"/>
        </p:nvSpPr>
        <p:spPr>
          <a:xfrm rot="16200000">
            <a:off x="11491822" y="67572"/>
            <a:ext cx="767752" cy="632605"/>
          </a:xfrm>
          <a:prstGeom prst="triangle">
            <a:avLst>
              <a:gd name="adj" fmla="val 990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Google Shape;19;p25">
            <a:extLst>
              <a:ext uri="{FF2B5EF4-FFF2-40B4-BE49-F238E27FC236}">
                <a16:creationId xmlns:a16="http://schemas.microsoft.com/office/drawing/2014/main" id="{D79B306A-39B5-4B4D-958E-8B49BA4AA848}"/>
              </a:ext>
            </a:extLst>
          </p:cNvPr>
          <p:cNvSpPr txBox="1"/>
          <p:nvPr userDrawn="1"/>
        </p:nvSpPr>
        <p:spPr>
          <a:xfrm>
            <a:off x="11760449" y="111538"/>
            <a:ext cx="485870" cy="323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100" b="0" i="0">
                <a:solidFill>
                  <a:srgbClr val="595959"/>
                </a:solidFill>
                <a:latin typeface="Arial" panose="020B0604020202020204" pitchFamily="34" charset="0"/>
                <a:ea typeface="Rubik"/>
                <a:cs typeface="Arial" panose="020B0604020202020204" pitchFamily="34" charset="0"/>
                <a:sym typeface="Rubik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 b="0" i="0" dirty="0">
              <a:solidFill>
                <a:srgbClr val="595959"/>
              </a:solidFill>
              <a:latin typeface="Arial" panose="020B0604020202020204" pitchFamily="34" charset="0"/>
              <a:ea typeface="Rubik"/>
              <a:cs typeface="Arial" panose="020B0604020202020204" pitchFamily="34" charset="0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71009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5E9570F-26C3-C44D-BE14-EA09B6A211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60001" y="2201632"/>
            <a:ext cx="2031999" cy="46563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" hangingPunct="1">
              <a:spcBef>
                <a:spcPct val="0"/>
              </a:spcBef>
              <a:buFontTx/>
              <a:buNone/>
            </a:pPr>
            <a:endParaRPr lang="en-US" altLang="en-US" sz="1200" b="0" spc="300" dirty="0">
              <a:solidFill>
                <a:schemeClr val="tx2"/>
              </a:solidFill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45AB374-3700-CB41-9F2D-A2020E49E035}"/>
              </a:ext>
            </a:extLst>
          </p:cNvPr>
          <p:cNvGrpSpPr/>
          <p:nvPr userDrawn="1"/>
        </p:nvGrpSpPr>
        <p:grpSpPr>
          <a:xfrm>
            <a:off x="0" y="1750936"/>
            <a:ext cx="12192000" cy="450696"/>
            <a:chOff x="766764" y="1696551"/>
            <a:chExt cx="6758667" cy="450696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51B5B8CC-CCB6-E440-BE78-BBDA74D22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8987" y="1696551"/>
              <a:ext cx="1126444" cy="4506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18000" rIns="90000" bIns="18000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 spc="300" dirty="0">
                  <a:solidFill>
                    <a:schemeClr val="tx2"/>
                  </a:solidFill>
                  <a:cs typeface="Arial" panose="020B0604020202020204" pitchFamily="34" charset="0"/>
                </a:rPr>
                <a:t>SAT</a:t>
              </a:r>
              <a:endParaRPr lang="en-US" altLang="en-US" sz="1200" b="0" spc="300" dirty="0">
                <a:solidFill>
                  <a:schemeClr val="tx2"/>
                </a:solidFill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F5868CE5-F974-EF44-9314-5D9B7CC16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2542" y="1696551"/>
              <a:ext cx="1126445" cy="4506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18000" rIns="90000" bIns="18000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 spc="300" dirty="0">
                  <a:solidFill>
                    <a:schemeClr val="tx2"/>
                  </a:solidFill>
                  <a:cs typeface="Arial" panose="020B0604020202020204" pitchFamily="34" charset="0"/>
                </a:rPr>
                <a:t>FRI</a:t>
              </a:r>
              <a:endParaRPr lang="en-US" altLang="en-US" sz="1200" b="0" spc="300" dirty="0">
                <a:solidFill>
                  <a:schemeClr val="tx2"/>
                </a:solidFill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D61DD736-04FB-754E-BBE9-876620023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6098" y="1696551"/>
              <a:ext cx="1126444" cy="4506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18000" rIns="90000" bIns="18000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 spc="300" dirty="0">
                  <a:solidFill>
                    <a:schemeClr val="tx2"/>
                  </a:solidFill>
                  <a:cs typeface="Arial" panose="020B0604020202020204" pitchFamily="34" charset="0"/>
                </a:rPr>
                <a:t>THURS</a:t>
              </a:r>
              <a:endParaRPr lang="en-US" altLang="en-US" sz="1200" b="0" spc="300" dirty="0">
                <a:solidFill>
                  <a:schemeClr val="tx2"/>
                </a:solidFill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CBC5BBAF-DAFF-6749-946E-249D824C7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653" y="1696551"/>
              <a:ext cx="1126445" cy="4506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18000" rIns="90000" bIns="18000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 spc="300" dirty="0">
                  <a:solidFill>
                    <a:schemeClr val="tx2"/>
                  </a:solidFill>
                  <a:cs typeface="Arial" panose="020B0604020202020204" pitchFamily="34" charset="0"/>
                </a:rPr>
                <a:t>WED</a:t>
              </a:r>
              <a:endParaRPr lang="en-US" altLang="en-US" sz="1200" b="0" spc="300" dirty="0">
                <a:solidFill>
                  <a:schemeClr val="tx2"/>
                </a:solidFill>
              </a:endParaRP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7F9F5D07-1BD0-C34F-8790-D02BA5E23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3209" y="1696551"/>
              <a:ext cx="1126444" cy="4506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18000" rIns="90000" bIns="18000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 spc="300" dirty="0">
                  <a:solidFill>
                    <a:schemeClr val="tx2"/>
                  </a:solidFill>
                  <a:cs typeface="Arial" panose="020B0604020202020204" pitchFamily="34" charset="0"/>
                </a:rPr>
                <a:t>TUES</a:t>
              </a:r>
              <a:endParaRPr lang="en-US" altLang="en-US" sz="1200" b="0" spc="300" dirty="0">
                <a:solidFill>
                  <a:schemeClr val="tx2"/>
                </a:solidFill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533C19D3-0FD4-1240-AD37-F0F7249D2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4" y="1696551"/>
              <a:ext cx="1126445" cy="4506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18000" rIns="90000" bIns="18000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 spc="300" dirty="0">
                  <a:solidFill>
                    <a:schemeClr val="tx2"/>
                  </a:solidFill>
                </a:rPr>
                <a:t>MON</a:t>
              </a:r>
            </a:p>
          </p:txBody>
        </p:sp>
      </p:grpSp>
      <p:sp>
        <p:nvSpPr>
          <p:cNvPr id="14" name="Rectangle 3">
            <a:extLst>
              <a:ext uri="{FF2B5EF4-FFF2-40B4-BE49-F238E27FC236}">
                <a16:creationId xmlns:a16="http://schemas.microsoft.com/office/drawing/2014/main" id="{48E65D27-008F-E94D-9F42-AEC8480EF7E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60001" y="4205673"/>
            <a:ext cx="2031999" cy="45069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" hangingPunct="1">
              <a:spcBef>
                <a:spcPct val="0"/>
              </a:spcBef>
              <a:buFontTx/>
              <a:buNone/>
            </a:pPr>
            <a:r>
              <a:rPr lang="en-US" altLang="en-US" sz="1200" b="0" spc="300" dirty="0">
                <a:solidFill>
                  <a:schemeClr val="tx2"/>
                </a:solidFill>
                <a:cs typeface="Arial" panose="020B0604020202020204" pitchFamily="34" charset="0"/>
              </a:rPr>
              <a:t>SAT</a:t>
            </a:r>
            <a:endParaRPr lang="en-US" altLang="en-US" sz="1200" b="0" spc="300" dirty="0">
              <a:solidFill>
                <a:schemeClr val="tx2"/>
              </a:solidFill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8633E07-56E3-7A4C-8E7E-B115755428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28000" y="2201632"/>
            <a:ext cx="2031999" cy="46563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" hangingPunct="1">
              <a:spcBef>
                <a:spcPct val="0"/>
              </a:spcBef>
              <a:buFontTx/>
              <a:buNone/>
            </a:pPr>
            <a:endParaRPr lang="en-US" altLang="en-US" sz="1200" b="0" spc="300" dirty="0">
              <a:solidFill>
                <a:schemeClr val="tx2"/>
              </a:solidFill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31FF4BE4-2813-1549-82C9-9AE99D4822D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7123" y="2201632"/>
            <a:ext cx="2031999" cy="46563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" hangingPunct="1">
              <a:spcBef>
                <a:spcPct val="0"/>
              </a:spcBef>
              <a:buFontTx/>
              <a:buNone/>
            </a:pPr>
            <a:endParaRPr lang="en-US" altLang="en-US" sz="1200" b="0" spc="300" dirty="0">
              <a:solidFill>
                <a:schemeClr val="tx2"/>
              </a:solidFill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C7095A8-F5C0-DB4F-AC31-08E450A298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66245" y="2201632"/>
            <a:ext cx="2031999" cy="46563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" hangingPunct="1">
              <a:spcBef>
                <a:spcPct val="0"/>
              </a:spcBef>
              <a:buFontTx/>
              <a:buNone/>
            </a:pPr>
            <a:endParaRPr lang="en-US" altLang="en-US" sz="1200" b="0" spc="300" dirty="0">
              <a:solidFill>
                <a:schemeClr val="tx2"/>
              </a:solidFill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ADDE577B-B442-694D-8B24-C6F5A5CB719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0315" y="2201632"/>
            <a:ext cx="2031999" cy="46563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" hangingPunct="1">
              <a:spcBef>
                <a:spcPct val="0"/>
              </a:spcBef>
              <a:buFontTx/>
              <a:buNone/>
            </a:pPr>
            <a:endParaRPr lang="en-US" altLang="en-US" sz="1200" b="0" spc="300" dirty="0">
              <a:solidFill>
                <a:schemeClr val="tx2"/>
              </a:solidFill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794C65CF-DE70-054E-8872-1A5453BD16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562" y="2201632"/>
            <a:ext cx="2031999" cy="46563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" hangingPunct="1">
              <a:spcBef>
                <a:spcPct val="0"/>
              </a:spcBef>
              <a:buFontTx/>
              <a:buNone/>
            </a:pPr>
            <a:endParaRPr lang="en-US" altLang="en-US" sz="1200" b="0" spc="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9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-Slide" type="blank">
  <p:cSld name="Empty-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54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64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4A73E9B-9A0B-C048-9310-73AA8FA9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D8BE1F-2274-C948-99CC-55EC9E9EE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D55F64-52CB-DD4E-9624-BAA421600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C4882-E236-4D4C-B811-96007F794340}" type="datetimeFigureOut">
              <a:rPr lang="es-ES" smtClean="0"/>
              <a:t>25/02/2023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873249-E594-F846-B4A5-3BDBEB64A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EAD38A-6ADF-934F-B709-82DD6D58F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C5AF8-4AD4-654E-A832-EEC0BA52645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81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>
            <a:extLst>
              <a:ext uri="{FF2B5EF4-FFF2-40B4-BE49-F238E27FC236}">
                <a16:creationId xmlns:a16="http://schemas.microsoft.com/office/drawing/2014/main" id="{1F8F4FD0-AE6F-0279-B253-9FDB7253C1F6}"/>
              </a:ext>
            </a:extLst>
          </p:cNvPr>
          <p:cNvSpPr/>
          <p:nvPr/>
        </p:nvSpPr>
        <p:spPr>
          <a:xfrm>
            <a:off x="25398" y="-759470"/>
            <a:ext cx="12191999" cy="24905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36F2C22-FB2E-AF45-9C95-E48FD84328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98" y="-30280"/>
            <a:ext cx="12192000" cy="68580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88BEC3CE-A53A-5844-B39F-3BACEC3B0B2A}"/>
              </a:ext>
            </a:extLst>
          </p:cNvPr>
          <p:cNvSpPr/>
          <p:nvPr/>
        </p:nvSpPr>
        <p:spPr>
          <a:xfrm>
            <a:off x="1652109" y="1836360"/>
            <a:ext cx="9078322" cy="378201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280281D-8670-B24D-A4F0-51FD4FC416BB}"/>
              </a:ext>
            </a:extLst>
          </p:cNvPr>
          <p:cNvSpPr/>
          <p:nvPr/>
        </p:nvSpPr>
        <p:spPr>
          <a:xfrm>
            <a:off x="5689569" y="6022993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293241"/>
                </a:solidFill>
              </a:rPr>
              <a:t>27.02.2023</a:t>
            </a:r>
            <a:endParaRPr lang="es-ES" sz="20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E122487-5233-4B45-B76B-FDBD2337FF97}"/>
              </a:ext>
            </a:extLst>
          </p:cNvPr>
          <p:cNvSpPr/>
          <p:nvPr/>
        </p:nvSpPr>
        <p:spPr>
          <a:xfrm>
            <a:off x="1652109" y="2142318"/>
            <a:ext cx="897894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4000" b="1" dirty="0">
                <a:solidFill>
                  <a:srgbClr val="293241"/>
                </a:solidFill>
                <a:latin typeface="Abril Fatface" panose="02000503000000020003" pitchFamily="2" charset="77"/>
              </a:rPr>
              <a:t>Организация работы на единой информационной площадке: регистрация, подача заявки </a:t>
            </a:r>
          </a:p>
          <a:p>
            <a:pPr algn="ctr"/>
            <a:r>
              <a:rPr lang="ru-RU" altLang="en-US" sz="4000" b="1" dirty="0">
                <a:solidFill>
                  <a:srgbClr val="293241"/>
                </a:solidFill>
                <a:latin typeface="Abril Fatface" panose="02000503000000020003" pitchFamily="2" charset="77"/>
              </a:rPr>
              <a:t>в реестр ССК и устранение допущенных ошибок </a:t>
            </a:r>
            <a:endParaRPr lang="es-ES" sz="4000" b="1" dirty="0"/>
          </a:p>
        </p:txBody>
      </p:sp>
      <p:sp>
        <p:nvSpPr>
          <p:cNvPr id="11" name="Lágrima 10">
            <a:extLst>
              <a:ext uri="{FF2B5EF4-FFF2-40B4-BE49-F238E27FC236}">
                <a16:creationId xmlns:a16="http://schemas.microsoft.com/office/drawing/2014/main" id="{56AA260B-407B-844B-9F27-6832EFF78812}"/>
              </a:ext>
            </a:extLst>
          </p:cNvPr>
          <p:cNvSpPr/>
          <p:nvPr/>
        </p:nvSpPr>
        <p:spPr>
          <a:xfrm rot="16200000">
            <a:off x="9813671" y="4674713"/>
            <a:ext cx="1748389" cy="1748389"/>
          </a:xfrm>
          <a:prstGeom prst="teardrop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4165D4-8173-37C7-6E31-8DBA43CFF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20" y="81839"/>
            <a:ext cx="975445" cy="11034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2C4123-A826-FD0A-93B1-5D420D72F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2529" y="90638"/>
            <a:ext cx="816935" cy="810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FAD42E-05E5-CC3F-4D52-271046946F74}"/>
              </a:ext>
            </a:extLst>
          </p:cNvPr>
          <p:cNvSpPr txBox="1"/>
          <p:nvPr/>
        </p:nvSpPr>
        <p:spPr>
          <a:xfrm>
            <a:off x="2685299" y="90638"/>
            <a:ext cx="7257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МИНИСТЕРСТВО ПРОСВЕЩЕНИЯ РОССИЙСКОЙ ФЕДЕРАЦИИ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3724B6-07FE-AAE8-BF55-D9640DC788A5}"/>
              </a:ext>
            </a:extLst>
          </p:cNvPr>
          <p:cNvSpPr txBox="1"/>
          <p:nvPr/>
        </p:nvSpPr>
        <p:spPr>
          <a:xfrm>
            <a:off x="1894377" y="504318"/>
            <a:ext cx="8554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ФГБУ «ФЕДЕРАЛЬНЫЙ ЦЕНТР</a:t>
            </a:r>
            <a:r>
              <a:rPr lang="en-US" sz="1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ОРГАНИЗАЦИОННО-МЕТОДИЧЕСКОГО ОБЕСПЕЧЕНИЯ ФИЗИЧЕСКОГО ВОСПИТАНИЯ</a:t>
            </a:r>
            <a:r>
              <a:rPr lang="ru-RU" sz="1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11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A642A0-500A-8047-9FB4-DB59C4D9AF63}"/>
              </a:ext>
            </a:extLst>
          </p:cNvPr>
          <p:cNvSpPr txBox="1"/>
          <p:nvPr/>
        </p:nvSpPr>
        <p:spPr>
          <a:xfrm>
            <a:off x="7583176" y="1464741"/>
            <a:ext cx="4539076" cy="5165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- Если ССК </a:t>
            </a:r>
            <a:r>
              <a:rPr lang="ru-RU" b="1" dirty="0">
                <a:solidFill>
                  <a:schemeClr val="tx2"/>
                </a:solidFill>
              </a:rPr>
              <a:t>в форме структурного подразделения</a:t>
            </a:r>
            <a:r>
              <a:rPr lang="ru-RU" dirty="0">
                <a:solidFill>
                  <a:schemeClr val="tx2"/>
                </a:solidFill>
              </a:rPr>
              <a:t>, прописывается дата и номер </a:t>
            </a:r>
            <a:r>
              <a:rPr lang="ru-RU" b="1" dirty="0">
                <a:solidFill>
                  <a:schemeClr val="tx2"/>
                </a:solidFill>
              </a:rPr>
              <a:t>приказа</a:t>
            </a:r>
            <a:r>
              <a:rPr lang="ru-RU" dirty="0">
                <a:solidFill>
                  <a:schemeClr val="tx2"/>
                </a:solidFill>
              </a:rPr>
              <a:t> </a:t>
            </a:r>
          </a:p>
          <a:p>
            <a:r>
              <a:rPr lang="ru-RU" dirty="0">
                <a:solidFill>
                  <a:schemeClr val="tx2"/>
                </a:solidFill>
              </a:rPr>
              <a:t>- Если ССК </a:t>
            </a:r>
            <a:r>
              <a:rPr lang="ru-RU" b="1" dirty="0">
                <a:solidFill>
                  <a:schemeClr val="tx2"/>
                </a:solidFill>
              </a:rPr>
              <a:t>в форме общественного объединения</a:t>
            </a:r>
            <a:r>
              <a:rPr lang="ru-RU" dirty="0">
                <a:solidFill>
                  <a:schemeClr val="tx2"/>
                </a:solidFill>
              </a:rPr>
              <a:t>, то прописывается дата и номер </a:t>
            </a:r>
            <a:r>
              <a:rPr lang="ru-RU" b="1" dirty="0">
                <a:solidFill>
                  <a:schemeClr val="tx2"/>
                </a:solidFill>
              </a:rPr>
              <a:t>протокола </a:t>
            </a:r>
            <a:r>
              <a:rPr lang="ru-RU" dirty="0">
                <a:solidFill>
                  <a:schemeClr val="tx2"/>
                </a:solidFill>
              </a:rPr>
              <a:t> </a:t>
            </a:r>
          </a:p>
          <a:p>
            <a:r>
              <a:rPr lang="ru-RU" dirty="0">
                <a:solidFill>
                  <a:schemeClr val="tx2"/>
                </a:solidFill>
              </a:rPr>
              <a:t>- Обработка заявки осуществляется в течение </a:t>
            </a:r>
            <a:r>
              <a:rPr lang="ru-RU" b="1" dirty="0">
                <a:solidFill>
                  <a:schemeClr val="tx2"/>
                </a:solidFill>
              </a:rPr>
              <a:t>14 рабочих дней</a:t>
            </a:r>
            <a:r>
              <a:rPr lang="ru-RU" dirty="0">
                <a:solidFill>
                  <a:schemeClr val="tx2"/>
                </a:solidFill>
              </a:rPr>
              <a:t>. Если заявка была отправлена на доработку, а потом подана повторно, то также обработка может занять до 14 рабочих дней</a:t>
            </a:r>
          </a:p>
          <a:p>
            <a:r>
              <a:rPr lang="ru-RU" dirty="0">
                <a:solidFill>
                  <a:schemeClr val="tx2"/>
                </a:solidFill>
              </a:rPr>
              <a:t>- </a:t>
            </a:r>
            <a:r>
              <a:rPr lang="ru-RU" b="1" dirty="0">
                <a:solidFill>
                  <a:schemeClr val="tx2"/>
                </a:solidFill>
              </a:rPr>
              <a:t>Ссылка прикрепляется только одна </a:t>
            </a:r>
            <a:r>
              <a:rPr lang="ru-RU" dirty="0">
                <a:solidFill>
                  <a:schemeClr val="tx2"/>
                </a:solidFill>
              </a:rPr>
              <a:t>на вкладку ССК на официальном сайте ПОО</a:t>
            </a:r>
          </a:p>
          <a:p>
            <a:r>
              <a:rPr lang="ru-RU" dirty="0">
                <a:solidFill>
                  <a:schemeClr val="tx2"/>
                </a:solidFill>
              </a:rPr>
              <a:t>- Посмотреть </a:t>
            </a:r>
            <a:r>
              <a:rPr lang="ru-RU" b="1" dirty="0">
                <a:solidFill>
                  <a:schemeClr val="tx2"/>
                </a:solidFill>
              </a:rPr>
              <a:t>статус заявки </a:t>
            </a:r>
            <a:r>
              <a:rPr lang="ru-RU" dirty="0">
                <a:solidFill>
                  <a:schemeClr val="tx2"/>
                </a:solidFill>
              </a:rPr>
              <a:t>и скачать свидетельство во вкладке «Мои достижения»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7652924" y="170055"/>
            <a:ext cx="3501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На что стоит обратить внимание: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286489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>
            <a:off x="7652924" y="1138742"/>
            <a:ext cx="1765565" cy="62265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2D6663-9A2C-16F8-98D3-B0842799A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940425" cy="47580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528656-60E9-90B4-2EBE-3899C8462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538" y="1633150"/>
            <a:ext cx="5313638" cy="5224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6376E3-4797-822F-7076-734510781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993" y="816276"/>
            <a:ext cx="1353949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6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644961"/>
            <a:ext cx="4751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Заявка при проверке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 rot="10800000">
            <a:off x="4330434" y="1212847"/>
            <a:ext cx="1765565" cy="62265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57065B6-1815-10FA-2E50-769394023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94" y="2044711"/>
            <a:ext cx="11681981" cy="358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1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5830" y="-49570"/>
            <a:ext cx="70595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Документы, необходимые для регистрации в реестре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75830" y="123400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5645FC59-9E0E-55BE-AA61-2C03CE91C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2961" y="904536"/>
            <a:ext cx="10114141" cy="5675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119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223274"/>
            <a:ext cx="5579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Распространенные ошибки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81408" y="223274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7C02E2-9274-9C59-F587-AB7AB5FA5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03"/>
          <a:stretch/>
        </p:blipFill>
        <p:spPr>
          <a:xfrm>
            <a:off x="169305" y="2126574"/>
            <a:ext cx="12021376" cy="308767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1E3BAF-2FB9-F423-0F8D-EAEDB8C3F1B7}"/>
              </a:ext>
            </a:extLst>
          </p:cNvPr>
          <p:cNvSpPr/>
          <p:nvPr/>
        </p:nvSpPr>
        <p:spPr>
          <a:xfrm>
            <a:off x="484527" y="4532868"/>
            <a:ext cx="1436375" cy="315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831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223274"/>
            <a:ext cx="5579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Распространенные ошибки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81408" y="223274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7C02E2-9274-9C59-F587-AB7AB5FA5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03"/>
          <a:stretch/>
        </p:blipFill>
        <p:spPr>
          <a:xfrm>
            <a:off x="169305" y="2126574"/>
            <a:ext cx="12021376" cy="308767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1E3BAF-2FB9-F423-0F8D-EAEDB8C3F1B7}"/>
              </a:ext>
            </a:extLst>
          </p:cNvPr>
          <p:cNvSpPr/>
          <p:nvPr/>
        </p:nvSpPr>
        <p:spPr>
          <a:xfrm>
            <a:off x="484527" y="4532868"/>
            <a:ext cx="1436375" cy="315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7583B2F-F132-431C-5538-019F81AEB364}"/>
              </a:ext>
            </a:extLst>
          </p:cNvPr>
          <p:cNvCxnSpPr/>
          <p:nvPr/>
        </p:nvCxnSpPr>
        <p:spPr>
          <a:xfrm>
            <a:off x="2612571" y="2242457"/>
            <a:ext cx="361405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A72A77-F3C4-1CB7-1FFC-A363DAF31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570" y="223274"/>
            <a:ext cx="877900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4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223274"/>
            <a:ext cx="5579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Распространенные ошибки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81408" y="223274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476DFC-4946-983B-09C4-53A6BDF13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95" y="2217047"/>
            <a:ext cx="11193437" cy="301032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7F0284-579A-CA67-1AC5-B1EF5A507D07}"/>
              </a:ext>
            </a:extLst>
          </p:cNvPr>
          <p:cNvSpPr/>
          <p:nvPr/>
        </p:nvSpPr>
        <p:spPr>
          <a:xfrm>
            <a:off x="2612571" y="2217047"/>
            <a:ext cx="457200" cy="243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13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223274"/>
            <a:ext cx="5579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Распространенные ошибки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81408" y="223274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476DFC-4946-983B-09C4-53A6BDF13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95" y="2217047"/>
            <a:ext cx="11193437" cy="301032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7F0284-579A-CA67-1AC5-B1EF5A507D07}"/>
              </a:ext>
            </a:extLst>
          </p:cNvPr>
          <p:cNvSpPr/>
          <p:nvPr/>
        </p:nvSpPr>
        <p:spPr>
          <a:xfrm>
            <a:off x="2612571" y="2217047"/>
            <a:ext cx="457200" cy="243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A3ECD89-AB1E-9D2C-79C5-B611AA223609}"/>
              </a:ext>
            </a:extLst>
          </p:cNvPr>
          <p:cNvCxnSpPr>
            <a:cxnSpLocks/>
          </p:cNvCxnSpPr>
          <p:nvPr/>
        </p:nvCxnSpPr>
        <p:spPr>
          <a:xfrm>
            <a:off x="2024743" y="2819400"/>
            <a:ext cx="275408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C93A5F-A4E0-F050-4F7E-87C56FE0D9C0}"/>
              </a:ext>
            </a:extLst>
          </p:cNvPr>
          <p:cNvSpPr txBox="1"/>
          <p:nvPr/>
        </p:nvSpPr>
        <p:spPr>
          <a:xfrm>
            <a:off x="2095907" y="2788656"/>
            <a:ext cx="2841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Протокол дата, номер </a:t>
            </a:r>
          </a:p>
        </p:txBody>
      </p:sp>
      <p:sp>
        <p:nvSpPr>
          <p:cNvPr id="10" name="Google Shape;558;p21">
            <a:extLst>
              <a:ext uri="{FF2B5EF4-FFF2-40B4-BE49-F238E27FC236}">
                <a16:creationId xmlns:a16="http://schemas.microsoft.com/office/drawing/2014/main" id="{F3289B59-422D-4F6C-A9B5-FA885E1CD9A9}"/>
              </a:ext>
            </a:extLst>
          </p:cNvPr>
          <p:cNvSpPr/>
          <p:nvPr/>
        </p:nvSpPr>
        <p:spPr>
          <a:xfrm>
            <a:off x="9162867" y="195334"/>
            <a:ext cx="855714" cy="668676"/>
          </a:xfrm>
          <a:custGeom>
            <a:avLst/>
            <a:gdLst/>
            <a:ahLst/>
            <a:cxnLst/>
            <a:rect l="l" t="t" r="r" b="b"/>
            <a:pathLst>
              <a:path w="5819775" h="4724400" extrusionOk="0">
                <a:moveTo>
                  <a:pt x="5682644" y="709860"/>
                </a:moveTo>
                <a:lnTo>
                  <a:pt x="5119449" y="146656"/>
                </a:lnTo>
                <a:cubicBezTo>
                  <a:pt x="5029486" y="56693"/>
                  <a:pt x="4907023" y="0"/>
                  <a:pt x="4768682" y="0"/>
                </a:cubicBezTo>
                <a:cubicBezTo>
                  <a:pt x="4629579" y="0"/>
                  <a:pt x="4515431" y="49139"/>
                  <a:pt x="4417914" y="146656"/>
                </a:cubicBezTo>
                <a:lnTo>
                  <a:pt x="2146964" y="2424408"/>
                </a:lnTo>
                <a:lnTo>
                  <a:pt x="1412157" y="1689602"/>
                </a:lnTo>
                <a:cubicBezTo>
                  <a:pt x="1306325" y="1583769"/>
                  <a:pt x="1167222" y="1526315"/>
                  <a:pt x="1012250" y="1526315"/>
                </a:cubicBezTo>
                <a:cubicBezTo>
                  <a:pt x="865594" y="1526315"/>
                  <a:pt x="718176" y="1583769"/>
                  <a:pt x="612343" y="1689602"/>
                </a:cubicBezTo>
                <a:lnTo>
                  <a:pt x="163297" y="2138648"/>
                </a:lnTo>
                <a:cubicBezTo>
                  <a:pt x="57455" y="2244481"/>
                  <a:pt x="0" y="2383584"/>
                  <a:pt x="0" y="2538555"/>
                </a:cubicBezTo>
                <a:cubicBezTo>
                  <a:pt x="0" y="2693527"/>
                  <a:pt x="57455" y="2832630"/>
                  <a:pt x="163287" y="2938463"/>
                </a:cubicBezTo>
                <a:lnTo>
                  <a:pt x="1804502" y="4579677"/>
                </a:lnTo>
                <a:cubicBezTo>
                  <a:pt x="1894465" y="4669641"/>
                  <a:pt x="2016928" y="4726334"/>
                  <a:pt x="2155269" y="4726334"/>
                </a:cubicBezTo>
                <a:cubicBezTo>
                  <a:pt x="2294373" y="4726334"/>
                  <a:pt x="2408520" y="4677195"/>
                  <a:pt x="2506037" y="4579677"/>
                </a:cubicBezTo>
                <a:lnTo>
                  <a:pt x="5682634" y="1403842"/>
                </a:lnTo>
                <a:cubicBezTo>
                  <a:pt x="5772598" y="1313879"/>
                  <a:pt x="5829291" y="1191416"/>
                  <a:pt x="5829291" y="1053075"/>
                </a:cubicBezTo>
                <a:cubicBezTo>
                  <a:pt x="5829300" y="913971"/>
                  <a:pt x="5771846" y="799062"/>
                  <a:pt x="5682644" y="709860"/>
                </a:cubicBezTo>
                <a:close/>
                <a:moveTo>
                  <a:pt x="5461902" y="1191416"/>
                </a:moveTo>
                <a:lnTo>
                  <a:pt x="2294373" y="4367251"/>
                </a:lnTo>
                <a:cubicBezTo>
                  <a:pt x="2221040" y="4440584"/>
                  <a:pt x="2098577" y="4440584"/>
                  <a:pt x="2025244" y="4367251"/>
                </a:cubicBezTo>
                <a:lnTo>
                  <a:pt x="383276" y="2717721"/>
                </a:lnTo>
                <a:cubicBezTo>
                  <a:pt x="334137" y="2668581"/>
                  <a:pt x="309944" y="2603573"/>
                  <a:pt x="309944" y="2530240"/>
                </a:cubicBezTo>
                <a:cubicBezTo>
                  <a:pt x="309944" y="2456907"/>
                  <a:pt x="334137" y="2391137"/>
                  <a:pt x="383276" y="2342760"/>
                </a:cubicBezTo>
                <a:lnTo>
                  <a:pt x="832323" y="1893713"/>
                </a:lnTo>
                <a:cubicBezTo>
                  <a:pt x="881463" y="1844573"/>
                  <a:pt x="946471" y="1820380"/>
                  <a:pt x="1019804" y="1820380"/>
                </a:cubicBezTo>
                <a:cubicBezTo>
                  <a:pt x="1093137" y="1820380"/>
                  <a:pt x="1158907" y="1844573"/>
                  <a:pt x="1207284" y="1893713"/>
                </a:cubicBezTo>
                <a:lnTo>
                  <a:pt x="2032054" y="2742667"/>
                </a:lnTo>
                <a:cubicBezTo>
                  <a:pt x="2089509" y="2800121"/>
                  <a:pt x="2187026" y="2800121"/>
                  <a:pt x="2244481" y="2742667"/>
                </a:cubicBezTo>
                <a:lnTo>
                  <a:pt x="4628817" y="358331"/>
                </a:lnTo>
                <a:cubicBezTo>
                  <a:pt x="4702150" y="284998"/>
                  <a:pt x="4824613" y="284998"/>
                  <a:pt x="4897945" y="358331"/>
                </a:cubicBezTo>
                <a:lnTo>
                  <a:pt x="5461149" y="921534"/>
                </a:lnTo>
                <a:cubicBezTo>
                  <a:pt x="5493659" y="954043"/>
                  <a:pt x="5518604" y="1003183"/>
                  <a:pt x="5518604" y="1052313"/>
                </a:cubicBezTo>
                <a:cubicBezTo>
                  <a:pt x="5519357" y="1109767"/>
                  <a:pt x="5502717" y="1158907"/>
                  <a:pt x="5461902" y="1191416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ubik"/>
              <a:cs typeface="Arial" panose="020B0604020202020204" pitchFamily="34" charset="0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149066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223274"/>
            <a:ext cx="5579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Распространенные ошибки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81408" y="223274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9FDB78-E0EB-D873-13E8-EFE49A1D4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6" b="-1"/>
          <a:stretch/>
        </p:blipFill>
        <p:spPr>
          <a:xfrm>
            <a:off x="734898" y="4038847"/>
            <a:ext cx="11134725" cy="20849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5051F7-7A8A-8B1D-46CC-1E992740E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05" y="701503"/>
            <a:ext cx="11155332" cy="295316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AFBD154-6A79-0388-03B2-42F3AE0F5A9D}"/>
              </a:ext>
            </a:extLst>
          </p:cNvPr>
          <p:cNvSpPr/>
          <p:nvPr/>
        </p:nvSpPr>
        <p:spPr>
          <a:xfrm>
            <a:off x="451600" y="2961789"/>
            <a:ext cx="1752600" cy="216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C32FFF-8AAA-1D73-DAE4-E482D02AF074}"/>
              </a:ext>
            </a:extLst>
          </p:cNvPr>
          <p:cNvSpPr/>
          <p:nvPr/>
        </p:nvSpPr>
        <p:spPr>
          <a:xfrm>
            <a:off x="1327900" y="916150"/>
            <a:ext cx="6357414" cy="308573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90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223274"/>
            <a:ext cx="5579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Распространенные ошибки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81408" y="223274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9FDB78-E0EB-D873-13E8-EFE49A1D4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6" b="-1"/>
          <a:stretch/>
        </p:blipFill>
        <p:spPr>
          <a:xfrm>
            <a:off x="771282" y="4071567"/>
            <a:ext cx="11134725" cy="20849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5051F7-7A8A-8B1D-46CC-1E992740E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05" y="701503"/>
            <a:ext cx="11155332" cy="295316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AFBD154-6A79-0388-03B2-42F3AE0F5A9D}"/>
              </a:ext>
            </a:extLst>
          </p:cNvPr>
          <p:cNvSpPr/>
          <p:nvPr/>
        </p:nvSpPr>
        <p:spPr>
          <a:xfrm>
            <a:off x="451600" y="2961789"/>
            <a:ext cx="1752600" cy="216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B2E2DE3-50C5-A3FE-DF6F-5CD982EFAC31}"/>
              </a:ext>
            </a:extLst>
          </p:cNvPr>
          <p:cNvCxnSpPr/>
          <p:nvPr/>
        </p:nvCxnSpPr>
        <p:spPr>
          <a:xfrm>
            <a:off x="903514" y="1273629"/>
            <a:ext cx="20138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6B1C46A-BB04-A881-C0F5-E00E158F4AA6}"/>
              </a:ext>
            </a:extLst>
          </p:cNvPr>
          <p:cNvCxnSpPr>
            <a:cxnSpLocks/>
          </p:cNvCxnSpPr>
          <p:nvPr/>
        </p:nvCxnSpPr>
        <p:spPr>
          <a:xfrm>
            <a:off x="913973" y="5181600"/>
            <a:ext cx="4158770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rgbClr val="EE6C4D">
                <a:alpha val="60000"/>
              </a:srgb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BBB0763-D3AF-3FBE-230A-F3725F9AC4D1}"/>
              </a:ext>
            </a:extLst>
          </p:cNvPr>
          <p:cNvCxnSpPr>
            <a:cxnSpLocks/>
          </p:cNvCxnSpPr>
          <p:nvPr/>
        </p:nvCxnSpPr>
        <p:spPr>
          <a:xfrm>
            <a:off x="3804235" y="5660571"/>
            <a:ext cx="2389736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rgbClr val="EE6C4D">
                <a:alpha val="60000"/>
              </a:srgb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83BC6B1-84B9-3DE0-B503-AE7289E5F852}"/>
              </a:ext>
            </a:extLst>
          </p:cNvPr>
          <p:cNvCxnSpPr>
            <a:cxnSpLocks/>
          </p:cNvCxnSpPr>
          <p:nvPr/>
        </p:nvCxnSpPr>
        <p:spPr>
          <a:xfrm>
            <a:off x="5594830" y="5867400"/>
            <a:ext cx="2246611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rgbClr val="EE6C4D">
                <a:alpha val="60000"/>
              </a:srgb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334184-A631-D431-7305-C96F33AC5DAF}"/>
              </a:ext>
            </a:extLst>
          </p:cNvPr>
          <p:cNvSpPr txBox="1"/>
          <p:nvPr/>
        </p:nvSpPr>
        <p:spPr>
          <a:xfrm>
            <a:off x="5465923" y="4983393"/>
            <a:ext cx="174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Протокол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BB834F-7B56-A64E-7322-AED249B9F195}"/>
              </a:ext>
            </a:extLst>
          </p:cNvPr>
          <p:cNvSpPr txBox="1"/>
          <p:nvPr/>
        </p:nvSpPr>
        <p:spPr>
          <a:xfrm>
            <a:off x="6338643" y="5475905"/>
            <a:ext cx="425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На 2022/2023 учебный год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6E2CF8-D87F-A8FE-1930-908A216EB1E5}"/>
              </a:ext>
            </a:extLst>
          </p:cNvPr>
          <p:cNvSpPr txBox="1"/>
          <p:nvPr/>
        </p:nvSpPr>
        <p:spPr>
          <a:xfrm>
            <a:off x="7942015" y="5734477"/>
            <a:ext cx="425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На 2022/2023 учебный год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908555-4D31-81D6-2FD0-AD9B98FD0C57}"/>
              </a:ext>
            </a:extLst>
          </p:cNvPr>
          <p:cNvSpPr txBox="1"/>
          <p:nvPr/>
        </p:nvSpPr>
        <p:spPr>
          <a:xfrm>
            <a:off x="1852837" y="1321200"/>
            <a:ext cx="321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Протокол дата, номер  </a:t>
            </a:r>
          </a:p>
        </p:txBody>
      </p:sp>
      <p:sp>
        <p:nvSpPr>
          <p:cNvPr id="18" name="Google Shape;558;p21">
            <a:extLst>
              <a:ext uri="{FF2B5EF4-FFF2-40B4-BE49-F238E27FC236}">
                <a16:creationId xmlns:a16="http://schemas.microsoft.com/office/drawing/2014/main" id="{07E3FA02-D6FA-3879-9FE6-E2F7376EECFA}"/>
              </a:ext>
            </a:extLst>
          </p:cNvPr>
          <p:cNvSpPr/>
          <p:nvPr/>
        </p:nvSpPr>
        <p:spPr>
          <a:xfrm>
            <a:off x="8813844" y="147600"/>
            <a:ext cx="855714" cy="668676"/>
          </a:xfrm>
          <a:custGeom>
            <a:avLst/>
            <a:gdLst/>
            <a:ahLst/>
            <a:cxnLst/>
            <a:rect l="l" t="t" r="r" b="b"/>
            <a:pathLst>
              <a:path w="5819775" h="4724400" extrusionOk="0">
                <a:moveTo>
                  <a:pt x="5682644" y="709860"/>
                </a:moveTo>
                <a:lnTo>
                  <a:pt x="5119449" y="146656"/>
                </a:lnTo>
                <a:cubicBezTo>
                  <a:pt x="5029486" y="56693"/>
                  <a:pt x="4907023" y="0"/>
                  <a:pt x="4768682" y="0"/>
                </a:cubicBezTo>
                <a:cubicBezTo>
                  <a:pt x="4629579" y="0"/>
                  <a:pt x="4515431" y="49139"/>
                  <a:pt x="4417914" y="146656"/>
                </a:cubicBezTo>
                <a:lnTo>
                  <a:pt x="2146964" y="2424408"/>
                </a:lnTo>
                <a:lnTo>
                  <a:pt x="1412157" y="1689602"/>
                </a:lnTo>
                <a:cubicBezTo>
                  <a:pt x="1306325" y="1583769"/>
                  <a:pt x="1167222" y="1526315"/>
                  <a:pt x="1012250" y="1526315"/>
                </a:cubicBezTo>
                <a:cubicBezTo>
                  <a:pt x="865594" y="1526315"/>
                  <a:pt x="718176" y="1583769"/>
                  <a:pt x="612343" y="1689602"/>
                </a:cubicBezTo>
                <a:lnTo>
                  <a:pt x="163297" y="2138648"/>
                </a:lnTo>
                <a:cubicBezTo>
                  <a:pt x="57455" y="2244481"/>
                  <a:pt x="0" y="2383584"/>
                  <a:pt x="0" y="2538555"/>
                </a:cubicBezTo>
                <a:cubicBezTo>
                  <a:pt x="0" y="2693527"/>
                  <a:pt x="57455" y="2832630"/>
                  <a:pt x="163287" y="2938463"/>
                </a:cubicBezTo>
                <a:lnTo>
                  <a:pt x="1804502" y="4579677"/>
                </a:lnTo>
                <a:cubicBezTo>
                  <a:pt x="1894465" y="4669641"/>
                  <a:pt x="2016928" y="4726334"/>
                  <a:pt x="2155269" y="4726334"/>
                </a:cubicBezTo>
                <a:cubicBezTo>
                  <a:pt x="2294373" y="4726334"/>
                  <a:pt x="2408520" y="4677195"/>
                  <a:pt x="2506037" y="4579677"/>
                </a:cubicBezTo>
                <a:lnTo>
                  <a:pt x="5682634" y="1403842"/>
                </a:lnTo>
                <a:cubicBezTo>
                  <a:pt x="5772598" y="1313879"/>
                  <a:pt x="5829291" y="1191416"/>
                  <a:pt x="5829291" y="1053075"/>
                </a:cubicBezTo>
                <a:cubicBezTo>
                  <a:pt x="5829300" y="913971"/>
                  <a:pt x="5771846" y="799062"/>
                  <a:pt x="5682644" y="709860"/>
                </a:cubicBezTo>
                <a:close/>
                <a:moveTo>
                  <a:pt x="5461902" y="1191416"/>
                </a:moveTo>
                <a:lnTo>
                  <a:pt x="2294373" y="4367251"/>
                </a:lnTo>
                <a:cubicBezTo>
                  <a:pt x="2221040" y="4440584"/>
                  <a:pt x="2098577" y="4440584"/>
                  <a:pt x="2025244" y="4367251"/>
                </a:cubicBezTo>
                <a:lnTo>
                  <a:pt x="383276" y="2717721"/>
                </a:lnTo>
                <a:cubicBezTo>
                  <a:pt x="334137" y="2668581"/>
                  <a:pt x="309944" y="2603573"/>
                  <a:pt x="309944" y="2530240"/>
                </a:cubicBezTo>
                <a:cubicBezTo>
                  <a:pt x="309944" y="2456907"/>
                  <a:pt x="334137" y="2391137"/>
                  <a:pt x="383276" y="2342760"/>
                </a:cubicBezTo>
                <a:lnTo>
                  <a:pt x="832323" y="1893713"/>
                </a:lnTo>
                <a:cubicBezTo>
                  <a:pt x="881463" y="1844573"/>
                  <a:pt x="946471" y="1820380"/>
                  <a:pt x="1019804" y="1820380"/>
                </a:cubicBezTo>
                <a:cubicBezTo>
                  <a:pt x="1093137" y="1820380"/>
                  <a:pt x="1158907" y="1844573"/>
                  <a:pt x="1207284" y="1893713"/>
                </a:cubicBezTo>
                <a:lnTo>
                  <a:pt x="2032054" y="2742667"/>
                </a:lnTo>
                <a:cubicBezTo>
                  <a:pt x="2089509" y="2800121"/>
                  <a:pt x="2187026" y="2800121"/>
                  <a:pt x="2244481" y="2742667"/>
                </a:cubicBezTo>
                <a:lnTo>
                  <a:pt x="4628817" y="358331"/>
                </a:lnTo>
                <a:cubicBezTo>
                  <a:pt x="4702150" y="284998"/>
                  <a:pt x="4824613" y="284998"/>
                  <a:pt x="4897945" y="358331"/>
                </a:cubicBezTo>
                <a:lnTo>
                  <a:pt x="5461149" y="921534"/>
                </a:lnTo>
                <a:cubicBezTo>
                  <a:pt x="5493659" y="954043"/>
                  <a:pt x="5518604" y="1003183"/>
                  <a:pt x="5518604" y="1052313"/>
                </a:cubicBezTo>
                <a:cubicBezTo>
                  <a:pt x="5519357" y="1109767"/>
                  <a:pt x="5502717" y="1158907"/>
                  <a:pt x="5461902" y="1191416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ubik"/>
              <a:cs typeface="Arial" panose="020B0604020202020204" pitchFamily="34" charset="0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424813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7" y="223274"/>
            <a:ext cx="4632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Распространенные ошибки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C39265-0FF1-D166-75AC-C3B653C6B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12" y="2016993"/>
            <a:ext cx="9002381" cy="31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3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D49FA00-CA11-91C2-C876-706F6C6CB6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180727"/>
            <a:ext cx="12192000" cy="9348173"/>
          </a:xfrm>
          <a:prstGeom prst="rect">
            <a:avLst/>
          </a:prstGeom>
        </p:spPr>
      </p:pic>
      <p:sp>
        <p:nvSpPr>
          <p:cNvPr id="5" name="Google Shape;52;p12">
            <a:extLst>
              <a:ext uri="{FF2B5EF4-FFF2-40B4-BE49-F238E27FC236}">
                <a16:creationId xmlns:a16="http://schemas.microsoft.com/office/drawing/2014/main" id="{8D71C1F2-723C-9A40-9350-6F772A487111}"/>
              </a:ext>
            </a:extLst>
          </p:cNvPr>
          <p:cNvSpPr txBox="1">
            <a:spLocks/>
          </p:cNvSpPr>
          <p:nvPr/>
        </p:nvSpPr>
        <p:spPr>
          <a:xfrm>
            <a:off x="6887297" y="1739195"/>
            <a:ext cx="4489184" cy="291262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br>
              <a:rPr lang="en" sz="1467" dirty="0">
                <a:solidFill>
                  <a:schemeClr val="accent1"/>
                </a:solidFill>
                <a:latin typeface="Arial" panose="020B0604020202020204" pitchFamily="34" charset="0"/>
                <a:cs typeface="Consolas" panose="020B0609020204030204" pitchFamily="49" charset="0"/>
              </a:rPr>
            </a:br>
            <a:endParaRPr lang="en" sz="1467" dirty="0">
              <a:solidFill>
                <a:schemeClr val="accent1"/>
              </a:solidFill>
              <a:latin typeface="Arial" panose="020B0604020202020204" pitchFamily="34" charset="0"/>
              <a:cs typeface="Consolas" panose="020B0609020204030204" pitchFamily="49" charset="0"/>
            </a:endParaRPr>
          </a:p>
          <a:p>
            <a:pPr marL="342891" indent="-34289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333" dirty="0">
                <a:latin typeface="Arial" panose="020B0604020202020204" pitchFamily="34" charset="0"/>
                <a:cs typeface="Consolas" panose="020B0609020204030204" pitchFamily="49" charset="0"/>
              </a:rPr>
              <a:t>Федеральное государственное бюджетное учреждение Министерства просвещения РФ</a:t>
            </a:r>
          </a:p>
          <a:p>
            <a:pPr marL="342891" indent="-34289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333" dirty="0">
                <a:latin typeface="Arial" panose="020B0604020202020204" pitchFamily="34" charset="0"/>
                <a:cs typeface="Consolas" panose="020B0609020204030204" pitchFamily="49" charset="0"/>
              </a:rPr>
              <a:t>Является Федеральным</a:t>
            </a:r>
            <a:r>
              <a:rPr lang="en-US" sz="1333" dirty="0">
                <a:latin typeface="Arial" panose="020B0604020202020204" pitchFamily="34" charset="0"/>
                <a:cs typeface="Consolas" panose="020B0609020204030204" pitchFamily="49" charset="0"/>
              </a:rPr>
              <a:t> </a:t>
            </a:r>
            <a:r>
              <a:rPr lang="ru-RU" sz="1333" dirty="0">
                <a:latin typeface="Arial" panose="020B0604020202020204" pitchFamily="34" charset="0"/>
                <a:cs typeface="Consolas" panose="020B0609020204030204" pitchFamily="49" charset="0"/>
              </a:rPr>
              <a:t>координатором и ответственным исполнителем по формированию Всероссийского перечня (реестра) студенческих спортивных клубов профессиональных образовательных организаций. С 1 апреля центр приступил к приему заявок в реестр.</a:t>
            </a:r>
            <a:endParaRPr lang="en" sz="1333" dirty="0">
              <a:latin typeface="Arial" panose="020B060402020202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n" sz="1333" dirty="0">
              <a:latin typeface="Arial" panose="020B0604020202020204" pitchFamily="34" charset="0"/>
              <a:cs typeface="Consolas" panose="020B0609020204030204" pitchFamily="49" charset="0"/>
            </a:endParaRPr>
          </a:p>
        </p:txBody>
      </p:sp>
      <p:sp>
        <p:nvSpPr>
          <p:cNvPr id="6" name="Google Shape;53;p12">
            <a:extLst>
              <a:ext uri="{FF2B5EF4-FFF2-40B4-BE49-F238E27FC236}">
                <a16:creationId xmlns:a16="http://schemas.microsoft.com/office/drawing/2014/main" id="{EA9E9D82-70A4-C847-B00F-E5E1C2FFA248}"/>
              </a:ext>
            </a:extLst>
          </p:cNvPr>
          <p:cNvSpPr txBox="1">
            <a:spLocks/>
          </p:cNvSpPr>
          <p:nvPr/>
        </p:nvSpPr>
        <p:spPr>
          <a:xfrm>
            <a:off x="1244489" y="1724217"/>
            <a:ext cx="4334947" cy="40944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s-ES" sz="1467" dirty="0">
              <a:solidFill>
                <a:schemeClr val="accent1"/>
              </a:solidFill>
              <a:latin typeface="Arial" panose="020B060402020202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n" sz="1333" dirty="0">
              <a:solidFill>
                <a:schemeClr val="accent1"/>
              </a:solidFill>
              <a:latin typeface="Arial" panose="020B0604020202020204" pitchFamily="34" charset="0"/>
              <a:cs typeface="Consolas" panose="020B0609020204030204" pitchFamily="49" charset="0"/>
            </a:endParaRPr>
          </a:p>
          <a:p>
            <a:pPr marL="342891" indent="-34289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ru-RU" sz="1333" dirty="0">
                <a:latin typeface="Arial" panose="020B0604020202020204" pitchFamily="34" charset="0"/>
                <a:cs typeface="Consolas" panose="020B0609020204030204" pitchFamily="49" charset="0"/>
              </a:rPr>
              <a:t>Общероссийская молодежная общественная организация</a:t>
            </a:r>
          </a:p>
          <a:p>
            <a:pPr marL="342891" indent="-34289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ru-RU" sz="1333" dirty="0">
                <a:latin typeface="Arial" panose="020B0604020202020204" pitchFamily="34" charset="0"/>
                <a:cs typeface="Consolas" panose="020B0609020204030204" pitchFamily="49" charset="0"/>
              </a:rPr>
              <a:t>АССК России ведётся работа по созданию и развитию студенческих спортивных клубов в образовательных организациях высшего образования и профессиональных образовательных организациях. Проводятся просветительские и образовательные программы, осуществляются консультации, а также создаются информационные материалы. Ежегодно АССК России проводит свыше 50 всероссийских спортивных, образовательных, массовых мероприятий, в которых принимает участие свыше 100 000 студентов по всей стране.</a:t>
            </a:r>
            <a:endParaRPr lang="en" sz="1333" dirty="0">
              <a:latin typeface="Arial" panose="020B0604020202020204" pitchFamily="34" charset="0"/>
              <a:cs typeface="Consolas" panose="020B0609020204030204" pitchFamily="49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15EEB6E9-8C17-9145-87F8-7B27BCF4F2D3}"/>
              </a:ext>
            </a:extLst>
          </p:cNvPr>
          <p:cNvCxnSpPr>
            <a:cxnSpLocks/>
          </p:cNvCxnSpPr>
          <p:nvPr/>
        </p:nvCxnSpPr>
        <p:spPr>
          <a:xfrm>
            <a:off x="104872" y="1739195"/>
            <a:ext cx="12192000" cy="0"/>
          </a:xfrm>
          <a:prstGeom prst="line">
            <a:avLst/>
          </a:prstGeom>
          <a:ln>
            <a:solidFill>
              <a:schemeClr val="bg2">
                <a:lumMod val="6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F0D054A1-820F-1D47-87C9-77F08DC5C9D5}"/>
              </a:ext>
            </a:extLst>
          </p:cNvPr>
          <p:cNvCxnSpPr>
            <a:cxnSpLocks/>
          </p:cNvCxnSpPr>
          <p:nvPr/>
        </p:nvCxnSpPr>
        <p:spPr>
          <a:xfrm>
            <a:off x="0" y="5612547"/>
            <a:ext cx="12192000" cy="0"/>
          </a:xfrm>
          <a:prstGeom prst="line">
            <a:avLst/>
          </a:prstGeom>
          <a:ln>
            <a:solidFill>
              <a:schemeClr val="bg2">
                <a:lumMod val="6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014AAA33-3829-DA97-1006-BCBD59AD0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90" y="343521"/>
            <a:ext cx="2983212" cy="126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9296FA0-73A5-2CD3-6810-4A2DB00B4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016" y="160986"/>
            <a:ext cx="3456214" cy="164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E5A9EA3-FE5A-0E91-4BAD-E767FB36F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85" y="5351940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6F5F838-9D95-4D93-4EF5-D5D7832AA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221" y="4564346"/>
            <a:ext cx="1543787" cy="15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29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7" y="223274"/>
            <a:ext cx="4632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Распространенные ошибки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C39265-0FF1-D166-75AC-C3B653C6B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12" y="2016993"/>
            <a:ext cx="9002381" cy="31436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F9CD8D-42A5-7A0F-47A3-CD3E80A79108}"/>
              </a:ext>
            </a:extLst>
          </p:cNvPr>
          <p:cNvSpPr txBox="1"/>
          <p:nvPr/>
        </p:nvSpPr>
        <p:spPr>
          <a:xfrm>
            <a:off x="1500779" y="4946975"/>
            <a:ext cx="766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План работы ССК на 2022/2023 учебный год </a:t>
            </a:r>
          </a:p>
          <a:p>
            <a:r>
              <a:rPr lang="ru-RU" dirty="0">
                <a:solidFill>
                  <a:srgbClr val="00B050"/>
                </a:solidFill>
              </a:rPr>
              <a:t>Календарный план мероприятий на 2022/2023 учебный год</a:t>
            </a:r>
          </a:p>
          <a:p>
            <a:r>
              <a:rPr lang="ru-RU" dirty="0">
                <a:solidFill>
                  <a:srgbClr val="00B050"/>
                </a:solidFill>
              </a:rPr>
              <a:t>Расписание спортивный секций на 2022/2023 учебный год</a:t>
            </a:r>
          </a:p>
          <a:p>
            <a:r>
              <a:rPr lang="ru-RU" dirty="0">
                <a:solidFill>
                  <a:srgbClr val="00B050"/>
                </a:solidFill>
              </a:rPr>
              <a:t>Лицензия </a:t>
            </a:r>
          </a:p>
        </p:txBody>
      </p:sp>
      <p:sp>
        <p:nvSpPr>
          <p:cNvPr id="5" name="Google Shape;558;p21">
            <a:extLst>
              <a:ext uri="{FF2B5EF4-FFF2-40B4-BE49-F238E27FC236}">
                <a16:creationId xmlns:a16="http://schemas.microsoft.com/office/drawing/2014/main" id="{C97A6580-5BFC-7A81-F850-A62A947A0D77}"/>
              </a:ext>
            </a:extLst>
          </p:cNvPr>
          <p:cNvSpPr/>
          <p:nvPr/>
        </p:nvSpPr>
        <p:spPr>
          <a:xfrm>
            <a:off x="8944473" y="217664"/>
            <a:ext cx="855714" cy="668676"/>
          </a:xfrm>
          <a:custGeom>
            <a:avLst/>
            <a:gdLst/>
            <a:ahLst/>
            <a:cxnLst/>
            <a:rect l="l" t="t" r="r" b="b"/>
            <a:pathLst>
              <a:path w="5819775" h="4724400" extrusionOk="0">
                <a:moveTo>
                  <a:pt x="5682644" y="709860"/>
                </a:moveTo>
                <a:lnTo>
                  <a:pt x="5119449" y="146656"/>
                </a:lnTo>
                <a:cubicBezTo>
                  <a:pt x="5029486" y="56693"/>
                  <a:pt x="4907023" y="0"/>
                  <a:pt x="4768682" y="0"/>
                </a:cubicBezTo>
                <a:cubicBezTo>
                  <a:pt x="4629579" y="0"/>
                  <a:pt x="4515431" y="49139"/>
                  <a:pt x="4417914" y="146656"/>
                </a:cubicBezTo>
                <a:lnTo>
                  <a:pt x="2146964" y="2424408"/>
                </a:lnTo>
                <a:lnTo>
                  <a:pt x="1412157" y="1689602"/>
                </a:lnTo>
                <a:cubicBezTo>
                  <a:pt x="1306325" y="1583769"/>
                  <a:pt x="1167222" y="1526315"/>
                  <a:pt x="1012250" y="1526315"/>
                </a:cubicBezTo>
                <a:cubicBezTo>
                  <a:pt x="865594" y="1526315"/>
                  <a:pt x="718176" y="1583769"/>
                  <a:pt x="612343" y="1689602"/>
                </a:cubicBezTo>
                <a:lnTo>
                  <a:pt x="163297" y="2138648"/>
                </a:lnTo>
                <a:cubicBezTo>
                  <a:pt x="57455" y="2244481"/>
                  <a:pt x="0" y="2383584"/>
                  <a:pt x="0" y="2538555"/>
                </a:cubicBezTo>
                <a:cubicBezTo>
                  <a:pt x="0" y="2693527"/>
                  <a:pt x="57455" y="2832630"/>
                  <a:pt x="163287" y="2938463"/>
                </a:cubicBezTo>
                <a:lnTo>
                  <a:pt x="1804502" y="4579677"/>
                </a:lnTo>
                <a:cubicBezTo>
                  <a:pt x="1894465" y="4669641"/>
                  <a:pt x="2016928" y="4726334"/>
                  <a:pt x="2155269" y="4726334"/>
                </a:cubicBezTo>
                <a:cubicBezTo>
                  <a:pt x="2294373" y="4726334"/>
                  <a:pt x="2408520" y="4677195"/>
                  <a:pt x="2506037" y="4579677"/>
                </a:cubicBezTo>
                <a:lnTo>
                  <a:pt x="5682634" y="1403842"/>
                </a:lnTo>
                <a:cubicBezTo>
                  <a:pt x="5772598" y="1313879"/>
                  <a:pt x="5829291" y="1191416"/>
                  <a:pt x="5829291" y="1053075"/>
                </a:cubicBezTo>
                <a:cubicBezTo>
                  <a:pt x="5829300" y="913971"/>
                  <a:pt x="5771846" y="799062"/>
                  <a:pt x="5682644" y="709860"/>
                </a:cubicBezTo>
                <a:close/>
                <a:moveTo>
                  <a:pt x="5461902" y="1191416"/>
                </a:moveTo>
                <a:lnTo>
                  <a:pt x="2294373" y="4367251"/>
                </a:lnTo>
                <a:cubicBezTo>
                  <a:pt x="2221040" y="4440584"/>
                  <a:pt x="2098577" y="4440584"/>
                  <a:pt x="2025244" y="4367251"/>
                </a:cubicBezTo>
                <a:lnTo>
                  <a:pt x="383276" y="2717721"/>
                </a:lnTo>
                <a:cubicBezTo>
                  <a:pt x="334137" y="2668581"/>
                  <a:pt x="309944" y="2603573"/>
                  <a:pt x="309944" y="2530240"/>
                </a:cubicBezTo>
                <a:cubicBezTo>
                  <a:pt x="309944" y="2456907"/>
                  <a:pt x="334137" y="2391137"/>
                  <a:pt x="383276" y="2342760"/>
                </a:cubicBezTo>
                <a:lnTo>
                  <a:pt x="832323" y="1893713"/>
                </a:lnTo>
                <a:cubicBezTo>
                  <a:pt x="881463" y="1844573"/>
                  <a:pt x="946471" y="1820380"/>
                  <a:pt x="1019804" y="1820380"/>
                </a:cubicBezTo>
                <a:cubicBezTo>
                  <a:pt x="1093137" y="1820380"/>
                  <a:pt x="1158907" y="1844573"/>
                  <a:pt x="1207284" y="1893713"/>
                </a:cubicBezTo>
                <a:lnTo>
                  <a:pt x="2032054" y="2742667"/>
                </a:lnTo>
                <a:cubicBezTo>
                  <a:pt x="2089509" y="2800121"/>
                  <a:pt x="2187026" y="2800121"/>
                  <a:pt x="2244481" y="2742667"/>
                </a:cubicBezTo>
                <a:lnTo>
                  <a:pt x="4628817" y="358331"/>
                </a:lnTo>
                <a:cubicBezTo>
                  <a:pt x="4702150" y="284998"/>
                  <a:pt x="4824613" y="284998"/>
                  <a:pt x="4897945" y="358331"/>
                </a:cubicBezTo>
                <a:lnTo>
                  <a:pt x="5461149" y="921534"/>
                </a:lnTo>
                <a:cubicBezTo>
                  <a:pt x="5493659" y="954043"/>
                  <a:pt x="5518604" y="1003183"/>
                  <a:pt x="5518604" y="1052313"/>
                </a:cubicBezTo>
                <a:cubicBezTo>
                  <a:pt x="5519357" y="1109767"/>
                  <a:pt x="5502717" y="1158907"/>
                  <a:pt x="5461902" y="1191416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ubik"/>
              <a:cs typeface="Arial" panose="020B0604020202020204" pitchFamily="34" charset="0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3636640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1474789" y="-1486125"/>
            <a:ext cx="6858000" cy="9830250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87242" y="223274"/>
            <a:ext cx="6872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Перечень часто допускаемых ошибок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0311" y="297954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>
            <a:off x="4357973" y="827382"/>
            <a:ext cx="1765565" cy="62265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3D98E2BB-AFEA-A280-C581-826D1D54EF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12646"/>
              </p:ext>
            </p:extLst>
          </p:nvPr>
        </p:nvGraphicFramePr>
        <p:xfrm>
          <a:off x="734898" y="1071718"/>
          <a:ext cx="10934588" cy="5644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3DDAF0-9453-9B94-A88D-E66DCA8B0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293" y="297954"/>
            <a:ext cx="685813" cy="69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A642A0-500A-8047-9FB4-DB59C4D9AF63}"/>
              </a:ext>
            </a:extLst>
          </p:cNvPr>
          <p:cNvSpPr txBox="1"/>
          <p:nvPr/>
        </p:nvSpPr>
        <p:spPr>
          <a:xfrm>
            <a:off x="3434573" y="2263133"/>
            <a:ext cx="8757427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>
                <a:solidFill>
                  <a:schemeClr val="tx2"/>
                </a:solidFill>
              </a:rPr>
              <a:t>Вступление в АССК России          регистрации во Всероссийском реестре (и наоборот) </a:t>
            </a:r>
          </a:p>
          <a:p>
            <a:endParaRPr lang="ru-RU" sz="2000" dirty="0">
              <a:solidFill>
                <a:schemeClr val="tx2"/>
              </a:solidFill>
            </a:endParaRPr>
          </a:p>
          <a:p>
            <a:pPr marL="457200" indent="-457200">
              <a:buAutoNum type="arabicPeriod" startAt="2"/>
            </a:pPr>
            <a:r>
              <a:rPr lang="ru-RU" sz="2000" dirty="0">
                <a:solidFill>
                  <a:schemeClr val="tx2"/>
                </a:solidFill>
              </a:rPr>
              <a:t>Регистрация личного кабинета на ЕИП «</a:t>
            </a:r>
            <a:r>
              <a:rPr lang="ru-RU" sz="2000" dirty="0" err="1">
                <a:solidFill>
                  <a:schemeClr val="tx2"/>
                </a:solidFill>
              </a:rPr>
              <a:t>ФКиС</a:t>
            </a:r>
            <a:r>
              <a:rPr lang="ru-RU" sz="2000" dirty="0">
                <a:solidFill>
                  <a:schemeClr val="tx2"/>
                </a:solidFill>
              </a:rPr>
              <a:t>» под категорией «Студенческий спортивный клуб»         Подача заявки во Всероссийский реестр ССК</a:t>
            </a:r>
          </a:p>
          <a:p>
            <a:pPr marL="457200" indent="-457200">
              <a:buAutoNum type="arabicPeriod" startAt="2"/>
            </a:pPr>
            <a:endParaRPr lang="ru-RU" sz="2000" dirty="0">
              <a:solidFill>
                <a:schemeClr val="tx2"/>
              </a:solidFill>
            </a:endParaRPr>
          </a:p>
          <a:p>
            <a:pPr marL="457200" indent="-457200">
              <a:buAutoNum type="arabicPeriod" startAt="2"/>
            </a:pPr>
            <a:r>
              <a:rPr lang="ru-RU" sz="2000" dirty="0">
                <a:solidFill>
                  <a:schemeClr val="tx2"/>
                </a:solidFill>
              </a:rPr>
              <a:t>Для ССК в форме структурного подразделения и для ССК в форме общественного объединения перечень документов отличается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tx2"/>
              </a:solidFill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345145" y="553294"/>
            <a:ext cx="3501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4000" dirty="0">
                <a:solidFill>
                  <a:schemeClr val="tx2"/>
                </a:solidFill>
                <a:latin typeface="Abril Fatface" panose="02000503000000020003" pitchFamily="2" charset="77"/>
              </a:rPr>
              <a:t>ИТОГ </a:t>
            </a:r>
            <a:endParaRPr lang="en-US" altLang="en-US" sz="40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>
            <a:off x="4429761" y="1265616"/>
            <a:ext cx="1765565" cy="62265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6D6C663D-AB7C-6D9C-1876-9BF1C5DB300A}"/>
              </a:ext>
            </a:extLst>
          </p:cNvPr>
          <p:cNvCxnSpPr/>
          <p:nvPr/>
        </p:nvCxnSpPr>
        <p:spPr>
          <a:xfrm>
            <a:off x="8066314" y="3690257"/>
            <a:ext cx="500743" cy="0"/>
          </a:xfrm>
          <a:prstGeom prst="straightConnector1">
            <a:avLst/>
          </a:prstGeom>
          <a:ln>
            <a:tailEnd type="triangle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1A956CD-6391-BA9D-4112-D8A6F2A78CA4}"/>
              </a:ext>
            </a:extLst>
          </p:cNvPr>
          <p:cNvCxnSpPr>
            <a:cxnSpLocks/>
          </p:cNvCxnSpPr>
          <p:nvPr/>
        </p:nvCxnSpPr>
        <p:spPr>
          <a:xfrm>
            <a:off x="7347857" y="2438400"/>
            <a:ext cx="465429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rgbClr val="EE6C4D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A9FD9E0-4A9C-6D85-EE44-FD3E762ECFBF}"/>
              </a:ext>
            </a:extLst>
          </p:cNvPr>
          <p:cNvCxnSpPr>
            <a:cxnSpLocks/>
          </p:cNvCxnSpPr>
          <p:nvPr/>
        </p:nvCxnSpPr>
        <p:spPr>
          <a:xfrm>
            <a:off x="7347857" y="2590800"/>
            <a:ext cx="465429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rgbClr val="EE6C4D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F951CB3-A76A-20BC-581C-7421ED461FFE}"/>
              </a:ext>
            </a:extLst>
          </p:cNvPr>
          <p:cNvCxnSpPr>
            <a:cxnSpLocks/>
          </p:cNvCxnSpPr>
          <p:nvPr/>
        </p:nvCxnSpPr>
        <p:spPr>
          <a:xfrm flipV="1">
            <a:off x="7162800" y="2100943"/>
            <a:ext cx="802886" cy="857128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rgbClr val="EE6C4D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D0F070-5B26-5771-A5F7-B26A7A11B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428" y="548858"/>
            <a:ext cx="533898" cy="5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93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2"/>
          <p:cNvSpPr/>
          <p:nvPr/>
        </p:nvSpPr>
        <p:spPr>
          <a:xfrm>
            <a:off x="6157999" y="0"/>
            <a:ext cx="6200600" cy="689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Arial" panose="020B0604020202020204" pitchFamily="34" charset="0"/>
              <a:ea typeface="Rubik"/>
              <a:cs typeface="Arial" panose="020B0604020202020204" pitchFamily="34" charset="0"/>
              <a:sym typeface="Rubik"/>
            </a:endParaRPr>
          </a:p>
        </p:txBody>
      </p:sp>
      <p:sp>
        <p:nvSpPr>
          <p:cNvPr id="666" name="Google Shape;666;p22"/>
          <p:cNvSpPr/>
          <p:nvPr/>
        </p:nvSpPr>
        <p:spPr>
          <a:xfrm>
            <a:off x="6422570" y="2038169"/>
            <a:ext cx="5671457" cy="1733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3" dirty="0">
                <a:solidFill>
                  <a:schemeClr val="bg1"/>
                </a:solidFill>
                <a:latin typeface="Arial" panose="020B0604020202020204" pitchFamily="34" charset="0"/>
                <a:ea typeface="Rubik"/>
                <a:cs typeface="Arial" panose="020B0604020202020204" pitchFamily="34" charset="0"/>
                <a:sym typeface="Rubik"/>
              </a:rPr>
              <a:t>Контактная информация: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133" dirty="0">
              <a:solidFill>
                <a:schemeClr val="bg1"/>
              </a:solidFill>
              <a:latin typeface="Arial" panose="020B0604020202020204" pitchFamily="34" charset="0"/>
              <a:ea typeface="Rubik"/>
              <a:cs typeface="Arial" panose="020B0604020202020204" pitchFamily="34" charset="0"/>
              <a:sym typeface="Rubi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3" dirty="0">
                <a:solidFill>
                  <a:schemeClr val="bg1"/>
                </a:solidFill>
                <a:latin typeface="Arial" panose="020B0604020202020204" pitchFamily="34" charset="0"/>
                <a:ea typeface="Rubik"/>
                <a:cs typeface="Arial" panose="020B0604020202020204" pitchFamily="34" charset="0"/>
                <a:sym typeface="Rubik"/>
              </a:rPr>
              <a:t>Телефон: +7 (495) 360-72-46 (доб. 112)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133" dirty="0">
              <a:solidFill>
                <a:schemeClr val="bg1"/>
              </a:solidFill>
              <a:latin typeface="Arial" panose="020B0604020202020204" pitchFamily="34" charset="0"/>
              <a:ea typeface="Rubik"/>
              <a:cs typeface="Arial" panose="020B0604020202020204" pitchFamily="34" charset="0"/>
              <a:sym typeface="Rubi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3" dirty="0">
                <a:solidFill>
                  <a:schemeClr val="bg1"/>
                </a:solidFill>
                <a:latin typeface="Arial" panose="020B0604020202020204" pitchFamily="34" charset="0"/>
                <a:ea typeface="Rubik"/>
                <a:cs typeface="Arial" panose="020B0604020202020204" pitchFamily="34" charset="0"/>
                <a:sym typeface="Rubik"/>
              </a:rPr>
              <a:t>Электронная почта: studsport@fcomofv.ru</a:t>
            </a:r>
          </a:p>
        </p:txBody>
      </p:sp>
      <p:sp>
        <p:nvSpPr>
          <p:cNvPr id="668" name="Google Shape;668;p22"/>
          <p:cNvSpPr/>
          <p:nvPr/>
        </p:nvSpPr>
        <p:spPr>
          <a:xfrm>
            <a:off x="658203" y="2052315"/>
            <a:ext cx="4163788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>
                <a:solidFill>
                  <a:srgbClr val="011627"/>
                </a:solidFill>
                <a:latin typeface="Arial" panose="020B0604020202020204" pitchFamily="34" charset="0"/>
                <a:ea typeface="Rubik"/>
                <a:cs typeface="Arial" panose="020B0604020202020204" pitchFamily="34" charset="0"/>
                <a:sym typeface="Rubik"/>
              </a:rPr>
              <a:t>СПАСИБО ЗА ВНИМАНИЕ!</a:t>
            </a:r>
            <a:endParaRPr sz="4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rgbClr val="011627"/>
                </a:solidFill>
                <a:latin typeface="Arial" panose="020B0604020202020204" pitchFamily="34" charset="0"/>
                <a:ea typeface="Rubik"/>
                <a:cs typeface="Arial" panose="020B0604020202020204" pitchFamily="34" charset="0"/>
                <a:sym typeface="Rubik"/>
              </a:rPr>
              <a:t> 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223609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7D924896-C052-B48F-120B-D269EB8BEDBE}"/>
              </a:ext>
            </a:extLst>
          </p:cNvPr>
          <p:cNvSpPr/>
          <p:nvPr/>
        </p:nvSpPr>
        <p:spPr>
          <a:xfrm>
            <a:off x="3853141" y="1341839"/>
            <a:ext cx="6959861" cy="43070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A642A0-500A-8047-9FB4-DB59C4D9AF63}"/>
              </a:ext>
            </a:extLst>
          </p:cNvPr>
          <p:cNvSpPr txBox="1"/>
          <p:nvPr/>
        </p:nvSpPr>
        <p:spPr>
          <a:xfrm>
            <a:off x="3985829" y="1862573"/>
            <a:ext cx="2734147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2"/>
                </a:solidFill>
              </a:rPr>
              <a:t>Возникли вопросы или предложения? </a:t>
            </a:r>
          </a:p>
          <a:p>
            <a:pPr>
              <a:lnSpc>
                <a:spcPct val="150000"/>
              </a:lnSpc>
            </a:pPr>
            <a:endParaRPr lang="ru-RU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ru-RU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2"/>
                </a:solidFill>
              </a:rPr>
              <a:t>Необходима консультация по заявке в реестр?</a:t>
            </a:r>
            <a:endParaRPr lang="es-ES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2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1632083" y="1306448"/>
            <a:ext cx="1632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b="1" dirty="0">
                <a:solidFill>
                  <a:schemeClr val="tx2"/>
                </a:solidFill>
                <a:latin typeface="Abril Fatface" panose="02000503000000020003" pitchFamily="2" charset="77"/>
              </a:rPr>
              <a:t>ВАЖНО!</a:t>
            </a:r>
            <a:endParaRPr lang="en-US" altLang="en-US" sz="2800" b="1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6950796" y="1823561"/>
            <a:ext cx="0" cy="3404036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>
            <a:cxnSpLocks/>
          </p:cNvCxnSpPr>
          <p:nvPr/>
        </p:nvCxnSpPr>
        <p:spPr>
          <a:xfrm>
            <a:off x="4141548" y="5762906"/>
            <a:ext cx="6383045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>
            <a:off x="1722106" y="1841082"/>
            <a:ext cx="397592" cy="45973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52">
            <a:extLst>
              <a:ext uri="{FF2B5EF4-FFF2-40B4-BE49-F238E27FC236}">
                <a16:creationId xmlns:a16="http://schemas.microsoft.com/office/drawing/2014/main" id="{25DDF3FD-96F0-D8AE-258E-0F37C3657D65}"/>
              </a:ext>
            </a:extLst>
          </p:cNvPr>
          <p:cNvSpPr txBox="1"/>
          <p:nvPr/>
        </p:nvSpPr>
        <p:spPr>
          <a:xfrm>
            <a:off x="7118341" y="1861720"/>
            <a:ext cx="3296295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2"/>
                </a:solidFill>
              </a:rPr>
              <a:t>Направляйте в чат. До конца совещания на всё будет дан ответ</a:t>
            </a:r>
          </a:p>
          <a:p>
            <a:pPr>
              <a:lnSpc>
                <a:spcPct val="150000"/>
              </a:lnSpc>
            </a:pPr>
            <a:endParaRPr lang="ru-RU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2"/>
                </a:solidFill>
              </a:rPr>
              <a:t>Пишите в чат </a:t>
            </a:r>
            <a:r>
              <a:rPr lang="en-US" dirty="0">
                <a:solidFill>
                  <a:schemeClr val="tx2"/>
                </a:solidFill>
              </a:rPr>
              <a:t>ID</a:t>
            </a:r>
            <a:r>
              <a:rPr lang="ru-RU" dirty="0">
                <a:solidFill>
                  <a:schemeClr val="tx2"/>
                </a:solidFill>
              </a:rPr>
              <a:t>, после совещания в прямом эфире разберем детально каждую заявку </a:t>
            </a:r>
            <a:endParaRPr lang="es-ES" dirty="0">
              <a:solidFill>
                <a:schemeClr val="tx2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80B2ACD-8480-0338-548C-C4EC2F9F3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279" y="-63499"/>
            <a:ext cx="2545276" cy="254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65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ángulo 74">
            <a:extLst>
              <a:ext uri="{FF2B5EF4-FFF2-40B4-BE49-F238E27FC236}">
                <a16:creationId xmlns:a16="http://schemas.microsoft.com/office/drawing/2014/main" id="{E49951B7-2CA9-5E41-BC0B-1C46CD19DAEB}"/>
              </a:ext>
            </a:extLst>
          </p:cNvPr>
          <p:cNvSpPr/>
          <p:nvPr/>
        </p:nvSpPr>
        <p:spPr>
          <a:xfrm rot="10800000">
            <a:off x="8010385" y="324246"/>
            <a:ext cx="6447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>
              <a:spcBef>
                <a:spcPct val="0"/>
              </a:spcBef>
            </a:pPr>
            <a:r>
              <a:rPr lang="en-US" altLang="en-US" sz="8000" dirty="0">
                <a:solidFill>
                  <a:srgbClr val="EE6C4D">
                    <a:alpha val="50000"/>
                  </a:srgbClr>
                </a:solidFill>
                <a:latin typeface="Abril Fatface" panose="02000503000000020003" pitchFamily="2" charset="77"/>
              </a:rPr>
              <a:t>“</a:t>
            </a:r>
          </a:p>
        </p:txBody>
      </p:sp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redondeado 53">
            <a:extLst>
              <a:ext uri="{FF2B5EF4-FFF2-40B4-BE49-F238E27FC236}">
                <a16:creationId xmlns:a16="http://schemas.microsoft.com/office/drawing/2014/main" id="{B8DD139B-F640-7747-8392-C6E077BE5A54}"/>
              </a:ext>
            </a:extLst>
          </p:cNvPr>
          <p:cNvSpPr/>
          <p:nvPr/>
        </p:nvSpPr>
        <p:spPr>
          <a:xfrm>
            <a:off x="9162867" y="4977166"/>
            <a:ext cx="397592" cy="200124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ED0CD3AB-8DCC-8243-99EC-CBD97452BF81}"/>
              </a:ext>
            </a:extLst>
          </p:cNvPr>
          <p:cNvSpPr txBox="1"/>
          <p:nvPr/>
        </p:nvSpPr>
        <p:spPr>
          <a:xfrm>
            <a:off x="9616205" y="4938728"/>
            <a:ext cx="769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 err="1">
                <a:solidFill>
                  <a:schemeClr val="tx2"/>
                </a:solidFill>
              </a:rPr>
              <a:t>Exam</a:t>
            </a:r>
            <a:endParaRPr lang="es-ES" sz="1050" dirty="0">
              <a:solidFill>
                <a:schemeClr val="tx2"/>
              </a:solidFill>
            </a:endParaRPr>
          </a:p>
        </p:txBody>
      </p:sp>
      <p:sp>
        <p:nvSpPr>
          <p:cNvPr id="56" name="Rectángulo redondeado 55">
            <a:extLst>
              <a:ext uri="{FF2B5EF4-FFF2-40B4-BE49-F238E27FC236}">
                <a16:creationId xmlns:a16="http://schemas.microsoft.com/office/drawing/2014/main" id="{E61ED209-4ED7-FA4F-8154-821B3D650FA2}"/>
              </a:ext>
            </a:extLst>
          </p:cNvPr>
          <p:cNvSpPr/>
          <p:nvPr/>
        </p:nvSpPr>
        <p:spPr>
          <a:xfrm>
            <a:off x="9162867" y="5339475"/>
            <a:ext cx="397592" cy="200124"/>
          </a:xfrm>
          <a:prstGeom prst="roundRect">
            <a:avLst/>
          </a:prstGeom>
          <a:solidFill>
            <a:srgbClr val="70A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AD5E3F10-2575-AB4B-825C-BB385E219F2C}"/>
              </a:ext>
            </a:extLst>
          </p:cNvPr>
          <p:cNvSpPr txBox="1"/>
          <p:nvPr/>
        </p:nvSpPr>
        <p:spPr>
          <a:xfrm>
            <a:off x="9616205" y="5301037"/>
            <a:ext cx="769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 err="1">
                <a:solidFill>
                  <a:schemeClr val="tx2"/>
                </a:solidFill>
              </a:rPr>
              <a:t>Vacation</a:t>
            </a:r>
            <a:endParaRPr lang="es-ES" sz="1050" dirty="0">
              <a:solidFill>
                <a:schemeClr val="tx2"/>
              </a:solidFill>
            </a:endParaRPr>
          </a:p>
        </p:txBody>
      </p:sp>
      <p:sp>
        <p:nvSpPr>
          <p:cNvPr id="58" name="Rectángulo redondeado 57">
            <a:extLst>
              <a:ext uri="{FF2B5EF4-FFF2-40B4-BE49-F238E27FC236}">
                <a16:creationId xmlns:a16="http://schemas.microsoft.com/office/drawing/2014/main" id="{D68AACAC-E5FE-8B42-9EEE-45ED5FB6AED1}"/>
              </a:ext>
            </a:extLst>
          </p:cNvPr>
          <p:cNvSpPr/>
          <p:nvPr/>
        </p:nvSpPr>
        <p:spPr>
          <a:xfrm>
            <a:off x="9162867" y="5695761"/>
            <a:ext cx="397592" cy="200124"/>
          </a:xfrm>
          <a:prstGeom prst="roundRect">
            <a:avLst/>
          </a:prstGeom>
          <a:solidFill>
            <a:srgbClr val="FCB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8B111151-5D68-6D42-A854-A5F39F5619F9}"/>
              </a:ext>
            </a:extLst>
          </p:cNvPr>
          <p:cNvSpPr txBox="1"/>
          <p:nvPr/>
        </p:nvSpPr>
        <p:spPr>
          <a:xfrm>
            <a:off x="9616205" y="5657323"/>
            <a:ext cx="769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>
                <a:solidFill>
                  <a:schemeClr val="tx2"/>
                </a:solidFill>
              </a:rPr>
              <a:t>Meeting</a:t>
            </a:r>
          </a:p>
        </p:txBody>
      </p:sp>
      <p:sp>
        <p:nvSpPr>
          <p:cNvPr id="60" name="Rectángulo redondeado 59">
            <a:extLst>
              <a:ext uri="{FF2B5EF4-FFF2-40B4-BE49-F238E27FC236}">
                <a16:creationId xmlns:a16="http://schemas.microsoft.com/office/drawing/2014/main" id="{33C6D7E2-8154-6246-81C9-BC0D67A90E10}"/>
              </a:ext>
            </a:extLst>
          </p:cNvPr>
          <p:cNvSpPr/>
          <p:nvPr/>
        </p:nvSpPr>
        <p:spPr>
          <a:xfrm>
            <a:off x="9162867" y="6052047"/>
            <a:ext cx="397592" cy="200124"/>
          </a:xfrm>
          <a:prstGeom prst="roundRect">
            <a:avLst/>
          </a:prstGeom>
          <a:solidFill>
            <a:srgbClr val="767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12319F71-0EC2-3946-98F5-0844ADA423E0}"/>
              </a:ext>
            </a:extLst>
          </p:cNvPr>
          <p:cNvSpPr txBox="1"/>
          <p:nvPr/>
        </p:nvSpPr>
        <p:spPr>
          <a:xfrm>
            <a:off x="9616205" y="6013609"/>
            <a:ext cx="769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 err="1">
                <a:solidFill>
                  <a:schemeClr val="tx2"/>
                </a:solidFill>
              </a:rPr>
              <a:t>Travel</a:t>
            </a:r>
            <a:endParaRPr lang="es-ES" sz="1050" dirty="0">
              <a:solidFill>
                <a:schemeClr val="tx2"/>
              </a:solidFill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3448948" y="-110307"/>
            <a:ext cx="7050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Регистрация личного кабинета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9162867" y="469064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5">
            <a:extLst>
              <a:ext uri="{FF2B5EF4-FFF2-40B4-BE49-F238E27FC236}">
                <a16:creationId xmlns:a16="http://schemas.microsoft.com/office/drawing/2014/main" id="{9BB3544C-9C44-C941-8908-BEDCE0606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271" y="1257733"/>
            <a:ext cx="2065705" cy="25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">
              <a:spcBef>
                <a:spcPct val="0"/>
              </a:spcBef>
              <a:buNone/>
            </a:pPr>
            <a:r>
              <a:rPr lang="en-US" altLang="en-US" sz="800" b="1" spc="300" dirty="0">
                <a:solidFill>
                  <a:schemeClr val="tx1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CHARLES RICHARDS</a:t>
            </a:r>
            <a:endParaRPr lang="en-US" altLang="en-US" sz="800" b="1" spc="3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>
            <a:off x="9162867" y="2269708"/>
            <a:ext cx="397592" cy="45973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47DAAD-6561-DDC6-6826-9B111C8D1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242"/>
            <a:ext cx="10285745" cy="44738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48ADA5-AE6F-A2B0-329F-239E2BDF6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048" y="2454105"/>
            <a:ext cx="8941718" cy="439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0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ángulo 69">
            <a:extLst>
              <a:ext uri="{FF2B5EF4-FFF2-40B4-BE49-F238E27FC236}">
                <a16:creationId xmlns:a16="http://schemas.microsoft.com/office/drawing/2014/main" id="{D2341189-D69C-094D-B330-E6014C0C1148}"/>
              </a:ext>
            </a:extLst>
          </p:cNvPr>
          <p:cNvSpPr/>
          <p:nvPr/>
        </p:nvSpPr>
        <p:spPr>
          <a:xfrm>
            <a:off x="4371293" y="277128"/>
            <a:ext cx="6447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>
              <a:spcBef>
                <a:spcPct val="0"/>
              </a:spcBef>
            </a:pPr>
            <a:r>
              <a:rPr lang="en-US" altLang="en-US" sz="8000" dirty="0">
                <a:solidFill>
                  <a:srgbClr val="EE6C4D">
                    <a:alpha val="50000"/>
                  </a:srgbClr>
                </a:solidFill>
                <a:latin typeface="Abril Fatface" panose="02000503000000020003" pitchFamily="2" charset="77"/>
              </a:rPr>
              <a:t>“</a:t>
            </a:r>
          </a:p>
        </p:txBody>
      </p:sp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9071572" y="1674566"/>
            <a:ext cx="31204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Регистрация под категорией </a:t>
            </a:r>
            <a:r>
              <a:rPr lang="ru-RU" altLang="en-US" sz="2800" b="1" dirty="0">
                <a:solidFill>
                  <a:schemeClr val="tx2"/>
                </a:solidFill>
                <a:latin typeface="Abril Fatface" panose="02000503000000020003" pitchFamily="2" charset="77"/>
              </a:rPr>
              <a:t>«Студенческий спортивный клуб»</a:t>
            </a:r>
            <a:endParaRPr lang="en-US" altLang="en-US" sz="2800" b="1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9162867" y="469064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5">
            <a:extLst>
              <a:ext uri="{FF2B5EF4-FFF2-40B4-BE49-F238E27FC236}">
                <a16:creationId xmlns:a16="http://schemas.microsoft.com/office/drawing/2014/main" id="{9BB3544C-9C44-C941-8908-BEDCE0606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271" y="1257733"/>
            <a:ext cx="2065705" cy="25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">
              <a:spcBef>
                <a:spcPct val="0"/>
              </a:spcBef>
              <a:buNone/>
            </a:pPr>
            <a:r>
              <a:rPr lang="en-US" altLang="en-US" sz="800" b="1" spc="300" dirty="0">
                <a:solidFill>
                  <a:schemeClr val="tx1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MARILYN MONROE</a:t>
            </a:r>
            <a:endParaRPr lang="en-US" altLang="en-US" sz="800" b="1" spc="3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3541C4-6AFA-D68A-206D-49DB4886D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16" y="-1"/>
            <a:ext cx="8078275" cy="68563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2FACDC-2586-DFB1-EA97-5D6FAA7BA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431" y="2620402"/>
            <a:ext cx="5101513" cy="2026230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D44BBE0-69DA-6D43-A479-F7518FBCD17A}"/>
              </a:ext>
            </a:extLst>
          </p:cNvPr>
          <p:cNvCxnSpPr>
            <a:cxnSpLocks/>
          </p:cNvCxnSpPr>
          <p:nvPr/>
        </p:nvCxnSpPr>
        <p:spPr>
          <a:xfrm flipH="1">
            <a:off x="2577431" y="5129526"/>
            <a:ext cx="1445390" cy="7578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06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A642A0-500A-8047-9FB4-DB59C4D9AF63}"/>
              </a:ext>
            </a:extLst>
          </p:cNvPr>
          <p:cNvSpPr txBox="1"/>
          <p:nvPr/>
        </p:nvSpPr>
        <p:spPr>
          <a:xfrm>
            <a:off x="7086600" y="1731781"/>
            <a:ext cx="5085446" cy="511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2"/>
                </a:solidFill>
              </a:rPr>
              <a:t>- На одну почту можно зарегистрировать </a:t>
            </a:r>
            <a:r>
              <a:rPr lang="ru-RU" sz="2000" b="1" dirty="0">
                <a:solidFill>
                  <a:schemeClr val="tx2"/>
                </a:solidFill>
              </a:rPr>
              <a:t>ОДИН личный кабинет</a:t>
            </a:r>
            <a:endParaRPr lang="ru-RU" sz="20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dirty="0">
                <a:solidFill>
                  <a:schemeClr val="tx2"/>
                </a:solidFill>
              </a:rPr>
              <a:t>Полное наименование ПОО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dirty="0">
                <a:solidFill>
                  <a:schemeClr val="tx2"/>
                </a:solidFill>
              </a:rPr>
              <a:t>Наименование ССК: </a:t>
            </a:r>
            <a:r>
              <a:rPr lang="ru-RU" sz="2000" dirty="0">
                <a:solidFill>
                  <a:schemeClr val="tx2"/>
                </a:solidFill>
              </a:rPr>
              <a:t>Адреналин, Лидер и т.д.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dirty="0">
                <a:solidFill>
                  <a:schemeClr val="tx2"/>
                </a:solidFill>
              </a:rPr>
              <a:t>Ссылка на вкладку ССК на официальном сайте ПОО. </a:t>
            </a:r>
            <a:r>
              <a:rPr lang="ru-RU" sz="2000" dirty="0">
                <a:solidFill>
                  <a:schemeClr val="tx2"/>
                </a:solidFill>
              </a:rPr>
              <a:t>Социальная сеть «</a:t>
            </a:r>
            <a:r>
              <a:rPr lang="ru-RU" sz="2000" dirty="0" err="1">
                <a:solidFill>
                  <a:schemeClr val="tx2"/>
                </a:solidFill>
              </a:rPr>
              <a:t>Вконтакте</a:t>
            </a:r>
            <a:r>
              <a:rPr lang="ru-RU" sz="2000" dirty="0">
                <a:solidFill>
                  <a:schemeClr val="tx2"/>
                </a:solidFill>
              </a:rPr>
              <a:t>» не является официальным сайтом.  </a:t>
            </a:r>
          </a:p>
          <a:p>
            <a:pPr>
              <a:lnSpc>
                <a:spcPct val="150000"/>
              </a:lnSpc>
            </a:pPr>
            <a:endParaRPr lang="es-ES" sz="2000" dirty="0">
              <a:solidFill>
                <a:schemeClr val="tx2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tx2"/>
              </a:solidFill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7086600" y="527035"/>
            <a:ext cx="3501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На что стоит обратить внимание: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>
            <a:off x="7212244" y="1481142"/>
            <a:ext cx="1765565" cy="62265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34B2884-7497-E012-A4AB-EBAA5975D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938099" cy="68580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21CA8E-1EE6-9CF4-1164-0B98E8742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" y="894856"/>
            <a:ext cx="6898189" cy="149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1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A642A0-500A-8047-9FB4-DB59C4D9AF63}"/>
              </a:ext>
            </a:extLst>
          </p:cNvPr>
          <p:cNvSpPr txBox="1"/>
          <p:nvPr/>
        </p:nvSpPr>
        <p:spPr>
          <a:xfrm>
            <a:off x="7698556" y="424291"/>
            <a:ext cx="508544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2"/>
                </a:solidFill>
              </a:rPr>
              <a:t>Короткое наименование ССК</a:t>
            </a:r>
            <a:endParaRPr lang="es-ES" sz="2000" dirty="0">
              <a:solidFill>
                <a:schemeClr val="tx2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tx2"/>
              </a:solidFill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223274"/>
            <a:ext cx="3501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На что стоит обратить внимание: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 rot="5400000">
            <a:off x="6783027" y="993870"/>
            <a:ext cx="1765565" cy="62265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7264366-130E-28E1-A669-73DCE4AED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1" y="1261674"/>
            <a:ext cx="10176942" cy="53751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FB459F-4A4F-94E1-D09F-705289B50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488" y="3442872"/>
            <a:ext cx="5931568" cy="121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A642A0-500A-8047-9FB4-DB59C4D9AF63}"/>
              </a:ext>
            </a:extLst>
          </p:cNvPr>
          <p:cNvSpPr txBox="1"/>
          <p:nvPr/>
        </p:nvSpPr>
        <p:spPr>
          <a:xfrm>
            <a:off x="7698556" y="424291"/>
            <a:ext cx="508544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2"/>
                </a:solidFill>
              </a:rPr>
              <a:t>Оформление вкладки ССК </a:t>
            </a:r>
            <a:endParaRPr lang="es-ES" sz="2000" dirty="0">
              <a:solidFill>
                <a:schemeClr val="tx2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tx2"/>
              </a:solidFill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223274"/>
            <a:ext cx="3501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На что стоит обратить внимание: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 rot="5400000">
            <a:off x="6783027" y="993870"/>
            <a:ext cx="1765565" cy="62265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36A0FA-3B32-56F3-E987-6ACE12AED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80"/>
          <a:stretch/>
        </p:blipFill>
        <p:spPr>
          <a:xfrm>
            <a:off x="2174617" y="1232674"/>
            <a:ext cx="7842765" cy="540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6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A642A0-500A-8047-9FB4-DB59C4D9AF63}"/>
              </a:ext>
            </a:extLst>
          </p:cNvPr>
          <p:cNvSpPr txBox="1"/>
          <p:nvPr/>
        </p:nvSpPr>
        <p:spPr>
          <a:xfrm>
            <a:off x="8602478" y="2253502"/>
            <a:ext cx="36874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</a:rPr>
              <a:t>- </a:t>
            </a:r>
            <a:r>
              <a:rPr lang="en-US" sz="2000" dirty="0">
                <a:solidFill>
                  <a:schemeClr val="tx2"/>
                </a:solidFill>
              </a:rPr>
              <a:t>ID </a:t>
            </a:r>
            <a:r>
              <a:rPr lang="ru-RU" sz="2000" dirty="0">
                <a:solidFill>
                  <a:schemeClr val="tx2"/>
                </a:solidFill>
              </a:rPr>
              <a:t>номер над фотографией </a:t>
            </a:r>
          </a:p>
          <a:p>
            <a:r>
              <a:rPr lang="ru-RU" sz="2000" dirty="0">
                <a:solidFill>
                  <a:schemeClr val="tx2"/>
                </a:solidFill>
              </a:rPr>
              <a:t>- Категория регистрации под ФИО</a:t>
            </a:r>
          </a:p>
          <a:p>
            <a:r>
              <a:rPr lang="ru-RU" sz="2000" dirty="0">
                <a:solidFill>
                  <a:schemeClr val="tx2"/>
                </a:solidFill>
              </a:rPr>
              <a:t>- Инструкции в правом нижнем углу </a:t>
            </a:r>
          </a:p>
          <a:p>
            <a:r>
              <a:rPr lang="ru-RU" sz="2000" dirty="0">
                <a:solidFill>
                  <a:schemeClr val="tx2"/>
                </a:solidFill>
              </a:rPr>
              <a:t>- Вкладка «Мои достижения» слева </a:t>
            </a:r>
          </a:p>
          <a:p>
            <a:r>
              <a:rPr lang="ru-RU" sz="2000" dirty="0">
                <a:solidFill>
                  <a:schemeClr val="tx2"/>
                </a:solidFill>
              </a:rPr>
              <a:t>- Обязательно заполнение всех данных </a:t>
            </a:r>
            <a:endParaRPr lang="es-ES" sz="2000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tx2"/>
              </a:solidFill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8602477" y="960010"/>
            <a:ext cx="3501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На что стоит обратить внимание: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>
            <a:off x="8718728" y="1882984"/>
            <a:ext cx="1765565" cy="62265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F7BF69-649B-42C5-9197-3DE925C82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9" y="223274"/>
            <a:ext cx="8613814" cy="5996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56055D-73AD-8377-9769-9A52C8059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42" y="339215"/>
            <a:ext cx="1372598" cy="4770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167E3E-D75A-EF11-15E9-6EA5286F9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9" y="1914117"/>
            <a:ext cx="2102051" cy="4586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D6DF8D-8C03-B41E-BD9E-A26621387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1" y="4226061"/>
            <a:ext cx="1600857" cy="4830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2CB981-9077-77A0-83E3-AA54872C5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540" y="3815572"/>
            <a:ext cx="2039938" cy="15027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9EE7825-6F60-1902-4EAB-270844E0D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416" y="3650247"/>
            <a:ext cx="3554066" cy="55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0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680</Words>
  <Application>Microsoft Office PowerPoint</Application>
  <PresentationFormat>Широкоэкранный</PresentationFormat>
  <Paragraphs>97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Abril Fatface</vt:lpstr>
      <vt:lpstr>Times New Roman</vt:lpstr>
      <vt:lpstr>Calibri</vt:lpstr>
      <vt:lpstr>Arial</vt:lpstr>
      <vt:lpstr>Tema de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Lisa Soldatova</cp:lastModifiedBy>
  <cp:revision>103</cp:revision>
  <dcterms:created xsi:type="dcterms:W3CDTF">2020-12-05T18:22:37Z</dcterms:created>
  <dcterms:modified xsi:type="dcterms:W3CDTF">2023-02-25T17:57:52Z</dcterms:modified>
</cp:coreProperties>
</file>