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35" r:id="rId3"/>
    <p:sldId id="336" r:id="rId4"/>
    <p:sldId id="338" r:id="rId5"/>
    <p:sldId id="343" r:id="rId6"/>
    <p:sldId id="337" r:id="rId7"/>
    <p:sldId id="339" r:id="rId8"/>
    <p:sldId id="340" r:id="rId9"/>
    <p:sldId id="341" r:id="rId10"/>
    <p:sldId id="34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051"/>
    <a:srgbClr val="FF0066"/>
    <a:srgbClr val="6B8537"/>
    <a:srgbClr val="0000FF"/>
    <a:srgbClr val="000076"/>
    <a:srgbClr val="9EBD5F"/>
    <a:srgbClr val="0060A8"/>
    <a:srgbClr val="772D2B"/>
    <a:srgbClr val="271E32"/>
    <a:srgbClr val="291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194A2E-C7C0-4B02-9DE1-710BDA7B4EEE}" type="doc">
      <dgm:prSet loTypeId="urn:microsoft.com/office/officeart/2008/layout/RadialCluster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C8876B8-3661-4593-9437-B2A3FC93307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00" dirty="0" smtClean="0">
              <a:latin typeface="Arial Black" pitchFamily="34" charset="0"/>
            </a:rPr>
            <a:t>«Я» СПОРТ</a:t>
          </a:r>
          <a:endParaRPr lang="ru-RU" sz="1000" dirty="0">
            <a:latin typeface="Arial Black" pitchFamily="34" charset="0"/>
          </a:endParaRPr>
        </a:p>
      </dgm:t>
    </dgm:pt>
    <dgm:pt modelId="{669A125E-AF8E-4C90-A0B2-970493C5231E}" type="parTrans" cxnId="{86DC8741-6498-4266-B992-6732FC1D0F4D}">
      <dgm:prSet/>
      <dgm:spPr/>
      <dgm:t>
        <a:bodyPr/>
        <a:lstStyle/>
        <a:p>
          <a:endParaRPr lang="ru-RU"/>
        </a:p>
      </dgm:t>
    </dgm:pt>
    <dgm:pt modelId="{DC3D311E-CED6-4240-9AC5-2730892F3FBF}" type="sibTrans" cxnId="{86DC8741-6498-4266-B992-6732FC1D0F4D}">
      <dgm:prSet/>
      <dgm:spPr/>
      <dgm:t>
        <a:bodyPr/>
        <a:lstStyle/>
        <a:p>
          <a:endParaRPr lang="ru-RU"/>
        </a:p>
      </dgm:t>
    </dgm:pt>
    <dgm:pt modelId="{52F8434E-4AE1-4896-A864-0D57EC1E1A2D}">
      <dgm:prSet phldrT="[Текст]" custT="1"/>
      <dgm:spPr/>
      <dgm:t>
        <a:bodyPr/>
        <a:lstStyle/>
        <a:p>
          <a:r>
            <a:rPr lang="ru-RU" sz="1050" dirty="0" smtClean="0">
              <a:latin typeface="Arial Black" pitchFamily="34" charset="0"/>
            </a:rPr>
            <a:t>НРАВИТЬСЯ</a:t>
          </a:r>
          <a:endParaRPr lang="ru-RU" sz="1050" dirty="0">
            <a:latin typeface="Arial Black" pitchFamily="34" charset="0"/>
          </a:endParaRPr>
        </a:p>
      </dgm:t>
    </dgm:pt>
    <dgm:pt modelId="{E50E32BA-0871-40F8-A56C-C162402541A2}" type="parTrans" cxnId="{3B33990E-ADBC-4846-A5AE-31BF019DB075}">
      <dgm:prSet/>
      <dgm:spPr/>
      <dgm:t>
        <a:bodyPr/>
        <a:lstStyle/>
        <a:p>
          <a:endParaRPr lang="ru-RU"/>
        </a:p>
      </dgm:t>
    </dgm:pt>
    <dgm:pt modelId="{0BD90F59-BC3A-4C9B-B447-9670EDAD8CAC}" type="sibTrans" cxnId="{3B33990E-ADBC-4846-A5AE-31BF019DB075}">
      <dgm:prSet/>
      <dgm:spPr/>
      <dgm:t>
        <a:bodyPr/>
        <a:lstStyle/>
        <a:p>
          <a:endParaRPr lang="ru-RU"/>
        </a:p>
      </dgm:t>
    </dgm:pt>
    <dgm:pt modelId="{B354513D-3948-4C16-8FAE-D45971B95FF2}">
      <dgm:prSet phldrT="[Текст]" custT="1"/>
      <dgm:spPr/>
      <dgm:t>
        <a:bodyPr/>
        <a:lstStyle/>
        <a:p>
          <a:r>
            <a:rPr lang="ru-RU" sz="1000" dirty="0" smtClean="0">
              <a:latin typeface="Arial Black" pitchFamily="34" charset="0"/>
            </a:rPr>
            <a:t>ИНТЕРЕСЫ</a:t>
          </a:r>
          <a:endParaRPr lang="ru-RU" sz="1000" dirty="0">
            <a:latin typeface="Arial Black" pitchFamily="34" charset="0"/>
          </a:endParaRPr>
        </a:p>
      </dgm:t>
    </dgm:pt>
    <dgm:pt modelId="{7F4F5F66-B135-4B54-9AE8-AD9D1FEFAE80}" type="parTrans" cxnId="{623535C5-05D3-4B91-AE91-DFDD3D799901}">
      <dgm:prSet/>
      <dgm:spPr/>
      <dgm:t>
        <a:bodyPr/>
        <a:lstStyle/>
        <a:p>
          <a:endParaRPr lang="ru-RU"/>
        </a:p>
      </dgm:t>
    </dgm:pt>
    <dgm:pt modelId="{5E370415-F2E2-4900-BA09-1ADF77C967F2}" type="sibTrans" cxnId="{623535C5-05D3-4B91-AE91-DFDD3D799901}">
      <dgm:prSet/>
      <dgm:spPr/>
      <dgm:t>
        <a:bodyPr/>
        <a:lstStyle/>
        <a:p>
          <a:endParaRPr lang="ru-RU"/>
        </a:p>
      </dgm:t>
    </dgm:pt>
    <dgm:pt modelId="{B54C80BA-3E45-4B05-80A6-0D079C27C72A}">
      <dgm:prSet phldrT="[Текст]" custT="1"/>
      <dgm:spPr/>
      <dgm:t>
        <a:bodyPr/>
        <a:lstStyle/>
        <a:p>
          <a:r>
            <a:rPr lang="ru-RU" sz="1000" dirty="0">
              <a:latin typeface="Arial Black" pitchFamily="34" charset="0"/>
            </a:rPr>
            <a:t>МОГУ</a:t>
          </a:r>
        </a:p>
      </dgm:t>
    </dgm:pt>
    <dgm:pt modelId="{626541FA-FE0D-4CF0-86BA-5B850491938E}" type="parTrans" cxnId="{1402FCC6-B397-4692-902B-476E6F9B9184}">
      <dgm:prSet/>
      <dgm:spPr/>
      <dgm:t>
        <a:bodyPr/>
        <a:lstStyle/>
        <a:p>
          <a:endParaRPr lang="ru-RU"/>
        </a:p>
      </dgm:t>
    </dgm:pt>
    <dgm:pt modelId="{41D0D4D5-1C89-43AB-B8B6-8DF21F0490EA}" type="sibTrans" cxnId="{1402FCC6-B397-4692-902B-476E6F9B9184}">
      <dgm:prSet/>
      <dgm:spPr/>
      <dgm:t>
        <a:bodyPr/>
        <a:lstStyle/>
        <a:p>
          <a:endParaRPr lang="ru-RU"/>
        </a:p>
      </dgm:t>
    </dgm:pt>
    <dgm:pt modelId="{6411AE28-BBA7-4C30-B8D5-8A8F95DAB187}">
      <dgm:prSet custT="1"/>
      <dgm:spPr>
        <a:solidFill>
          <a:srgbClr val="000099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000" dirty="0">
              <a:latin typeface="Arial Black" pitchFamily="34" charset="0"/>
            </a:rPr>
            <a:t>ХОЧУ</a:t>
          </a:r>
        </a:p>
      </dgm:t>
    </dgm:pt>
    <dgm:pt modelId="{0BA893CF-C00C-494D-9A13-2DF16430E2CB}" type="parTrans" cxnId="{440EECC9-30D5-41C0-B6A0-1B8E4402FD91}">
      <dgm:prSet/>
      <dgm:spPr/>
      <dgm:t>
        <a:bodyPr/>
        <a:lstStyle/>
        <a:p>
          <a:endParaRPr lang="ru-RU"/>
        </a:p>
      </dgm:t>
    </dgm:pt>
    <dgm:pt modelId="{6BDBF217-A29E-4BA7-86D3-9C3A194CA954}" type="sibTrans" cxnId="{440EECC9-30D5-41C0-B6A0-1B8E4402FD91}">
      <dgm:prSet/>
      <dgm:spPr/>
      <dgm:t>
        <a:bodyPr/>
        <a:lstStyle/>
        <a:p>
          <a:endParaRPr lang="ru-RU"/>
        </a:p>
      </dgm:t>
    </dgm:pt>
    <dgm:pt modelId="{0E185713-4F57-40C8-93B8-9674C7083761}">
      <dgm:prSet custT="1"/>
      <dgm:spPr>
        <a:solidFill>
          <a:srgbClr val="FF3399"/>
        </a:solidFill>
      </dgm:spPr>
      <dgm:t>
        <a:bodyPr/>
        <a:lstStyle/>
        <a:p>
          <a:r>
            <a:rPr lang="ru-RU" sz="1000" dirty="0" smtClean="0">
              <a:latin typeface="Arial Black" panose="020B0A04020102020204" pitchFamily="34" charset="0"/>
            </a:rPr>
            <a:t>НАДО</a:t>
          </a:r>
          <a:endParaRPr lang="ru-RU" sz="1000" dirty="0">
            <a:latin typeface="Arial Black" panose="020B0A04020102020204" pitchFamily="34" charset="0"/>
          </a:endParaRPr>
        </a:p>
      </dgm:t>
    </dgm:pt>
    <dgm:pt modelId="{D265F394-5807-4B7F-BB64-B3293100B91D}" type="parTrans" cxnId="{8D22F96B-4D0D-4888-ABBD-3B826A36DBCE}">
      <dgm:prSet/>
      <dgm:spPr/>
      <dgm:t>
        <a:bodyPr/>
        <a:lstStyle/>
        <a:p>
          <a:endParaRPr lang="ru-RU"/>
        </a:p>
      </dgm:t>
    </dgm:pt>
    <dgm:pt modelId="{65AEAA4A-4939-4F0A-BA4C-6AF1924E999D}" type="sibTrans" cxnId="{8D22F96B-4D0D-4888-ABBD-3B826A36DBCE}">
      <dgm:prSet/>
      <dgm:spPr/>
      <dgm:t>
        <a:bodyPr/>
        <a:lstStyle/>
        <a:p>
          <a:endParaRPr lang="ru-RU"/>
        </a:p>
      </dgm:t>
    </dgm:pt>
    <dgm:pt modelId="{761E1717-46A9-4ED0-9908-F8378539C948}">
      <dgm:prSet custT="1"/>
      <dgm:spPr/>
      <dgm:t>
        <a:bodyPr/>
        <a:lstStyle/>
        <a:p>
          <a:r>
            <a:rPr lang="ru-RU" sz="1000" dirty="0" smtClean="0">
              <a:latin typeface="Arial Black" panose="020B0A04020102020204" pitchFamily="34" charset="0"/>
            </a:rPr>
            <a:t>РЕСУРСЫ</a:t>
          </a:r>
          <a:endParaRPr lang="ru-RU" sz="1000" dirty="0">
            <a:latin typeface="Arial Black" panose="020B0A04020102020204" pitchFamily="34" charset="0"/>
          </a:endParaRPr>
        </a:p>
      </dgm:t>
    </dgm:pt>
    <dgm:pt modelId="{6162DCCB-9A64-4E7E-A5FD-261C68F304B2}" type="parTrans" cxnId="{7CD5C722-9210-4FB6-9164-A51826A4638F}">
      <dgm:prSet/>
      <dgm:spPr/>
      <dgm:t>
        <a:bodyPr/>
        <a:lstStyle/>
        <a:p>
          <a:endParaRPr lang="ru-RU"/>
        </a:p>
      </dgm:t>
    </dgm:pt>
    <dgm:pt modelId="{68D841C0-41FC-48CE-BB67-0B14CB3CA321}" type="sibTrans" cxnId="{7CD5C722-9210-4FB6-9164-A51826A4638F}">
      <dgm:prSet/>
      <dgm:spPr/>
      <dgm:t>
        <a:bodyPr/>
        <a:lstStyle/>
        <a:p>
          <a:endParaRPr lang="ru-RU"/>
        </a:p>
      </dgm:t>
    </dgm:pt>
    <dgm:pt modelId="{DD19641C-B2B4-4BF3-A7A5-B4A6B8D090E1}">
      <dgm:prSet custScaleX="177617" custRadScaleRad="106028" custRadScaleInc="-506669"/>
      <dgm:spPr/>
      <dgm:t>
        <a:bodyPr/>
        <a:lstStyle/>
        <a:p>
          <a:endParaRPr lang="ru-RU"/>
        </a:p>
      </dgm:t>
    </dgm:pt>
    <dgm:pt modelId="{F07CF6A9-B538-4DE5-B59B-10B5A71CC5AB}" type="parTrans" cxnId="{07CE1C05-5581-41A8-AC3A-F470536805CC}">
      <dgm:prSet/>
      <dgm:spPr/>
      <dgm:t>
        <a:bodyPr/>
        <a:lstStyle/>
        <a:p>
          <a:endParaRPr lang="ru-RU"/>
        </a:p>
      </dgm:t>
    </dgm:pt>
    <dgm:pt modelId="{7A98D5AA-5019-4DB4-977A-04EB96095B54}" type="sibTrans" cxnId="{07CE1C05-5581-41A8-AC3A-F470536805CC}">
      <dgm:prSet/>
      <dgm:spPr/>
      <dgm:t>
        <a:bodyPr/>
        <a:lstStyle/>
        <a:p>
          <a:endParaRPr lang="ru-RU"/>
        </a:p>
      </dgm:t>
    </dgm:pt>
    <dgm:pt modelId="{1F55AB14-ACB2-4EBD-B08E-D53026B30DB1}" type="pres">
      <dgm:prSet presAssocID="{6F194A2E-C7C0-4B02-9DE1-710BDA7B4EE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E946B9B-7D69-4A69-BD11-D72FD90D9A30}" type="pres">
      <dgm:prSet presAssocID="{BC8876B8-3661-4593-9437-B2A3FC933075}" presName="singleCycle" presStyleCnt="0"/>
      <dgm:spPr/>
    </dgm:pt>
    <dgm:pt modelId="{50EC0A5C-817E-465D-A4B4-D149ABF4DE6D}" type="pres">
      <dgm:prSet presAssocID="{BC8876B8-3661-4593-9437-B2A3FC933075}" presName="singleCenter" presStyleLbl="node1" presStyleIdx="0" presStyleCnt="7" custScaleX="86990" custScaleY="93651" custLinFactNeighborX="-639" custLinFactNeighborY="-7222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CA0F9BEB-E65B-4643-8013-B20AB4110EE8}" type="pres">
      <dgm:prSet presAssocID="{E50E32BA-0871-40F8-A56C-C162402541A2}" presName="Name56" presStyleLbl="parChTrans1D2" presStyleIdx="0" presStyleCnt="6"/>
      <dgm:spPr/>
      <dgm:t>
        <a:bodyPr/>
        <a:lstStyle/>
        <a:p>
          <a:endParaRPr lang="ru-RU"/>
        </a:p>
      </dgm:t>
    </dgm:pt>
    <dgm:pt modelId="{102F8D2A-D0AE-4A75-B511-985A22679D9E}" type="pres">
      <dgm:prSet presAssocID="{52F8434E-4AE1-4896-A864-0D57EC1E1A2D}" presName="text0" presStyleLbl="node1" presStyleIdx="1" presStyleCnt="7" custScaleX="232417" custRadScaleRad="123154" custRadScaleInc="186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F381F-0985-4A9A-8ABA-1533B3DB8B8E}" type="pres">
      <dgm:prSet presAssocID="{6162DCCB-9A64-4E7E-A5FD-261C68F304B2}" presName="Name56" presStyleLbl="parChTrans1D2" presStyleIdx="1" presStyleCnt="6"/>
      <dgm:spPr/>
      <dgm:t>
        <a:bodyPr/>
        <a:lstStyle/>
        <a:p>
          <a:endParaRPr lang="ru-RU"/>
        </a:p>
      </dgm:t>
    </dgm:pt>
    <dgm:pt modelId="{8E36B9A8-6DCB-4C69-A29C-3741F6210EB1}" type="pres">
      <dgm:prSet presAssocID="{761E1717-46A9-4ED0-9908-F8378539C948}" presName="text0" presStyleLbl="node1" presStyleIdx="2" presStyleCnt="7" custScaleX="177617" custRadScaleRad="97969" custRadScaleInc="-516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C5446-0AFD-4B1A-B2AC-F0BC18A1F93E}" type="pres">
      <dgm:prSet presAssocID="{7F4F5F66-B135-4B54-9AE8-AD9D1FEFAE80}" presName="Name56" presStyleLbl="parChTrans1D2" presStyleIdx="2" presStyleCnt="6"/>
      <dgm:spPr/>
      <dgm:t>
        <a:bodyPr/>
        <a:lstStyle/>
        <a:p>
          <a:endParaRPr lang="ru-RU"/>
        </a:p>
      </dgm:t>
    </dgm:pt>
    <dgm:pt modelId="{74BFE0F8-86D4-4814-9F69-2B4B9373DD95}" type="pres">
      <dgm:prSet presAssocID="{B354513D-3948-4C16-8FAE-D45971B95FF2}" presName="text0" presStyleLbl="node1" presStyleIdx="3" presStyleCnt="7" custScaleX="181545" custRadScaleRad="112712" custRadScaleInc="-514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6193C-AFEF-48D3-AB3C-17748CDBD20D}" type="pres">
      <dgm:prSet presAssocID="{626541FA-FE0D-4CF0-86BA-5B850491938E}" presName="Name56" presStyleLbl="parChTrans1D2" presStyleIdx="3" presStyleCnt="6"/>
      <dgm:spPr/>
      <dgm:t>
        <a:bodyPr/>
        <a:lstStyle/>
        <a:p>
          <a:endParaRPr lang="ru-RU"/>
        </a:p>
      </dgm:t>
    </dgm:pt>
    <dgm:pt modelId="{735AE716-B985-44AB-B8BF-4F6A4E4CBAB4}" type="pres">
      <dgm:prSet presAssocID="{B54C80BA-3E45-4B05-80A6-0D079C27C72A}" presName="text0" presStyleLbl="node1" presStyleIdx="4" presStyleCnt="7" custScaleX="172578" custRadScaleRad="102472" custRadScaleInc="-278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F6F39-CDEA-4692-A08A-D3F736166A9E}" type="pres">
      <dgm:prSet presAssocID="{0BA893CF-C00C-494D-9A13-2DF16430E2CB}" presName="Name56" presStyleLbl="parChTrans1D2" presStyleIdx="4" presStyleCnt="6"/>
      <dgm:spPr/>
      <dgm:t>
        <a:bodyPr/>
        <a:lstStyle/>
        <a:p>
          <a:endParaRPr lang="ru-RU"/>
        </a:p>
      </dgm:t>
    </dgm:pt>
    <dgm:pt modelId="{990E76A8-ED0B-4EB1-986D-5758F4951454}" type="pres">
      <dgm:prSet presAssocID="{6411AE28-BBA7-4C30-B8D5-8A8F95DAB187}" presName="text0" presStyleLbl="node1" presStyleIdx="5" presStyleCnt="7" custScaleX="171737" custScaleY="90709" custRadScaleRad="98122" custRadScaleInc="-298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F9A6F-F182-4BE0-802A-611528FDCC80}" type="pres">
      <dgm:prSet presAssocID="{D265F394-5807-4B7F-BB64-B3293100B91D}" presName="Name56" presStyleLbl="parChTrans1D2" presStyleIdx="5" presStyleCnt="6"/>
      <dgm:spPr/>
      <dgm:t>
        <a:bodyPr/>
        <a:lstStyle/>
        <a:p>
          <a:endParaRPr lang="ru-RU"/>
        </a:p>
      </dgm:t>
    </dgm:pt>
    <dgm:pt modelId="{E57CEF33-8494-45EC-A70B-598FF40470CF}" type="pres">
      <dgm:prSet presAssocID="{0E185713-4F57-40C8-93B8-9674C7083761}" presName="text0" presStyleLbl="node1" presStyleIdx="6" presStyleCnt="7" custScaleX="168335" custRadScaleRad="120363" custRadScaleInc="-273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E7968C-C7B8-4A2F-90EA-AB50BC9BCA6D}" type="presOf" srcId="{B54C80BA-3E45-4B05-80A6-0D079C27C72A}" destId="{735AE716-B985-44AB-B8BF-4F6A4E4CBAB4}" srcOrd="0" destOrd="0" presId="urn:microsoft.com/office/officeart/2008/layout/RadialCluster"/>
    <dgm:cxn modelId="{20AAF9F8-9305-4B51-808B-F991FA0E3FDE}" type="presOf" srcId="{0BA893CF-C00C-494D-9A13-2DF16430E2CB}" destId="{3FDF6F39-CDEA-4692-A08A-D3F736166A9E}" srcOrd="0" destOrd="0" presId="urn:microsoft.com/office/officeart/2008/layout/RadialCluster"/>
    <dgm:cxn modelId="{6CF9826F-6111-4B61-BF09-50B169815F4E}" type="presOf" srcId="{52F8434E-4AE1-4896-A864-0D57EC1E1A2D}" destId="{102F8D2A-D0AE-4A75-B511-985A22679D9E}" srcOrd="0" destOrd="0" presId="urn:microsoft.com/office/officeart/2008/layout/RadialCluster"/>
    <dgm:cxn modelId="{B27FA43E-20DC-4EF1-9561-2C876958E696}" type="presOf" srcId="{E50E32BA-0871-40F8-A56C-C162402541A2}" destId="{CA0F9BEB-E65B-4643-8013-B20AB4110EE8}" srcOrd="0" destOrd="0" presId="urn:microsoft.com/office/officeart/2008/layout/RadialCluster"/>
    <dgm:cxn modelId="{C523BE22-D0E7-45C2-867E-F9BBDED04BC2}" type="presOf" srcId="{D265F394-5807-4B7F-BB64-B3293100B91D}" destId="{E02F9A6F-F182-4BE0-802A-611528FDCC80}" srcOrd="0" destOrd="0" presId="urn:microsoft.com/office/officeart/2008/layout/RadialCluster"/>
    <dgm:cxn modelId="{FE14AFD9-2100-4558-BCEA-A6B900DB072B}" type="presOf" srcId="{6162DCCB-9A64-4E7E-A5FD-261C68F304B2}" destId="{CA2F381F-0985-4A9A-8ABA-1533B3DB8B8E}" srcOrd="0" destOrd="0" presId="urn:microsoft.com/office/officeart/2008/layout/RadialCluster"/>
    <dgm:cxn modelId="{8D22F96B-4D0D-4888-ABBD-3B826A36DBCE}" srcId="{BC8876B8-3661-4593-9437-B2A3FC933075}" destId="{0E185713-4F57-40C8-93B8-9674C7083761}" srcOrd="5" destOrd="0" parTransId="{D265F394-5807-4B7F-BB64-B3293100B91D}" sibTransId="{65AEAA4A-4939-4F0A-BA4C-6AF1924E999D}"/>
    <dgm:cxn modelId="{86DC8741-6498-4266-B992-6732FC1D0F4D}" srcId="{6F194A2E-C7C0-4B02-9DE1-710BDA7B4EEE}" destId="{BC8876B8-3661-4593-9437-B2A3FC933075}" srcOrd="0" destOrd="0" parTransId="{669A125E-AF8E-4C90-A0B2-970493C5231E}" sibTransId="{DC3D311E-CED6-4240-9AC5-2730892F3FBF}"/>
    <dgm:cxn modelId="{23BF7AC2-1E04-4808-8BCC-5877F777382D}" type="presOf" srcId="{BC8876B8-3661-4593-9437-B2A3FC933075}" destId="{50EC0A5C-817E-465D-A4B4-D149ABF4DE6D}" srcOrd="0" destOrd="0" presId="urn:microsoft.com/office/officeart/2008/layout/RadialCluster"/>
    <dgm:cxn modelId="{5A4958FD-7CF8-4283-BAED-B8C4A7B6F398}" type="presOf" srcId="{6F194A2E-C7C0-4B02-9DE1-710BDA7B4EEE}" destId="{1F55AB14-ACB2-4EBD-B08E-D53026B30DB1}" srcOrd="0" destOrd="0" presId="urn:microsoft.com/office/officeart/2008/layout/RadialCluster"/>
    <dgm:cxn modelId="{AC43CC88-5D19-4F85-BC47-DB841ADC4127}" type="presOf" srcId="{6411AE28-BBA7-4C30-B8D5-8A8F95DAB187}" destId="{990E76A8-ED0B-4EB1-986D-5758F4951454}" srcOrd="0" destOrd="0" presId="urn:microsoft.com/office/officeart/2008/layout/RadialCluster"/>
    <dgm:cxn modelId="{A1F3C645-7C5B-4819-8160-BE1A5945D016}" type="presOf" srcId="{0E185713-4F57-40C8-93B8-9674C7083761}" destId="{E57CEF33-8494-45EC-A70B-598FF40470CF}" srcOrd="0" destOrd="0" presId="urn:microsoft.com/office/officeart/2008/layout/RadialCluster"/>
    <dgm:cxn modelId="{FF31FDA4-9777-44B0-BD84-5D265D91216B}" type="presOf" srcId="{626541FA-FE0D-4CF0-86BA-5B850491938E}" destId="{2F06193C-AFEF-48D3-AB3C-17748CDBD20D}" srcOrd="0" destOrd="0" presId="urn:microsoft.com/office/officeart/2008/layout/RadialCluster"/>
    <dgm:cxn modelId="{26900E21-1B5C-4205-BAFE-332F29875517}" type="presOf" srcId="{761E1717-46A9-4ED0-9908-F8378539C948}" destId="{8E36B9A8-6DCB-4C69-A29C-3741F6210EB1}" srcOrd="0" destOrd="0" presId="urn:microsoft.com/office/officeart/2008/layout/RadialCluster"/>
    <dgm:cxn modelId="{29B726B2-1FED-4947-92EF-9FE415C5750E}" type="presOf" srcId="{B354513D-3948-4C16-8FAE-D45971B95FF2}" destId="{74BFE0F8-86D4-4814-9F69-2B4B9373DD95}" srcOrd="0" destOrd="0" presId="urn:microsoft.com/office/officeart/2008/layout/RadialCluster"/>
    <dgm:cxn modelId="{3B33990E-ADBC-4846-A5AE-31BF019DB075}" srcId="{BC8876B8-3661-4593-9437-B2A3FC933075}" destId="{52F8434E-4AE1-4896-A864-0D57EC1E1A2D}" srcOrd="0" destOrd="0" parTransId="{E50E32BA-0871-40F8-A56C-C162402541A2}" sibTransId="{0BD90F59-BC3A-4C9B-B447-9670EDAD8CAC}"/>
    <dgm:cxn modelId="{623535C5-05D3-4B91-AE91-DFDD3D799901}" srcId="{BC8876B8-3661-4593-9437-B2A3FC933075}" destId="{B354513D-3948-4C16-8FAE-D45971B95FF2}" srcOrd="2" destOrd="0" parTransId="{7F4F5F66-B135-4B54-9AE8-AD9D1FEFAE80}" sibTransId="{5E370415-F2E2-4900-BA09-1ADF77C967F2}"/>
    <dgm:cxn modelId="{7CD5C722-9210-4FB6-9164-A51826A4638F}" srcId="{BC8876B8-3661-4593-9437-B2A3FC933075}" destId="{761E1717-46A9-4ED0-9908-F8378539C948}" srcOrd="1" destOrd="0" parTransId="{6162DCCB-9A64-4E7E-A5FD-261C68F304B2}" sibTransId="{68D841C0-41FC-48CE-BB67-0B14CB3CA321}"/>
    <dgm:cxn modelId="{440EECC9-30D5-41C0-B6A0-1B8E4402FD91}" srcId="{BC8876B8-3661-4593-9437-B2A3FC933075}" destId="{6411AE28-BBA7-4C30-B8D5-8A8F95DAB187}" srcOrd="4" destOrd="0" parTransId="{0BA893CF-C00C-494D-9A13-2DF16430E2CB}" sibTransId="{6BDBF217-A29E-4BA7-86D3-9C3A194CA954}"/>
    <dgm:cxn modelId="{07CE1C05-5581-41A8-AC3A-F470536805CC}" srcId="{6F194A2E-C7C0-4B02-9DE1-710BDA7B4EEE}" destId="{DD19641C-B2B4-4BF3-A7A5-B4A6B8D090E1}" srcOrd="1" destOrd="0" parTransId="{F07CF6A9-B538-4DE5-B59B-10B5A71CC5AB}" sibTransId="{7A98D5AA-5019-4DB4-977A-04EB96095B54}"/>
    <dgm:cxn modelId="{419F81CD-D5CF-47D0-A01F-5625F58AFEF5}" type="presOf" srcId="{7F4F5F66-B135-4B54-9AE8-AD9D1FEFAE80}" destId="{E12C5446-0AFD-4B1A-B2AC-F0BC18A1F93E}" srcOrd="0" destOrd="0" presId="urn:microsoft.com/office/officeart/2008/layout/RadialCluster"/>
    <dgm:cxn modelId="{1402FCC6-B397-4692-902B-476E6F9B9184}" srcId="{BC8876B8-3661-4593-9437-B2A3FC933075}" destId="{B54C80BA-3E45-4B05-80A6-0D079C27C72A}" srcOrd="3" destOrd="0" parTransId="{626541FA-FE0D-4CF0-86BA-5B850491938E}" sibTransId="{41D0D4D5-1C89-43AB-B8B6-8DF21F0490EA}"/>
    <dgm:cxn modelId="{0FD4BC38-ACE4-4056-85F1-3CF7F7BB6BBB}" type="presParOf" srcId="{1F55AB14-ACB2-4EBD-B08E-D53026B30DB1}" destId="{0E946B9B-7D69-4A69-BD11-D72FD90D9A30}" srcOrd="0" destOrd="0" presId="urn:microsoft.com/office/officeart/2008/layout/RadialCluster"/>
    <dgm:cxn modelId="{1B9360D7-71EB-4431-91AC-8B79CFD38B78}" type="presParOf" srcId="{0E946B9B-7D69-4A69-BD11-D72FD90D9A30}" destId="{50EC0A5C-817E-465D-A4B4-D149ABF4DE6D}" srcOrd="0" destOrd="0" presId="urn:microsoft.com/office/officeart/2008/layout/RadialCluster"/>
    <dgm:cxn modelId="{9653F5A3-018A-403C-8E73-C6347B898B86}" type="presParOf" srcId="{0E946B9B-7D69-4A69-BD11-D72FD90D9A30}" destId="{CA0F9BEB-E65B-4643-8013-B20AB4110EE8}" srcOrd="1" destOrd="0" presId="urn:microsoft.com/office/officeart/2008/layout/RadialCluster"/>
    <dgm:cxn modelId="{00A61775-2E5B-4D8E-A096-CB365431CBE8}" type="presParOf" srcId="{0E946B9B-7D69-4A69-BD11-D72FD90D9A30}" destId="{102F8D2A-D0AE-4A75-B511-985A22679D9E}" srcOrd="2" destOrd="0" presId="urn:microsoft.com/office/officeart/2008/layout/RadialCluster"/>
    <dgm:cxn modelId="{4A024C0B-9879-4ED3-B084-A4563A764FFC}" type="presParOf" srcId="{0E946B9B-7D69-4A69-BD11-D72FD90D9A30}" destId="{CA2F381F-0985-4A9A-8ABA-1533B3DB8B8E}" srcOrd="3" destOrd="0" presId="urn:microsoft.com/office/officeart/2008/layout/RadialCluster"/>
    <dgm:cxn modelId="{D0C2779F-71D1-4F96-A0E4-96C905B4C297}" type="presParOf" srcId="{0E946B9B-7D69-4A69-BD11-D72FD90D9A30}" destId="{8E36B9A8-6DCB-4C69-A29C-3741F6210EB1}" srcOrd="4" destOrd="0" presId="urn:microsoft.com/office/officeart/2008/layout/RadialCluster"/>
    <dgm:cxn modelId="{3A5B7FCC-E682-43EB-BBEC-754952A2ECF6}" type="presParOf" srcId="{0E946B9B-7D69-4A69-BD11-D72FD90D9A30}" destId="{E12C5446-0AFD-4B1A-B2AC-F0BC18A1F93E}" srcOrd="5" destOrd="0" presId="urn:microsoft.com/office/officeart/2008/layout/RadialCluster"/>
    <dgm:cxn modelId="{EECCDD8D-FAB8-470F-9A69-05E4A2EA04B0}" type="presParOf" srcId="{0E946B9B-7D69-4A69-BD11-D72FD90D9A30}" destId="{74BFE0F8-86D4-4814-9F69-2B4B9373DD95}" srcOrd="6" destOrd="0" presId="urn:microsoft.com/office/officeart/2008/layout/RadialCluster"/>
    <dgm:cxn modelId="{CC06F97D-35C1-4791-B340-B36BBC3845C8}" type="presParOf" srcId="{0E946B9B-7D69-4A69-BD11-D72FD90D9A30}" destId="{2F06193C-AFEF-48D3-AB3C-17748CDBD20D}" srcOrd="7" destOrd="0" presId="urn:microsoft.com/office/officeart/2008/layout/RadialCluster"/>
    <dgm:cxn modelId="{15F4260E-25E3-4C4A-91E4-1B2FD76F1D72}" type="presParOf" srcId="{0E946B9B-7D69-4A69-BD11-D72FD90D9A30}" destId="{735AE716-B985-44AB-B8BF-4F6A4E4CBAB4}" srcOrd="8" destOrd="0" presId="urn:microsoft.com/office/officeart/2008/layout/RadialCluster"/>
    <dgm:cxn modelId="{FDA0E8DE-F6FF-42C1-9C2C-540D3C6B08F8}" type="presParOf" srcId="{0E946B9B-7D69-4A69-BD11-D72FD90D9A30}" destId="{3FDF6F39-CDEA-4692-A08A-D3F736166A9E}" srcOrd="9" destOrd="0" presId="urn:microsoft.com/office/officeart/2008/layout/RadialCluster"/>
    <dgm:cxn modelId="{992B8A0E-5E0A-4ADB-B27F-62D7C218446C}" type="presParOf" srcId="{0E946B9B-7D69-4A69-BD11-D72FD90D9A30}" destId="{990E76A8-ED0B-4EB1-986D-5758F4951454}" srcOrd="10" destOrd="0" presId="urn:microsoft.com/office/officeart/2008/layout/RadialCluster"/>
    <dgm:cxn modelId="{481B66F4-5405-4997-82AA-1039CBE13763}" type="presParOf" srcId="{0E946B9B-7D69-4A69-BD11-D72FD90D9A30}" destId="{E02F9A6F-F182-4BE0-802A-611528FDCC80}" srcOrd="11" destOrd="0" presId="urn:microsoft.com/office/officeart/2008/layout/RadialCluster"/>
    <dgm:cxn modelId="{E3432EDC-7869-4797-8641-6326CCEB6256}" type="presParOf" srcId="{0E946B9B-7D69-4A69-BD11-D72FD90D9A30}" destId="{E57CEF33-8494-45EC-A70B-598FF40470CF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C0A5C-817E-465D-A4B4-D149ABF4DE6D}">
      <dsp:nvSpPr>
        <dsp:cNvPr id="0" name=""/>
        <dsp:cNvSpPr/>
      </dsp:nvSpPr>
      <dsp:spPr>
        <a:xfrm>
          <a:off x="1199689" y="760701"/>
          <a:ext cx="657717" cy="7080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>
              <a:latin typeface="Arial Black" pitchFamily="34" charset="0"/>
            </a:rPr>
            <a:t>«Я» СПОРТ</a:t>
          </a:r>
          <a:endParaRPr lang="ru-RU" sz="1000" kern="1200" dirty="0">
            <a:latin typeface="Arial Black" pitchFamily="34" charset="0"/>
          </a:endParaRPr>
        </a:p>
      </dsp:txBody>
      <dsp:txXfrm>
        <a:off x="1231796" y="792808"/>
        <a:ext cx="593503" cy="643866"/>
      </dsp:txXfrm>
    </dsp:sp>
    <dsp:sp modelId="{CA0F9BEB-E65B-4643-8013-B20AB4110EE8}">
      <dsp:nvSpPr>
        <dsp:cNvPr id="0" name=""/>
        <dsp:cNvSpPr/>
      </dsp:nvSpPr>
      <dsp:spPr>
        <a:xfrm rot="19853878">
          <a:off x="1842485" y="874200"/>
          <a:ext cx="2363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38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F8D2A-D0AE-4A75-B511-985A22679D9E}">
      <dsp:nvSpPr>
        <dsp:cNvPr id="0" name=""/>
        <dsp:cNvSpPr/>
      </dsp:nvSpPr>
      <dsp:spPr>
        <a:xfrm>
          <a:off x="1930299" y="310137"/>
          <a:ext cx="1177369" cy="50657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Arial Black" pitchFamily="34" charset="0"/>
            </a:rPr>
            <a:t>НРАВИТЬСЯ</a:t>
          </a:r>
          <a:endParaRPr lang="ru-RU" sz="1050" kern="1200" dirty="0">
            <a:latin typeface="Arial Black" pitchFamily="34" charset="0"/>
          </a:endParaRPr>
        </a:p>
      </dsp:txBody>
      <dsp:txXfrm>
        <a:off x="1955028" y="334866"/>
        <a:ext cx="1127911" cy="457118"/>
      </dsp:txXfrm>
    </dsp:sp>
    <dsp:sp modelId="{CA2F381F-0985-4A9A-8ABA-1533B3DB8B8E}">
      <dsp:nvSpPr>
        <dsp:cNvPr id="0" name=""/>
        <dsp:cNvSpPr/>
      </dsp:nvSpPr>
      <dsp:spPr>
        <a:xfrm rot="10003648">
          <a:off x="1006013" y="1214847"/>
          <a:ext cx="1962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6297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36B9A8-6DCB-4C69-A29C-3741F6210EB1}">
      <dsp:nvSpPr>
        <dsp:cNvPr id="0" name=""/>
        <dsp:cNvSpPr/>
      </dsp:nvSpPr>
      <dsp:spPr>
        <a:xfrm>
          <a:off x="108869" y="1090212"/>
          <a:ext cx="899765" cy="50657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Arial Black" panose="020B0A04020102020204" pitchFamily="34" charset="0"/>
            </a:rPr>
            <a:t>РЕСУРСЫ</a:t>
          </a:r>
          <a:endParaRPr lang="ru-RU" sz="1000" kern="1200" dirty="0">
            <a:latin typeface="Arial Black" panose="020B0A04020102020204" pitchFamily="34" charset="0"/>
          </a:endParaRPr>
        </a:p>
      </dsp:txBody>
      <dsp:txXfrm>
        <a:off x="133598" y="1114941"/>
        <a:ext cx="850307" cy="457118"/>
      </dsp:txXfrm>
    </dsp:sp>
    <dsp:sp modelId="{E12C5446-0AFD-4B1A-B2AC-F0BC18A1F93E}">
      <dsp:nvSpPr>
        <dsp:cNvPr id="0" name=""/>
        <dsp:cNvSpPr/>
      </dsp:nvSpPr>
      <dsp:spPr>
        <a:xfrm rot="13903755">
          <a:off x="1058083" y="668027"/>
          <a:ext cx="2360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083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FE0F8-86D4-4814-9F69-2B4B9373DD95}">
      <dsp:nvSpPr>
        <dsp:cNvPr id="0" name=""/>
        <dsp:cNvSpPr/>
      </dsp:nvSpPr>
      <dsp:spPr>
        <a:xfrm>
          <a:off x="443355" y="68777"/>
          <a:ext cx="919663" cy="50657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Arial Black" pitchFamily="34" charset="0"/>
            </a:rPr>
            <a:t>ИНТЕРЕСЫ</a:t>
          </a:r>
          <a:endParaRPr lang="ru-RU" sz="1000" kern="1200" dirty="0">
            <a:latin typeface="Arial Black" pitchFamily="34" charset="0"/>
          </a:endParaRPr>
        </a:p>
      </dsp:txBody>
      <dsp:txXfrm>
        <a:off x="468084" y="93506"/>
        <a:ext cx="870205" cy="457118"/>
      </dsp:txXfrm>
    </dsp:sp>
    <dsp:sp modelId="{2F06193C-AFEF-48D3-AB3C-17748CDBD20D}">
      <dsp:nvSpPr>
        <dsp:cNvPr id="0" name=""/>
        <dsp:cNvSpPr/>
      </dsp:nvSpPr>
      <dsp:spPr>
        <a:xfrm rot="853184">
          <a:off x="1853113" y="1232499"/>
          <a:ext cx="2802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0273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AE716-B985-44AB-B8BF-4F6A4E4CBAB4}">
      <dsp:nvSpPr>
        <dsp:cNvPr id="0" name=""/>
        <dsp:cNvSpPr/>
      </dsp:nvSpPr>
      <dsp:spPr>
        <a:xfrm>
          <a:off x="2129093" y="1124403"/>
          <a:ext cx="874239" cy="50657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latin typeface="Arial Black" pitchFamily="34" charset="0"/>
            </a:rPr>
            <a:t>МОГУ</a:t>
          </a:r>
        </a:p>
      </dsp:txBody>
      <dsp:txXfrm>
        <a:off x="2153822" y="1149132"/>
        <a:ext cx="824781" cy="457118"/>
      </dsp:txXfrm>
    </dsp:sp>
    <dsp:sp modelId="{3FDF6F39-CDEA-4692-A08A-D3F736166A9E}">
      <dsp:nvSpPr>
        <dsp:cNvPr id="0" name=""/>
        <dsp:cNvSpPr/>
      </dsp:nvSpPr>
      <dsp:spPr>
        <a:xfrm rot="3805690">
          <a:off x="1575925" y="1678661"/>
          <a:ext cx="4693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9332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0E76A8-ED0B-4EB1-986D-5758F4951454}">
      <dsp:nvSpPr>
        <dsp:cNvPr id="0" name=""/>
        <dsp:cNvSpPr/>
      </dsp:nvSpPr>
      <dsp:spPr>
        <a:xfrm>
          <a:off x="1595484" y="1888540"/>
          <a:ext cx="869978" cy="459510"/>
        </a:xfrm>
        <a:prstGeom prst="roundRect">
          <a:avLst/>
        </a:prstGeom>
        <a:solidFill>
          <a:srgbClr val="000099"/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latin typeface="Arial Black" pitchFamily="34" charset="0"/>
            </a:rPr>
            <a:t>ХОЧУ</a:t>
          </a:r>
        </a:p>
      </dsp:txBody>
      <dsp:txXfrm>
        <a:off x="1617915" y="1910971"/>
        <a:ext cx="825116" cy="414648"/>
      </dsp:txXfrm>
    </dsp:sp>
    <dsp:sp modelId="{E02F9A6F-F182-4BE0-802A-611528FDCC80}">
      <dsp:nvSpPr>
        <dsp:cNvPr id="0" name=""/>
        <dsp:cNvSpPr/>
      </dsp:nvSpPr>
      <dsp:spPr>
        <a:xfrm rot="7425116">
          <a:off x="831933" y="1714665"/>
          <a:ext cx="5914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145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CEF33-8494-45EC-A70B-598FF40470CF}">
      <dsp:nvSpPr>
        <dsp:cNvPr id="0" name=""/>
        <dsp:cNvSpPr/>
      </dsp:nvSpPr>
      <dsp:spPr>
        <a:xfrm>
          <a:off x="367729" y="1960550"/>
          <a:ext cx="852745" cy="506576"/>
        </a:xfrm>
        <a:prstGeom prst="roundRect">
          <a:avLst/>
        </a:prstGeom>
        <a:solidFill>
          <a:srgbClr val="FF33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Arial Black" panose="020B0A04020102020204" pitchFamily="34" charset="0"/>
            </a:rPr>
            <a:t>НАДО</a:t>
          </a:r>
          <a:endParaRPr lang="ru-RU" sz="1000" kern="1200" dirty="0">
            <a:latin typeface="Arial Black" panose="020B0A04020102020204" pitchFamily="34" charset="0"/>
          </a:endParaRPr>
        </a:p>
      </dsp:txBody>
      <dsp:txXfrm>
        <a:off x="392458" y="1985279"/>
        <a:ext cx="803287" cy="457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503EE-66D2-4130-8913-1DC382D099D0}" type="datetimeFigureOut">
              <a:rPr lang="ru-RU"/>
              <a:pPr/>
              <a:t>26.11.2021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5F7A5-B121-4F64-BDE2-104F742A204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356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5F7A5-B121-4F64-BDE2-104F742A204D}" type="slidenum">
              <a:rPr lang="ru-RU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65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5F7A5-B121-4F64-BDE2-104F742A204D}" type="slidenum">
              <a:rPr lang="ru-RU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65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5F7A5-B121-4F64-BDE2-104F742A204D}" type="slidenum">
              <a:rPr lang="ru-RU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65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5F7A5-B121-4F64-BDE2-104F742A204D}" type="slidenum">
              <a:rPr lang="ru-RU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65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5F7A5-B121-4F64-BDE2-104F742A204D}" type="slidenum">
              <a:rPr lang="ru-RU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65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5F7A5-B121-4F64-BDE2-104F742A204D}" type="slidenum">
              <a:rPr lang="ru-RU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65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5F7A5-B121-4F64-BDE2-104F742A204D}" type="slidenum">
              <a:rPr lang="ru-RU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65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5F7A5-B121-4F64-BDE2-104F742A204D}" type="slidenum">
              <a:rPr lang="ru-RU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65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5F7A5-B121-4F64-BDE2-104F742A204D}" type="slidenum">
              <a:rPr lang="ru-RU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65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5F7A5-B121-4F64-BDE2-104F742A204D}" type="slidenum">
              <a:rPr lang="ru-RU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65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openxmlformats.org/officeDocument/2006/relationships/diagramData" Target="../diagrams/data1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microsoft.com/office/2007/relationships/diagramDrawing" Target="../diagrams/drawing1.xml"/><Relationship Id="rId5" Type="http://schemas.openxmlformats.org/officeDocument/2006/relationships/image" Target="../media/image7.jpeg"/><Relationship Id="rId10" Type="http://schemas.openxmlformats.org/officeDocument/2006/relationships/diagramColors" Target="../diagrams/colors1.xml"/><Relationship Id="rId4" Type="http://schemas.microsoft.com/office/2007/relationships/hdphoto" Target="../media/hdphoto1.wdp"/><Relationship Id="rId9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hyperlink" Target="https://pedsovet.su/_pu/57/72771529.jpg" TargetMode="Externa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https://phonoteka.org/uploads/posts/2021-05/1621370644_11-phonoteka_org-p-fon-dlya-prezentatsii-po-fizkulture-11.jpg"/>
          <p:cNvPicPr/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496944" cy="1889037"/>
          </a:xfrm>
        </p:spPr>
        <p:txBody>
          <a:bodyPr>
            <a:noAutofit/>
          </a:bodyPr>
          <a:lstStyle/>
          <a:p>
            <a:pPr algn="r"/>
            <a:r>
              <a:rPr lang="ru-RU" sz="3600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ТЕХНОЛОГИЧЕСКИЕ РЕСУРСЫ </a:t>
            </a:r>
            <a:br>
              <a:rPr lang="ru-RU" sz="3600" dirty="0" smtClean="0">
                <a:solidFill>
                  <a:srgbClr val="663300"/>
                </a:solidFill>
                <a:latin typeface="Arial Black" panose="020B0A04020102020204" pitchFamily="34" charset="0"/>
              </a:rPr>
            </a:br>
            <a:r>
              <a:rPr lang="ru-RU" sz="3000" dirty="0" err="1" smtClean="0">
                <a:solidFill>
                  <a:srgbClr val="663300"/>
                </a:solidFill>
                <a:latin typeface="Arial Black" panose="020B0A04020102020204" pitchFamily="34" charset="0"/>
              </a:rPr>
              <a:t>профориентационной</a:t>
            </a:r>
            <a:r>
              <a:rPr lang="ru-RU" sz="3000" dirty="0">
                <a:solidFill>
                  <a:srgbClr val="663300"/>
                </a:solidFill>
                <a:latin typeface="Arial Black" panose="020B0A04020102020204" pitchFamily="34" charset="0"/>
              </a:rPr>
              <a:t> </a:t>
            </a:r>
            <a:r>
              <a:rPr lang="ru-RU" sz="3000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работы физкультурно-спортивной направленности</a:t>
            </a:r>
            <a:endParaRPr lang="en-US" sz="3000" dirty="0">
              <a:solidFill>
                <a:srgbClr val="6633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6200000" flipH="1">
            <a:off x="4513136" y="1796185"/>
            <a:ext cx="117728" cy="9144002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6200000" flipH="1">
            <a:off x="4491674" y="-4036465"/>
            <a:ext cx="117728" cy="9144002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23728" y="5648362"/>
            <a:ext cx="4608512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772D2B"/>
                </a:solidFill>
                <a:latin typeface="Franklin Gothic Book" panose="020B0503020102020204" pitchFamily="34" charset="0"/>
              </a:rPr>
              <a:t>отдел организационного и информационного </a:t>
            </a:r>
          </a:p>
          <a:p>
            <a:r>
              <a:rPr lang="ru-RU" sz="1300" b="1" dirty="0" smtClean="0">
                <a:solidFill>
                  <a:srgbClr val="772D2B"/>
                </a:solidFill>
                <a:latin typeface="Franklin Gothic Book" panose="020B0503020102020204" pitchFamily="34" charset="0"/>
              </a:rPr>
              <a:t>сопровождения деятельности организаций для детей-сирот </a:t>
            </a:r>
            <a:endParaRPr lang="en-US" sz="1300" b="1" dirty="0">
              <a:solidFill>
                <a:srgbClr val="772D2B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7" name="Рисунок 6" descr="C:\Users\Вася\Desktop\23.10 ЦЕНТР- всё УДАЛЁНКА\ЦЕНТР -всё\ЛОГОТИП\ИТОГИ - в заявку\Лого Содействие 2 правка.png"/>
          <p:cNvPicPr/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80147"/>
            <a:ext cx="1800200" cy="8935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128421" y="5157191"/>
            <a:ext cx="23654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772D2B"/>
                </a:solidFill>
                <a:latin typeface="Franklin Gothic Book" panose="020B0503020102020204" pitchFamily="34" charset="0"/>
              </a:rPr>
              <a:t>ДТСЗН г. Москвы</a:t>
            </a:r>
          </a:p>
          <a:p>
            <a:r>
              <a:rPr lang="ru-RU" sz="1600" b="1" dirty="0" smtClean="0">
                <a:solidFill>
                  <a:srgbClr val="772D2B"/>
                </a:solidFill>
                <a:latin typeface="Franklin Gothic Book" panose="020B0503020102020204" pitchFamily="34" charset="0"/>
              </a:rPr>
              <a:t>ГБУ Центр «Содействие»</a:t>
            </a:r>
            <a:endParaRPr lang="ru-RU" sz="1600" dirty="0">
              <a:solidFill>
                <a:srgbClr val="772D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06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https://phonoteka.org/uploads/posts/2021-05/1621370644_11-phonoteka_org-p-fon-dlya-prezentatsii-po-fizkulture-11.jpg"/>
          <p:cNvPicPr/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876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 rot="16200000" flipH="1">
            <a:off x="4513136" y="1855049"/>
            <a:ext cx="117728" cy="9144002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6200000" flipH="1">
            <a:off x="4491674" y="-4158883"/>
            <a:ext cx="117728" cy="9144002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C:\Users\Вася\Desktop\23.10 ЦЕНТР- всё УДАЛЁНКА\ЦЕНТР -всё\ЛОГОТИП\ИТОГИ - в заявку\Лого Содействие 2 правка.png"/>
          <p:cNvPicPr/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21" y="4710435"/>
            <a:ext cx="1800200" cy="8935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9512" y="5603946"/>
            <a:ext cx="23654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772D2B"/>
                </a:solidFill>
                <a:latin typeface="Franklin Gothic Book" panose="020B0503020102020204" pitchFamily="34" charset="0"/>
              </a:rPr>
              <a:t>ДТСЗН г. Москвы</a:t>
            </a:r>
          </a:p>
          <a:p>
            <a:r>
              <a:rPr lang="ru-RU" sz="1600" b="1" dirty="0" smtClean="0">
                <a:solidFill>
                  <a:srgbClr val="772D2B"/>
                </a:solidFill>
                <a:latin typeface="Franklin Gothic Book" panose="020B0503020102020204" pitchFamily="34" charset="0"/>
              </a:rPr>
              <a:t>ГБУ Центр «Содействие»</a:t>
            </a:r>
            <a:endParaRPr lang="ru-RU" sz="1600" dirty="0">
              <a:solidFill>
                <a:srgbClr val="772D2B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4851509"/>
            <a:ext cx="46217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660033"/>
                </a:solidFill>
                <a:latin typeface="Arial Narrow" pitchFamily="34" charset="0"/>
              </a:rPr>
              <a:t>Цветкова Татьяна Константиновна </a:t>
            </a:r>
          </a:p>
          <a:p>
            <a:r>
              <a:rPr lang="ru-RU" sz="1400" b="1" dirty="0" smtClean="0">
                <a:solidFill>
                  <a:srgbClr val="660033"/>
                </a:solidFill>
                <a:latin typeface="Arial Narrow" pitchFamily="34" charset="0"/>
              </a:rPr>
              <a:t>эксперт </a:t>
            </a:r>
            <a:r>
              <a:rPr lang="ru-RU" sz="1400" b="1" dirty="0" smtClean="0">
                <a:solidFill>
                  <a:srgbClr val="660033"/>
                </a:solidFill>
                <a:latin typeface="Arial Narrow" pitchFamily="34" charset="0"/>
              </a:rPr>
              <a:t>отдела </a:t>
            </a:r>
            <a:r>
              <a:rPr lang="ru-RU" sz="1400" b="1" dirty="0">
                <a:solidFill>
                  <a:srgbClr val="660033"/>
                </a:solidFill>
                <a:latin typeface="Arial Narrow" pitchFamily="34" charset="0"/>
              </a:rPr>
              <a:t>организационного </a:t>
            </a:r>
            <a:r>
              <a:rPr lang="ru-RU" sz="1400" b="1" dirty="0" smtClean="0">
                <a:solidFill>
                  <a:srgbClr val="660033"/>
                </a:solidFill>
                <a:latin typeface="Arial Narrow" pitchFamily="34" charset="0"/>
              </a:rPr>
              <a:t>и информационного </a:t>
            </a:r>
          </a:p>
          <a:p>
            <a:r>
              <a:rPr lang="ru-RU" sz="1400" b="1" dirty="0" smtClean="0">
                <a:solidFill>
                  <a:srgbClr val="660033"/>
                </a:solidFill>
                <a:latin typeface="Arial Narrow" pitchFamily="34" charset="0"/>
              </a:rPr>
              <a:t>сопровождения деятельности организаций для детей-сирот</a:t>
            </a:r>
          </a:p>
          <a:p>
            <a:r>
              <a:rPr lang="en-US" sz="1400" dirty="0" smtClean="0">
                <a:solidFill>
                  <a:srgbClr val="660033"/>
                </a:solidFill>
              </a:rPr>
              <a:t>e-mail</a:t>
            </a:r>
            <a:r>
              <a:rPr lang="ru-RU" sz="1400" dirty="0" smtClean="0">
                <a:solidFill>
                  <a:srgbClr val="660033"/>
                </a:solidFill>
              </a:rPr>
              <a:t>:</a:t>
            </a:r>
            <a:r>
              <a:rPr lang="en-US" sz="1400" dirty="0" smtClean="0">
                <a:solidFill>
                  <a:srgbClr val="660033"/>
                </a:solidFill>
              </a:rPr>
              <a:t> tsvetat@gmail.com</a:t>
            </a:r>
            <a:endParaRPr lang="ru-RU" sz="1400" dirty="0">
              <a:solidFill>
                <a:srgbClr val="660033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764704"/>
            <a:ext cx="5400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8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«Мои ученики будут узнавать новое не от меня; они будут открывать</a:t>
            </a:r>
          </a:p>
          <a:p>
            <a:r>
              <a:rPr lang="ru-RU" sz="2000" b="1" dirty="0">
                <a:solidFill>
                  <a:srgbClr val="8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это новое </a:t>
            </a:r>
            <a:r>
              <a:rPr lang="ru-RU" sz="2000" b="1" u="sng" dirty="0">
                <a:solidFill>
                  <a:srgbClr val="8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сами</a:t>
            </a:r>
            <a:r>
              <a:rPr lang="ru-RU" sz="2000" b="1" dirty="0">
                <a:solidFill>
                  <a:srgbClr val="8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 Моя главная задача - помочь им раскрыться, </a:t>
            </a:r>
            <a:r>
              <a:rPr lang="ru-RU" sz="2000" b="1" dirty="0" smtClean="0">
                <a:solidFill>
                  <a:srgbClr val="8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развить собственн</a:t>
            </a:r>
            <a:r>
              <a:rPr lang="ru-RU" sz="2000" b="1" dirty="0">
                <a:solidFill>
                  <a:srgbClr val="8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</a:t>
            </a:r>
            <a:r>
              <a:rPr lang="ru-RU" sz="2000" b="1" dirty="0" smtClean="0">
                <a:solidFill>
                  <a:srgbClr val="8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е «Я»»</a:t>
            </a:r>
            <a:endParaRPr lang="ru-RU" sz="2000" b="1" dirty="0">
              <a:solidFill>
                <a:srgbClr val="8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400" b="1" i="1" dirty="0" err="1">
                <a:solidFill>
                  <a:srgbClr val="800000"/>
                </a:solidFill>
              </a:rPr>
              <a:t>И.Г.Песталоцци</a:t>
            </a:r>
            <a:endParaRPr lang="ru-RU" sz="1400" b="1" dirty="0">
              <a:solidFill>
                <a:srgbClr val="8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97163" y="3008966"/>
            <a:ext cx="7164289" cy="646331"/>
          </a:xfrm>
          <a:prstGeom prst="rect">
            <a:avLst/>
          </a:prstGeom>
          <a:solidFill>
            <a:srgbClr val="6B8537"/>
          </a:solidFill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Arial Black" pitchFamily="34" charset="0"/>
              </a:rPr>
              <a:t>СПАСИБО за ВНИМАНИЕ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33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https://phonoteka.org/uploads/posts/2021-05/1621370644_11-phonoteka_org-p-fon-dlya-prezentatsii-po-fizkulture-11.jpg"/>
          <p:cNvPicPr/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6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908047" y="2030228"/>
            <a:ext cx="77893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663300"/>
                </a:solidFill>
                <a:latin typeface="Arial Black" pitchFamily="34" charset="0"/>
              </a:rPr>
              <a:t>ТЕХНОЛОГИИ  ЛИЧНОСТНО-</a:t>
            </a:r>
            <a:endParaRPr lang="ru-RU" sz="3600" dirty="0">
              <a:solidFill>
                <a:srgbClr val="6633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649131" y="1002185"/>
            <a:ext cx="1931939" cy="405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60000"/>
              </a:lnSpc>
            </a:pPr>
            <a:r>
              <a:rPr lang="ru-RU" sz="3200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портфолио</a:t>
            </a:r>
            <a:endParaRPr lang="ru-RU" sz="3200" dirty="0">
              <a:solidFill>
                <a:srgbClr val="0066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13086" y="1729573"/>
            <a:ext cx="4977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НАВИГАЦИОННОЕ КАРТИРОВАНИЕ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0113" y="1494973"/>
            <a:ext cx="3918060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60000"/>
              </a:lnSpc>
            </a:pPr>
            <a:r>
              <a:rPr lang="ru-RU" sz="2400" dirty="0" smtClean="0">
                <a:solidFill>
                  <a:srgbClr val="C00000"/>
                </a:solidFill>
                <a:latin typeface="Arial Narrow" panose="020B0606020202030204" pitchFamily="34" charset="0"/>
                <a:cs typeface="DaunPenh" panose="01010101010101010101" pitchFamily="2" charset="0"/>
              </a:rPr>
              <a:t>ОБРАЗОВАТЕЛЬНЫЙ ТУРИЗМ</a:t>
            </a:r>
            <a:endParaRPr lang="ru-RU" sz="2400" dirty="0">
              <a:solidFill>
                <a:srgbClr val="C00000"/>
              </a:solidFill>
              <a:latin typeface="Arial Narrow" panose="020B0606020202030204" pitchFamily="34" charset="0"/>
              <a:cs typeface="DaunPenh" panose="01010101010101010101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6200000">
            <a:off x="327983" y="1064086"/>
            <a:ext cx="17876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660066"/>
                </a:solidFill>
                <a:latin typeface="Century" panose="02040604050505020304" pitchFamily="18" charset="0"/>
                <a:ea typeface="Batang" panose="02030600000101010101" pitchFamily="18" charset="-127"/>
                <a:cs typeface="Courier New" panose="02070309020205020404" pitchFamily="49" charset="0"/>
              </a:rPr>
              <a:t>ФИШ-БОУН</a:t>
            </a:r>
            <a:endParaRPr lang="ru-RU" sz="2000" b="1" dirty="0">
              <a:solidFill>
                <a:srgbClr val="660066"/>
              </a:solidFill>
              <a:latin typeface="Century" panose="02040604050505020304" pitchFamily="18" charset="0"/>
              <a:ea typeface="Batang" panose="02030600000101010101" pitchFamily="18" charset="-127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8375" y="2599675"/>
            <a:ext cx="2877711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DotumChe" panose="020B0609000101010101" pitchFamily="49" charset="-127"/>
                <a:cs typeface="DaunPenh" panose="01010101010101010101" pitchFamily="2" charset="0"/>
              </a:rPr>
              <a:t>РЕЙТИНГОВАЯ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DotumChe" panose="020B0609000101010101" pitchFamily="49" charset="-127"/>
                <a:cs typeface="DaunPenh" panose="01010101010101010101" pitchFamily="2" charset="0"/>
              </a:rPr>
              <a:t>ШКАЛА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Segoe Print" panose="02000600000000000000" pitchFamily="2" charset="0"/>
              <a:ea typeface="DotumChe" panose="020B0609000101010101" pitchFamily="49" charset="-127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8375" y="3188857"/>
            <a:ext cx="2475358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60A8"/>
                </a:solidFill>
                <a:latin typeface="Candara" panose="020E0502030303020204" pitchFamily="34" charset="0"/>
                <a:cs typeface="FrankRuehl" panose="020E0503060101010101" pitchFamily="34" charset="-79"/>
              </a:rPr>
              <a:t>РЕФЛЕКСИВНАЯ 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60A8"/>
                </a:solidFill>
                <a:latin typeface="Candara" panose="020E0502030303020204" pitchFamily="34" charset="0"/>
                <a:cs typeface="FrankRuehl" panose="020E0503060101010101" pitchFamily="34" charset="-79"/>
              </a:rPr>
              <a:t>МИШЕН</a:t>
            </a:r>
            <a:r>
              <a:rPr lang="ru-RU" sz="2400" b="1" dirty="0" smtClean="0">
                <a:solidFill>
                  <a:srgbClr val="0060A8"/>
                </a:solidFill>
                <a:latin typeface="Arial Narrow" panose="020B0606020202030204" pitchFamily="34" charset="0"/>
                <a:cs typeface="FrankRuehl" panose="020E0503060101010101" pitchFamily="34" charset="-79"/>
              </a:rPr>
              <a:t>Ь</a:t>
            </a:r>
            <a:endParaRPr lang="ru-RU" sz="2400" b="1" dirty="0">
              <a:solidFill>
                <a:srgbClr val="0060A8"/>
              </a:solidFill>
              <a:cs typeface="FrankRuehl" panose="020E0503060101010101" pitchFamily="34" charset="-79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48274" y="741610"/>
            <a:ext cx="5724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8414C"/>
                </a:solidFill>
                <a:latin typeface="Cambria" panose="02040503050406030204" pitchFamily="18" charset="0"/>
                <a:ea typeface="Batang" panose="02030600000101010101" pitchFamily="18" charset="-127"/>
                <a:cs typeface="DaunPenh" panose="01010101010101010101" pitchFamily="2" charset="0"/>
              </a:rPr>
              <a:t>ПРОФИЛЬНЫЕ И ПРОФЕССИОНАЛЬНЫЕ ПРОБЫ </a:t>
            </a:r>
            <a:endParaRPr lang="ru-RU" b="1" dirty="0">
              <a:solidFill>
                <a:srgbClr val="18414C"/>
              </a:solidFill>
              <a:latin typeface="Cambria" panose="02040503050406030204" pitchFamily="18" charset="0"/>
              <a:ea typeface="Batang" panose="02030600000101010101" pitchFamily="18" charset="-127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34594" y="2588692"/>
            <a:ext cx="600677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663300"/>
                </a:solidFill>
                <a:latin typeface="Arial Black" pitchFamily="34" charset="0"/>
              </a:rPr>
              <a:t>ОРИЕНТИРОВАННОГО</a:t>
            </a:r>
          </a:p>
          <a:p>
            <a:r>
              <a:rPr lang="ru-RU" sz="3600" dirty="0" smtClean="0">
                <a:solidFill>
                  <a:srgbClr val="663300"/>
                </a:solidFill>
                <a:latin typeface="Arial Black" pitchFamily="34" charset="0"/>
              </a:rPr>
              <a:t>ПОДХОДА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44224" y="3805535"/>
            <a:ext cx="600677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u="sng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ЛИЧНОСТНО</a:t>
            </a:r>
            <a:r>
              <a:rPr lang="ru-RU" sz="2200" u="sng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-</a:t>
            </a:r>
            <a:r>
              <a:rPr lang="ru-RU" sz="2200" b="1" u="sng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ОРИЕНТИРОВАННЫЙ</a:t>
            </a:r>
            <a:r>
              <a:rPr lang="ru-RU" sz="2200" u="sng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 </a:t>
            </a:r>
            <a:r>
              <a:rPr lang="ru-RU" sz="2200" b="1" u="sng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ПОДХОД </a:t>
            </a:r>
            <a:r>
              <a:rPr lang="ru-RU" sz="2200" b="1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– </a:t>
            </a:r>
          </a:p>
          <a:p>
            <a:r>
              <a:rPr lang="ru-RU" sz="2200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это </a:t>
            </a:r>
            <a:r>
              <a:rPr lang="ru-RU" sz="2200" dirty="0">
                <a:solidFill>
                  <a:srgbClr val="663300"/>
                </a:solidFill>
                <a:latin typeface="Arial Black" panose="020B0A04020102020204" pitchFamily="34" charset="0"/>
              </a:rPr>
              <a:t>базис для подготовки </a:t>
            </a:r>
            <a:r>
              <a:rPr lang="ru-RU" sz="2200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обучающегося </a:t>
            </a:r>
            <a:r>
              <a:rPr lang="ru-RU" sz="2200" dirty="0">
                <a:solidFill>
                  <a:srgbClr val="663300"/>
                </a:solidFill>
                <a:latin typeface="Arial Black" panose="020B0A04020102020204" pitchFamily="34" charset="0"/>
              </a:rPr>
              <a:t>к жизни в социуме, включая его </a:t>
            </a:r>
            <a:r>
              <a:rPr lang="ru-RU" sz="2200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самоопределение в части своего профессионального  будущего</a:t>
            </a:r>
            <a:endParaRPr lang="ru-RU" sz="2200" dirty="0">
              <a:solidFill>
                <a:srgbClr val="663300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Рисунок 13" descr="https://im0-tub-ru.yandex.net/i?id=3ae9a2f872e05845640071a1c15e234b&amp;ref=rim&amp;n=33&amp;w=320&amp;h=150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2" y="3933056"/>
            <a:ext cx="3022981" cy="244827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15" name="Прямоугольник 14"/>
          <p:cNvSpPr/>
          <p:nvPr/>
        </p:nvSpPr>
        <p:spPr>
          <a:xfrm rot="16200000" flipH="1">
            <a:off x="4520132" y="1908632"/>
            <a:ext cx="117728" cy="9144002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6200000" flipH="1">
            <a:off x="5456257" y="-3178248"/>
            <a:ext cx="117729" cy="7214835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50113" y="1033308"/>
            <a:ext cx="24145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C0066"/>
                </a:solidFill>
                <a:latin typeface="Franklin Gothic Medium" panose="020B0603020102020204" pitchFamily="34" charset="0"/>
                <a:cs typeface="DaunPenh" panose="01010101010101010101" pitchFamily="2" charset="0"/>
              </a:rPr>
              <a:t>КАРТИРОВАНИЕ</a:t>
            </a:r>
            <a:endParaRPr lang="ru-RU" sz="2400" dirty="0">
              <a:solidFill>
                <a:srgbClr val="CC0066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83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https://phonoteka.org/uploads/posts/2021-05/1621370644_11-phonoteka_org-p-fon-dlya-prezentatsii-po-fizkulture-11.jpg"/>
          <p:cNvPicPr/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" y="-3115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0" y="1860404"/>
            <a:ext cx="4733093" cy="646331"/>
          </a:xfrm>
          <a:prstGeom prst="rect">
            <a:avLst/>
          </a:prstGeom>
          <a:solidFill>
            <a:srgbClr val="9EBD5F"/>
          </a:solidFill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663300"/>
                </a:solidFill>
                <a:latin typeface="Arial Black" pitchFamily="34" charset="0"/>
              </a:rPr>
              <a:t>ПРАВОВАЯ БАЗА</a:t>
            </a:r>
            <a:endParaRPr lang="ru-RU" sz="3600" dirty="0">
              <a:solidFill>
                <a:srgbClr val="6633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 flipH="1">
            <a:off x="4520012" y="-4151413"/>
            <a:ext cx="104727" cy="9100331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16200000" flipH="1">
            <a:off x="4520132" y="1908632"/>
            <a:ext cx="117728" cy="9144002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90676" y="1872859"/>
            <a:ext cx="4573688" cy="646331"/>
          </a:xfrm>
          <a:prstGeom prst="rect">
            <a:avLst/>
          </a:prstGeom>
          <a:solidFill>
            <a:srgbClr val="9EBD5F"/>
          </a:solidFill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663300"/>
                </a:solidFill>
                <a:latin typeface="Arial Black" pitchFamily="34" charset="0"/>
              </a:rPr>
              <a:t>ЛИЧНОСТНО-</a:t>
            </a:r>
          </a:p>
          <a:p>
            <a:r>
              <a:rPr lang="ru-RU" dirty="0" smtClean="0">
                <a:solidFill>
                  <a:srgbClr val="663300"/>
                </a:solidFill>
                <a:latin typeface="Arial Black" pitchFamily="34" charset="0"/>
              </a:rPr>
              <a:t>ОРИЕНТИРОВАННОГО  ПОДХОДА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83127" y="249289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5000"/>
                </a:solidFill>
                <a:latin typeface="Arial Black" panose="020B0A04020102020204" pitchFamily="34" charset="0"/>
              </a:rPr>
              <a:t>СТРАТЕГИЯ</a:t>
            </a:r>
          </a:p>
          <a:p>
            <a:r>
              <a:rPr lang="ru-RU" sz="1600" b="1" dirty="0">
                <a:solidFill>
                  <a:srgbClr val="005000"/>
                </a:solidFill>
                <a:latin typeface="Arial Black" panose="020B0A04020102020204" pitchFamily="34" charset="0"/>
              </a:rPr>
              <a:t>РАЗВИТИЯ ВОСПИТАНИЯ В РОССИЙСКОЙ ФЕДЕРАЦИИ НА ПЕРИОД ДО 2025 </a:t>
            </a:r>
            <a:r>
              <a:rPr lang="ru-RU" sz="1600" b="1" dirty="0" smtClean="0">
                <a:solidFill>
                  <a:srgbClr val="005000"/>
                </a:solidFill>
                <a:latin typeface="Arial Black" panose="020B0A04020102020204" pitchFamily="34" charset="0"/>
              </a:rPr>
              <a:t>ГОДА:</a:t>
            </a:r>
            <a:endParaRPr lang="ru-RU" sz="1600" b="1" dirty="0">
              <a:solidFill>
                <a:srgbClr val="0050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3415" y="345382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«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Приоритетной задачей Российской Федерации в сфере воспитания детей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является развитие высоконравственной личности,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…,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способной реализовать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свой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потенциал в условиях современного общества,…»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(раздел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I)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3127" y="495366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«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Развитие … технологий, нацеленных на формирование индивидуальной траектории развития личности ребенка с учетом его потребностей, интересов и способностей»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(раздел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III)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77479" y="620688"/>
            <a:ext cx="8755461" cy="1138773"/>
          </a:xfrm>
          <a:prstGeom prst="rect">
            <a:avLst/>
          </a:prstGeom>
          <a:ln w="28575">
            <a:solidFill>
              <a:srgbClr val="663300"/>
            </a:solidFill>
          </a:ln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rgbClr val="860000"/>
                </a:solidFill>
                <a:latin typeface="Arial Black" panose="020B0A04020102020204" pitchFamily="34" charset="0"/>
              </a:rPr>
              <a:t>Основной принцип государственной политики и правового регулирования отношений в сфере образования </a:t>
            </a:r>
            <a:r>
              <a:rPr lang="ru-RU" sz="1700" b="1" dirty="0">
                <a:solidFill>
                  <a:srgbClr val="7C2E2C"/>
                </a:solidFill>
                <a:latin typeface="Arial Black" panose="020B0A04020102020204" pitchFamily="34" charset="0"/>
              </a:rPr>
              <a:t>- создание условий для самореализации каждого человека, свободное развитие его способностей</a:t>
            </a:r>
            <a:r>
              <a:rPr lang="ru-RU" sz="1700" b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(ст.3 ФЗ «Об образовании в РФ» от 29.12.2012 №273-ФЗ)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33093" y="252412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005000"/>
                </a:solidFill>
                <a:latin typeface="Arial Black" panose="020B0A04020102020204" pitchFamily="34" charset="0"/>
              </a:rPr>
              <a:t>Федеральный государственный образовательный стандарт:</a:t>
            </a: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 в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основе ФГОС лежат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представления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об уникальности личности и индивидуальных возможностях каждого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обучающегося;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 базовый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принцип ФГОС -  индивидуальный подход к личности каждого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обучающегося;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 ФГОС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обеспечивает расширение возможностей индивидуального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развития обучающихся. </a:t>
            </a: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п. 1 ФГОС «Основное общее образование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»,  приказ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России от 31.05.2021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№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287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         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ФГОС «Начальное общее образование», приказ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России от 31.05.2021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№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286) </a:t>
            </a:r>
          </a:p>
        </p:txBody>
      </p:sp>
    </p:spTree>
    <p:extLst>
      <p:ext uri="{BB962C8B-B14F-4D97-AF65-F5344CB8AC3E}">
        <p14:creationId xmlns:p14="http://schemas.microsoft.com/office/powerpoint/2010/main" val="387393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https://phonoteka.org/uploads/posts/2021-05/1621370644_11-phonoteka_org-p-fon-dlya-prezentatsii-po-fizkulture-11.jpg"/>
          <p:cNvPicPr/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 rot="16200000" flipH="1">
            <a:off x="4513135" y="2026305"/>
            <a:ext cx="117728" cy="9144002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6200000" flipH="1">
            <a:off x="6392368" y="-2427485"/>
            <a:ext cx="45719" cy="5414648"/>
          </a:xfrm>
          <a:prstGeom prst="rect">
            <a:avLst/>
          </a:prstGeom>
          <a:solidFill>
            <a:srgbClr val="663300"/>
          </a:solidFill>
          <a:ln w="762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4577" y="193037"/>
            <a:ext cx="3522118" cy="4455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CC0066"/>
                </a:solidFill>
                <a:latin typeface="Arial Black" panose="020B0A04020102020204" pitchFamily="34" charset="0"/>
                <a:cs typeface="DaunPenh" panose="01010101010101010101" pitchFamily="2" charset="0"/>
              </a:rPr>
              <a:t>КАРТИРОВАНИЕ</a:t>
            </a:r>
            <a:endParaRPr lang="ru-RU" sz="2800" dirty="0">
              <a:solidFill>
                <a:srgbClr val="CC0066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" y="2852936"/>
            <a:ext cx="3996992" cy="646331"/>
          </a:xfrm>
          <a:prstGeom prst="rect">
            <a:avLst/>
          </a:prstGeom>
          <a:solidFill>
            <a:srgbClr val="A3C167"/>
          </a:solidFill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663300"/>
                </a:solidFill>
                <a:latin typeface="Arial Black" pitchFamily="34" charset="0"/>
              </a:rPr>
              <a:t>ТЕХНОЛОГИИ</a:t>
            </a:r>
            <a:endParaRPr lang="ru-RU" sz="3600" dirty="0">
              <a:solidFill>
                <a:srgbClr val="6633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96992" y="2852935"/>
            <a:ext cx="5147008" cy="646331"/>
          </a:xfrm>
          <a:prstGeom prst="rect">
            <a:avLst/>
          </a:prstGeom>
          <a:solidFill>
            <a:srgbClr val="A3C167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663300"/>
                </a:solidFill>
                <a:latin typeface="Arial Black" pitchFamily="34" charset="0"/>
              </a:rPr>
              <a:t>ЛИЧНОСТНО-ОРИЕНТИРОВАННОГО  </a:t>
            </a:r>
          </a:p>
          <a:p>
            <a:r>
              <a:rPr lang="ru-RU" dirty="0" smtClean="0">
                <a:solidFill>
                  <a:srgbClr val="663300"/>
                </a:solidFill>
                <a:latin typeface="Arial Black" pitchFamily="34" charset="0"/>
              </a:rPr>
              <a:t>ПОДХОДА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5598" y="639145"/>
            <a:ext cx="42113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A20051"/>
                </a:solidFill>
                <a:latin typeface="Arial Black" panose="020B0A04020102020204" pitchFamily="34" charset="0"/>
              </a:rPr>
              <a:t>Т</a:t>
            </a:r>
            <a:r>
              <a:rPr lang="ru-RU" sz="2000" b="1" dirty="0" smtClean="0">
                <a:solidFill>
                  <a:srgbClr val="A20051"/>
                </a:solidFill>
                <a:latin typeface="Arial Black" panose="020B0A04020102020204" pitchFamily="34" charset="0"/>
              </a:rPr>
              <a:t>ехнология аналитической и проектной работы (определение оптимальных путей достижения целей/решения задач)</a:t>
            </a:r>
            <a:endParaRPr lang="ru-RU" sz="2000" dirty="0">
              <a:solidFill>
                <a:srgbClr val="A2005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401867"/>
            <a:ext cx="4766577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ЦЕЛЬ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Г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рафическое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исследование, систематизация и изложение собственных представлений о ценностно значимом акценте (процессе,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вопросе, цели, теме, пр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.), а также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возможностях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и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ресурсах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планирования активных действий по достижению желаемых результатов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2514" y="3573016"/>
            <a:ext cx="86579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ВИДЫ КАРТИРОВАНИЯ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A2005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Личностно-ресурсное картирование </a:t>
            </a:r>
            <a:r>
              <a:rPr lang="ru-RU" dirty="0">
                <a:solidFill>
                  <a:srgbClr val="372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smtClean="0">
                <a:solidFill>
                  <a:srgbClr val="372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личностное </a:t>
            </a:r>
            <a:r>
              <a:rPr lang="ru-RU" dirty="0" err="1">
                <a:solidFill>
                  <a:srgbClr val="372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самоосмысление</a:t>
            </a:r>
            <a:r>
              <a:rPr lang="ru-RU" dirty="0">
                <a:solidFill>
                  <a:srgbClr val="372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построение </a:t>
            </a:r>
            <a:r>
              <a:rPr lang="ru-RU" dirty="0" smtClean="0">
                <a:solidFill>
                  <a:srgbClr val="372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собственного образа </a:t>
            </a:r>
            <a:r>
              <a:rPr lang="ru-RU" dirty="0">
                <a:solidFill>
                  <a:srgbClr val="372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жизни, </a:t>
            </a:r>
            <a:r>
              <a:rPr lang="ru-RU" dirty="0" smtClean="0">
                <a:solidFill>
                  <a:srgbClr val="372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ценностно значимых жизненных ориентиров, карты маршрутов собственного развития </a:t>
            </a:r>
            <a:r>
              <a:rPr lang="ru-RU" dirty="0">
                <a:solidFill>
                  <a:srgbClr val="372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различной </a:t>
            </a:r>
            <a:r>
              <a:rPr lang="ru-RU" dirty="0" smtClean="0">
                <a:solidFill>
                  <a:srgbClr val="372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направленности (в том числе в области физической культуры и спорта); </a:t>
            </a:r>
            <a:endParaRPr lang="ru-RU" dirty="0">
              <a:solidFill>
                <a:srgbClr val="372A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372A4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Событийно-ресурсное </a:t>
            </a:r>
            <a:r>
              <a:rPr lang="ru-RU" b="1" dirty="0">
                <a:solidFill>
                  <a:srgbClr val="372A4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картирование; </a:t>
            </a:r>
            <a:endParaRPr lang="ru-RU" b="1" dirty="0" smtClean="0">
              <a:solidFill>
                <a:srgbClr val="372A4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372A4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Образовательная картография</a:t>
            </a:r>
            <a:r>
              <a:rPr lang="ru-RU" b="1" dirty="0">
                <a:solidFill>
                  <a:srgbClr val="372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b="1" dirty="0" smtClean="0">
              <a:solidFill>
                <a:srgbClr val="372A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372A4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Карта </a:t>
            </a:r>
            <a:r>
              <a:rPr lang="ru-RU" b="1" dirty="0">
                <a:solidFill>
                  <a:srgbClr val="372A4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профессионального самоопределения</a:t>
            </a:r>
            <a:r>
              <a:rPr lang="ru-RU" b="1" dirty="0">
                <a:solidFill>
                  <a:srgbClr val="372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372A4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Навигационное </a:t>
            </a:r>
            <a:r>
              <a:rPr lang="ru-RU" b="1" dirty="0" smtClean="0">
                <a:solidFill>
                  <a:srgbClr val="372A4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картирование</a:t>
            </a:r>
            <a:r>
              <a:rPr lang="ru-RU" b="1" dirty="0">
                <a:solidFill>
                  <a:srgbClr val="372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C80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(часто тесно связано с личностно-ресурсным) </a:t>
            </a:r>
            <a:endParaRPr lang="ru-RU" sz="1400" dirty="0">
              <a:solidFill>
                <a:srgbClr val="C800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86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https://phonoteka.org/uploads/posts/2021-05/1621370644_11-phonoteka_org-p-fon-dlya-prezentatsii-po-fizkulture-11.jpg"/>
          <p:cNvPicPr/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48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 rot="16200000" flipH="1">
            <a:off x="4513135" y="2026305"/>
            <a:ext cx="117728" cy="9144002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6200000" flipH="1">
            <a:off x="6734680" y="-2085171"/>
            <a:ext cx="45720" cy="4730024"/>
          </a:xfrm>
          <a:prstGeom prst="rect">
            <a:avLst/>
          </a:prstGeom>
          <a:solidFill>
            <a:srgbClr val="663300"/>
          </a:solidFill>
          <a:ln w="762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93511"/>
            <a:ext cx="3996992" cy="646331"/>
          </a:xfrm>
          <a:prstGeom prst="rect">
            <a:avLst/>
          </a:prstGeom>
          <a:solidFill>
            <a:srgbClr val="A3C167"/>
          </a:solidFill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663300"/>
                </a:solidFill>
                <a:latin typeface="Arial Black" pitchFamily="34" charset="0"/>
              </a:rPr>
              <a:t>ТЕХНОЛОГИИ</a:t>
            </a:r>
            <a:endParaRPr lang="ru-RU" sz="3600" dirty="0">
              <a:solidFill>
                <a:srgbClr val="6633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28670" y="351549"/>
            <a:ext cx="1296144" cy="369332"/>
          </a:xfrm>
          <a:prstGeom prst="rect">
            <a:avLst/>
          </a:prstGeom>
          <a:solidFill>
            <a:srgbClr val="A3C167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663300"/>
                </a:solidFill>
                <a:latin typeface="Arial Black" pitchFamily="34" charset="0"/>
              </a:rPr>
              <a:t>СХЕМЫ</a:t>
            </a:r>
            <a:endParaRPr lang="ru-RU" dirty="0"/>
          </a:p>
        </p:txBody>
      </p:sp>
      <p:pic>
        <p:nvPicPr>
          <p:cNvPr id="7" name="Рисунок 6" descr="https://img2.freepng.ru/20180421/cue/kisspng-business-process-management-company-organization-5adb55916739f6.4619920015243237294228.jpg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65" y="760281"/>
            <a:ext cx="5020909" cy="3768514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11" name="Прямоугольник 10"/>
          <p:cNvSpPr/>
          <p:nvPr/>
        </p:nvSpPr>
        <p:spPr>
          <a:xfrm rot="1387111">
            <a:off x="1627446" y="2209880"/>
            <a:ext cx="10102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000" dirty="0" smtClean="0">
                <a:solidFill>
                  <a:srgbClr val="000076"/>
                </a:solidFill>
                <a:latin typeface="Arial Black" pitchFamily="34" charset="0"/>
              </a:rPr>
              <a:t>ИНТЕРЕС</a:t>
            </a:r>
            <a:r>
              <a:rPr lang="ru-RU" sz="1000" dirty="0" smtClean="0">
                <a:solidFill>
                  <a:srgbClr val="000099"/>
                </a:solidFill>
                <a:latin typeface="Arial Black" pitchFamily="34" charset="0"/>
              </a:rPr>
              <a:t>Ы</a:t>
            </a:r>
            <a:endParaRPr lang="ru-RU" sz="10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57985" y="2750149"/>
            <a:ext cx="8828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1300" dirty="0">
                <a:solidFill>
                  <a:srgbClr val="0000FF"/>
                </a:solidFill>
                <a:latin typeface="Arial Black" pitchFamily="34" charset="0"/>
              </a:rPr>
              <a:t>ТЕМА</a:t>
            </a:r>
          </a:p>
          <a:p>
            <a:pPr lvl="0" algn="ctr">
              <a:spcAft>
                <a:spcPts val="0"/>
              </a:spcAft>
            </a:pPr>
            <a:r>
              <a:rPr lang="ru-RU" sz="1300" dirty="0">
                <a:solidFill>
                  <a:srgbClr val="0000FF"/>
                </a:solidFill>
                <a:latin typeface="Arial Black" pitchFamily="34" charset="0"/>
              </a:rPr>
              <a:t>КАРТЫ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146899" y="908720"/>
            <a:ext cx="373650" cy="9143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 rot="18787240">
            <a:off x="2925123" y="2062035"/>
            <a:ext cx="6286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000" dirty="0">
                <a:solidFill>
                  <a:srgbClr val="000076"/>
                </a:solidFill>
                <a:latin typeface="Arial Black" pitchFamily="34" charset="0"/>
              </a:rPr>
              <a:t>ЗНАЮ</a:t>
            </a:r>
          </a:p>
        </p:txBody>
      </p:sp>
      <p:sp>
        <p:nvSpPr>
          <p:cNvPr id="15" name="Прямоугольник 14"/>
          <p:cNvSpPr/>
          <p:nvPr/>
        </p:nvSpPr>
        <p:spPr>
          <a:xfrm rot="20170819">
            <a:off x="1076357" y="3321488"/>
            <a:ext cx="8883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000" dirty="0" smtClean="0">
                <a:solidFill>
                  <a:srgbClr val="000076"/>
                </a:solidFill>
                <a:latin typeface="Arial Black" pitchFamily="34" charset="0"/>
              </a:rPr>
              <a:t>РЕСУРСЫ</a:t>
            </a:r>
          </a:p>
          <a:p>
            <a:pPr lvl="0" algn="ctr"/>
            <a:r>
              <a:rPr lang="ru-RU" sz="1000" dirty="0" smtClean="0">
                <a:solidFill>
                  <a:srgbClr val="000076"/>
                </a:solidFill>
                <a:latin typeface="Arial Black" pitchFamily="34" charset="0"/>
              </a:rPr>
              <a:t>ШКОЛЫ</a:t>
            </a:r>
            <a:endParaRPr lang="ru-RU" sz="1000" dirty="0">
              <a:solidFill>
                <a:srgbClr val="000076"/>
              </a:solidFill>
              <a:latin typeface="Arial Black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8767268">
            <a:off x="2923246" y="2378707"/>
            <a:ext cx="6351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000" dirty="0" smtClean="0">
                <a:solidFill>
                  <a:srgbClr val="000076"/>
                </a:solidFill>
                <a:latin typeface="Arial Black" pitchFamily="34" charset="0"/>
              </a:rPr>
              <a:t>УМЕЮ</a:t>
            </a:r>
            <a:endParaRPr lang="ru-RU" sz="1000" dirty="0">
              <a:solidFill>
                <a:srgbClr val="000076"/>
              </a:solidFill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01490" y="3831750"/>
            <a:ext cx="10486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000" dirty="0" smtClean="0">
                <a:solidFill>
                  <a:srgbClr val="000076"/>
                </a:solidFill>
                <a:latin typeface="Arial Black" pitchFamily="34" charset="0"/>
              </a:rPr>
              <a:t>ПРОБЛЕМЫ</a:t>
            </a:r>
            <a:endParaRPr lang="ru-RU" sz="1000" dirty="0">
              <a:solidFill>
                <a:srgbClr val="000076"/>
              </a:solidFill>
              <a:latin typeface="Arial Black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42275" y="2857872"/>
            <a:ext cx="6062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000" dirty="0" smtClean="0">
                <a:solidFill>
                  <a:srgbClr val="000076"/>
                </a:solidFill>
                <a:latin typeface="Arial Black" pitchFamily="34" charset="0"/>
              </a:rPr>
              <a:t>НАДО</a:t>
            </a:r>
            <a:endParaRPr lang="ru-RU" sz="1000" dirty="0">
              <a:solidFill>
                <a:srgbClr val="000076"/>
              </a:solidFill>
              <a:latin typeface="Arial Black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9099190">
            <a:off x="1581771" y="3517444"/>
            <a:ext cx="11641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000" dirty="0" smtClean="0">
                <a:solidFill>
                  <a:srgbClr val="000076"/>
                </a:solidFill>
                <a:latin typeface="Arial Black" pitchFamily="34" charset="0"/>
              </a:rPr>
              <a:t>физические </a:t>
            </a:r>
          </a:p>
          <a:p>
            <a:pPr lvl="0"/>
            <a:r>
              <a:rPr lang="ru-RU" sz="1000" dirty="0" smtClean="0">
                <a:solidFill>
                  <a:srgbClr val="000076"/>
                </a:solidFill>
                <a:latin typeface="Arial Black" pitchFamily="34" charset="0"/>
              </a:rPr>
              <a:t>возможности</a:t>
            </a:r>
            <a:endParaRPr lang="ru-RU" sz="1000" dirty="0">
              <a:solidFill>
                <a:srgbClr val="000076"/>
              </a:solidFill>
              <a:latin typeface="Arial Black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4424" y="2780928"/>
            <a:ext cx="9781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000" dirty="0" smtClean="0">
                <a:solidFill>
                  <a:srgbClr val="000076"/>
                </a:solidFill>
                <a:latin typeface="Arial Black" pitchFamily="34" charset="0"/>
              </a:rPr>
              <a:t>ВНЕШНИЕ </a:t>
            </a:r>
          </a:p>
          <a:p>
            <a:pPr lvl="0"/>
            <a:r>
              <a:rPr lang="ru-RU" sz="1000" dirty="0" smtClean="0">
                <a:solidFill>
                  <a:srgbClr val="000076"/>
                </a:solidFill>
                <a:latin typeface="Arial Black" pitchFamily="34" charset="0"/>
              </a:rPr>
              <a:t>РЕСУРСЫ</a:t>
            </a:r>
            <a:endParaRPr lang="ru-RU" sz="1000" dirty="0">
              <a:solidFill>
                <a:srgbClr val="000076"/>
              </a:solidFill>
              <a:latin typeface="Arial Black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21217632">
            <a:off x="3972972" y="2214039"/>
            <a:ext cx="6190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100" dirty="0" smtClean="0">
                <a:solidFill>
                  <a:srgbClr val="000076"/>
                </a:solidFill>
                <a:latin typeface="Arial Black" pitchFamily="34" charset="0"/>
              </a:rPr>
              <a:t>ХОЧУ</a:t>
            </a:r>
            <a:endParaRPr lang="ru-RU" sz="1100" dirty="0">
              <a:solidFill>
                <a:srgbClr val="000076"/>
              </a:solidFill>
              <a:latin typeface="Arial Black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413216">
            <a:off x="1490845" y="2488784"/>
            <a:ext cx="7344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000" dirty="0" smtClean="0">
                <a:solidFill>
                  <a:srgbClr val="000076"/>
                </a:solidFill>
                <a:latin typeface="Arial Black" pitchFamily="34" charset="0"/>
              </a:rPr>
              <a:t>МЕЧТЫ</a:t>
            </a:r>
            <a:endParaRPr lang="ru-RU" sz="1000" dirty="0">
              <a:solidFill>
                <a:srgbClr val="000076"/>
              </a:solidFill>
              <a:latin typeface="Arial Black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59865" y="1295541"/>
            <a:ext cx="1058568" cy="6111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68984" y="2004568"/>
            <a:ext cx="975999" cy="2853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 rot="1715638">
            <a:off x="675310" y="1433063"/>
            <a:ext cx="63350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00" dirty="0" smtClean="0">
                <a:latin typeface="Arial Black" pitchFamily="34" charset="0"/>
              </a:rPr>
              <a:t>СПОРТ</a:t>
            </a:r>
            <a:endParaRPr lang="ru-RU" sz="900" dirty="0">
              <a:latin typeface="Arial Black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20661995">
            <a:off x="449953" y="1910256"/>
            <a:ext cx="6783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00" dirty="0" smtClean="0">
                <a:latin typeface="Arial Black" pitchFamily="34" charset="0"/>
              </a:rPr>
              <a:t>ТАНЦЫ</a:t>
            </a:r>
            <a:endParaRPr lang="ru-RU" sz="900" dirty="0">
              <a:latin typeface="Arial Black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94892" y="974007"/>
            <a:ext cx="238506" cy="11693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 rot="4081188">
            <a:off x="997553" y="1053070"/>
            <a:ext cx="81945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00" dirty="0" smtClean="0">
                <a:latin typeface="Arial Black" pitchFamily="34" charset="0"/>
              </a:rPr>
              <a:t>ИСТОРИЯ</a:t>
            </a:r>
            <a:endParaRPr lang="ru-RU" sz="900" dirty="0">
              <a:latin typeface="Arial Black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24968" y="1916896"/>
            <a:ext cx="288032" cy="3215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259865" y="2208217"/>
            <a:ext cx="466707" cy="5699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73178" y="1080389"/>
            <a:ext cx="288032" cy="3215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16382" y="1671245"/>
            <a:ext cx="5971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14941" y="950152"/>
            <a:ext cx="42075" cy="5983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55254" y="2552605"/>
            <a:ext cx="2880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649084" y="908720"/>
            <a:ext cx="264416" cy="1607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68984" y="908720"/>
            <a:ext cx="288032" cy="3215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721665" y="739842"/>
            <a:ext cx="119253" cy="25708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Схема 55"/>
          <p:cNvGraphicFramePr/>
          <p:nvPr>
            <p:extLst>
              <p:ext uri="{D42A27DB-BD31-4B8C-83A1-F6EECF244321}">
                <p14:modId xmlns:p14="http://schemas.microsoft.com/office/powerpoint/2010/main" val="3042460773"/>
              </p:ext>
            </p:extLst>
          </p:nvPr>
        </p:nvGraphicFramePr>
        <p:xfrm>
          <a:off x="5280774" y="3268655"/>
          <a:ext cx="3107669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57" name="Прямая соединительная линия 56"/>
          <p:cNvCxnSpPr/>
          <p:nvPr/>
        </p:nvCxnSpPr>
        <p:spPr>
          <a:xfrm flipV="1">
            <a:off x="4339864" y="3585107"/>
            <a:ext cx="1373675" cy="943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5624813" y="2509199"/>
            <a:ext cx="429421" cy="8238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6414275" y="1823118"/>
            <a:ext cx="173949" cy="15533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3650175" y="4691945"/>
            <a:ext cx="1755988" cy="6092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4604659" y="4869160"/>
            <a:ext cx="903445" cy="8640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8070459" y="2332990"/>
            <a:ext cx="605997" cy="12521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7512721" y="2208217"/>
            <a:ext cx="42075" cy="13768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614941" y="908720"/>
            <a:ext cx="42075" cy="5983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4976742" y="3181038"/>
            <a:ext cx="757834" cy="1982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8289307" y="4056951"/>
            <a:ext cx="531165" cy="6349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8070459" y="4870231"/>
            <a:ext cx="302998" cy="10070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H="1">
            <a:off x="7554796" y="1964247"/>
            <a:ext cx="185556" cy="6802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8373457" y="1884663"/>
            <a:ext cx="0" cy="10263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7491683" y="5578108"/>
            <a:ext cx="578776" cy="5983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7236296" y="5631705"/>
            <a:ext cx="42075" cy="5983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V="1">
            <a:off x="4860032" y="5468658"/>
            <a:ext cx="785819" cy="4917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6017500" y="5714534"/>
            <a:ext cx="42075" cy="5983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5713539" y="1741568"/>
            <a:ext cx="125984" cy="11467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6198250" y="1904866"/>
            <a:ext cx="288033" cy="6750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H="1">
            <a:off x="4860032" y="3954860"/>
            <a:ext cx="350834" cy="5739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7173504" y="2617669"/>
            <a:ext cx="381292" cy="4864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5280774" y="2644538"/>
            <a:ext cx="4327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H="1">
            <a:off x="6501249" y="1671245"/>
            <a:ext cx="519023" cy="6414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5346536" y="2344844"/>
            <a:ext cx="119253" cy="30477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6146143" y="2332990"/>
            <a:ext cx="282691" cy="4429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V="1">
            <a:off x="5736553" y="1461487"/>
            <a:ext cx="238506" cy="56667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5335985" y="1617563"/>
            <a:ext cx="426629" cy="61066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flipV="1">
            <a:off x="6702698" y="1801417"/>
            <a:ext cx="641243" cy="28986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6501249" y="1278807"/>
            <a:ext cx="259511" cy="68544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V="1">
            <a:off x="6772756" y="2863875"/>
            <a:ext cx="610316" cy="14661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5052523" y="4183358"/>
            <a:ext cx="3858" cy="34543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 flipV="1">
            <a:off x="7647574" y="1671245"/>
            <a:ext cx="683808" cy="54885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>
            <a:off x="8134951" y="2403060"/>
            <a:ext cx="238506" cy="11693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Прямоугольник 120"/>
          <p:cNvSpPr/>
          <p:nvPr/>
        </p:nvSpPr>
        <p:spPr>
          <a:xfrm rot="16520925">
            <a:off x="5877421" y="2733684"/>
            <a:ext cx="8082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" dirty="0" smtClean="0">
                <a:solidFill>
                  <a:srgbClr val="C00000"/>
                </a:solidFill>
                <a:latin typeface="Arial Black" pitchFamily="34" charset="0"/>
              </a:rPr>
              <a:t>ЛЕГКАЯ</a:t>
            </a:r>
          </a:p>
          <a:p>
            <a:pPr lvl="0" algn="ctr"/>
            <a:r>
              <a:rPr lang="ru-RU" sz="800" dirty="0" smtClean="0">
                <a:solidFill>
                  <a:srgbClr val="C00000"/>
                </a:solidFill>
                <a:latin typeface="Arial Black" pitchFamily="34" charset="0"/>
              </a:rPr>
              <a:t>АТЛЕТИКА</a:t>
            </a:r>
            <a:endParaRPr lang="ru-RU" sz="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 rot="3591702">
            <a:off x="5356711" y="2884662"/>
            <a:ext cx="7136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" dirty="0" smtClean="0">
                <a:solidFill>
                  <a:srgbClr val="C00000"/>
                </a:solidFill>
                <a:latin typeface="Arial Black" pitchFamily="34" charset="0"/>
              </a:rPr>
              <a:t>ЗИМНИЕ </a:t>
            </a:r>
          </a:p>
          <a:p>
            <a:pPr lvl="0" algn="ctr"/>
            <a:r>
              <a:rPr lang="ru-RU" sz="800" dirty="0" smtClean="0">
                <a:solidFill>
                  <a:srgbClr val="C00000"/>
                </a:solidFill>
                <a:latin typeface="Arial Black" pitchFamily="34" charset="0"/>
              </a:rPr>
              <a:t>ВИДЫ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3881779" y="4142004"/>
            <a:ext cx="6687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" dirty="0" smtClean="0">
                <a:latin typeface="Arial Black" pitchFamily="34" charset="0"/>
              </a:rPr>
              <a:t>ФУТБОЛ</a:t>
            </a:r>
          </a:p>
        </p:txBody>
      </p:sp>
      <p:sp>
        <p:nvSpPr>
          <p:cNvPr id="124" name="Прямоугольник 123"/>
          <p:cNvSpPr/>
          <p:nvPr/>
        </p:nvSpPr>
        <p:spPr>
          <a:xfrm rot="19586484">
            <a:off x="4574995" y="3796230"/>
            <a:ext cx="7617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" dirty="0" smtClean="0">
                <a:solidFill>
                  <a:srgbClr val="C00000"/>
                </a:solidFill>
                <a:latin typeface="Arial Black" pitchFamily="34" charset="0"/>
              </a:rPr>
              <a:t>ИГРОВЫЕ</a:t>
            </a:r>
          </a:p>
          <a:p>
            <a:pPr lvl="0" algn="ctr"/>
            <a:r>
              <a:rPr lang="ru-RU" sz="800" dirty="0" smtClean="0">
                <a:solidFill>
                  <a:srgbClr val="C00000"/>
                </a:solidFill>
                <a:latin typeface="Arial Black" pitchFamily="34" charset="0"/>
              </a:rPr>
              <a:t>ВИДЫ</a:t>
            </a:r>
          </a:p>
        </p:txBody>
      </p:sp>
      <p:sp>
        <p:nvSpPr>
          <p:cNvPr id="125" name="Прямоугольник 124"/>
          <p:cNvSpPr/>
          <p:nvPr/>
        </p:nvSpPr>
        <p:spPr>
          <a:xfrm rot="18547579">
            <a:off x="6560150" y="2096373"/>
            <a:ext cx="42521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" dirty="0" smtClean="0">
                <a:latin typeface="Arial Black" pitchFamily="34" charset="0"/>
              </a:rPr>
              <a:t>БЕГ</a:t>
            </a:r>
          </a:p>
        </p:txBody>
      </p:sp>
      <p:sp>
        <p:nvSpPr>
          <p:cNvPr id="126" name="Прямоугольник 125"/>
          <p:cNvSpPr/>
          <p:nvPr/>
        </p:nvSpPr>
        <p:spPr>
          <a:xfrm rot="4969698">
            <a:off x="5659549" y="2506723"/>
            <a:ext cx="5741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" dirty="0" smtClean="0">
                <a:latin typeface="Arial Black" pitchFamily="34" charset="0"/>
              </a:rPr>
              <a:t>ЛЫЖИ</a:t>
            </a:r>
          </a:p>
        </p:txBody>
      </p:sp>
      <p:sp>
        <p:nvSpPr>
          <p:cNvPr id="129" name="Прямоугольник 128"/>
          <p:cNvSpPr/>
          <p:nvPr/>
        </p:nvSpPr>
        <p:spPr>
          <a:xfrm rot="4073447">
            <a:off x="6313797" y="1343594"/>
            <a:ext cx="7393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" dirty="0" smtClean="0">
                <a:latin typeface="Arial Black" pitchFamily="34" charset="0"/>
              </a:rPr>
              <a:t>эстафета</a:t>
            </a:r>
          </a:p>
        </p:txBody>
      </p:sp>
      <p:sp>
        <p:nvSpPr>
          <p:cNvPr id="130" name="Прямоугольник 129"/>
          <p:cNvSpPr/>
          <p:nvPr/>
        </p:nvSpPr>
        <p:spPr>
          <a:xfrm rot="1753996">
            <a:off x="6917665" y="2079470"/>
            <a:ext cx="5116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" dirty="0" smtClean="0">
                <a:latin typeface="Arial Black" pitchFamily="34" charset="0"/>
              </a:rPr>
              <a:t>500 м</a:t>
            </a:r>
          </a:p>
        </p:txBody>
      </p:sp>
      <p:sp>
        <p:nvSpPr>
          <p:cNvPr id="131" name="Прямоугольник 130"/>
          <p:cNvSpPr/>
          <p:nvPr/>
        </p:nvSpPr>
        <p:spPr>
          <a:xfrm rot="4128335">
            <a:off x="5962036" y="1776941"/>
            <a:ext cx="72648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" dirty="0" smtClean="0">
                <a:latin typeface="Arial Black" pitchFamily="34" charset="0"/>
              </a:rPr>
              <a:t>ПРЫЖКИ</a:t>
            </a:r>
          </a:p>
        </p:txBody>
      </p:sp>
      <p:sp>
        <p:nvSpPr>
          <p:cNvPr id="132" name="Прямоугольник 131"/>
          <p:cNvSpPr/>
          <p:nvPr/>
        </p:nvSpPr>
        <p:spPr>
          <a:xfrm rot="18107057">
            <a:off x="7544350" y="2934815"/>
            <a:ext cx="10070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" dirty="0" smtClean="0">
                <a:latin typeface="Arial Black" pitchFamily="34" charset="0"/>
              </a:rPr>
              <a:t>Смотреть</a:t>
            </a:r>
          </a:p>
          <a:p>
            <a:pPr lvl="0" algn="ctr"/>
            <a:r>
              <a:rPr lang="ru-RU" sz="800" dirty="0" smtClean="0">
                <a:latin typeface="Arial Black" pitchFamily="34" charset="0"/>
              </a:rPr>
              <a:t>соревнования</a:t>
            </a:r>
          </a:p>
        </p:txBody>
      </p:sp>
      <p:sp>
        <p:nvSpPr>
          <p:cNvPr id="133" name="Прямоугольник 132"/>
          <p:cNvSpPr/>
          <p:nvPr/>
        </p:nvSpPr>
        <p:spPr>
          <a:xfrm rot="699515">
            <a:off x="5809492" y="2123764"/>
            <a:ext cx="67330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" dirty="0">
                <a:latin typeface="Arial Black" pitchFamily="34" charset="0"/>
              </a:rPr>
              <a:t>в</a:t>
            </a:r>
            <a:r>
              <a:rPr lang="ru-RU" sz="800" dirty="0" smtClean="0">
                <a:latin typeface="Arial Black" pitchFamily="34" charset="0"/>
              </a:rPr>
              <a:t> длину</a:t>
            </a:r>
          </a:p>
        </p:txBody>
      </p:sp>
      <p:sp>
        <p:nvSpPr>
          <p:cNvPr id="134" name="Прямоугольник 133"/>
          <p:cNvSpPr/>
          <p:nvPr/>
        </p:nvSpPr>
        <p:spPr>
          <a:xfrm rot="17660514">
            <a:off x="6974569" y="1427933"/>
            <a:ext cx="43954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" dirty="0" smtClean="0">
                <a:latin typeface="Arial Black" pitchFamily="34" charset="0"/>
              </a:rPr>
              <a:t>2 км</a:t>
            </a:r>
          </a:p>
        </p:txBody>
      </p:sp>
      <p:sp>
        <p:nvSpPr>
          <p:cNvPr id="135" name="Прямоугольник 134"/>
          <p:cNvSpPr/>
          <p:nvPr/>
        </p:nvSpPr>
        <p:spPr>
          <a:xfrm>
            <a:off x="4981218" y="2613612"/>
            <a:ext cx="7553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" dirty="0" smtClean="0">
                <a:latin typeface="Arial Black" pitchFamily="34" charset="0"/>
              </a:rPr>
              <a:t>СНОУБОД</a:t>
            </a:r>
          </a:p>
        </p:txBody>
      </p:sp>
      <p:sp>
        <p:nvSpPr>
          <p:cNvPr id="136" name="Прямоугольник 135"/>
          <p:cNvSpPr/>
          <p:nvPr/>
        </p:nvSpPr>
        <p:spPr>
          <a:xfrm rot="17699200">
            <a:off x="5574113" y="1542579"/>
            <a:ext cx="4074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" dirty="0" smtClean="0">
                <a:latin typeface="Arial Black" pitchFamily="34" charset="0"/>
              </a:rPr>
              <a:t>БЕГ</a:t>
            </a:r>
          </a:p>
        </p:txBody>
      </p:sp>
      <p:sp>
        <p:nvSpPr>
          <p:cNvPr id="137" name="Прямоугольник 136"/>
          <p:cNvSpPr/>
          <p:nvPr/>
        </p:nvSpPr>
        <p:spPr>
          <a:xfrm rot="2203848">
            <a:off x="4994133" y="1820604"/>
            <a:ext cx="75052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" dirty="0" smtClean="0">
                <a:latin typeface="Arial Black" pitchFamily="34" charset="0"/>
              </a:rPr>
              <a:t>трамплин</a:t>
            </a:r>
          </a:p>
        </p:txBody>
      </p:sp>
      <p:sp>
        <p:nvSpPr>
          <p:cNvPr id="138" name="Прямоугольник 137"/>
          <p:cNvSpPr/>
          <p:nvPr/>
        </p:nvSpPr>
        <p:spPr>
          <a:xfrm rot="18426749">
            <a:off x="4295534" y="4421073"/>
            <a:ext cx="83708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" dirty="0" smtClean="0">
                <a:latin typeface="Arial Black" pitchFamily="34" charset="0"/>
              </a:rPr>
              <a:t>ВОЛЕЙБОЛ</a:t>
            </a:r>
          </a:p>
        </p:txBody>
      </p:sp>
      <p:sp>
        <p:nvSpPr>
          <p:cNvPr id="139" name="Прямоугольник 138"/>
          <p:cNvSpPr/>
          <p:nvPr/>
        </p:nvSpPr>
        <p:spPr>
          <a:xfrm rot="5400000">
            <a:off x="8241568" y="1937829"/>
            <a:ext cx="7088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" dirty="0" smtClean="0">
                <a:latin typeface="Arial Black" pitchFamily="34" charset="0"/>
              </a:rPr>
              <a:t>Легкая </a:t>
            </a:r>
          </a:p>
          <a:p>
            <a:pPr lvl="0" algn="ctr"/>
            <a:r>
              <a:rPr lang="ru-RU" sz="800" dirty="0" smtClean="0">
                <a:latin typeface="Arial Black" pitchFamily="34" charset="0"/>
              </a:rPr>
              <a:t>атлетика</a:t>
            </a:r>
          </a:p>
        </p:txBody>
      </p:sp>
      <p:sp>
        <p:nvSpPr>
          <p:cNvPr id="140" name="Прямоугольник 139"/>
          <p:cNvSpPr/>
          <p:nvPr/>
        </p:nvSpPr>
        <p:spPr>
          <a:xfrm rot="17353277">
            <a:off x="7552640" y="2377101"/>
            <a:ext cx="3754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" dirty="0" smtClean="0">
                <a:latin typeface="Arial Black" pitchFamily="34" charset="0"/>
              </a:rPr>
              <a:t>бег</a:t>
            </a:r>
          </a:p>
        </p:txBody>
      </p:sp>
      <p:cxnSp>
        <p:nvCxnSpPr>
          <p:cNvPr id="142" name="Прямая соединительная линия 141"/>
          <p:cNvCxnSpPr/>
          <p:nvPr/>
        </p:nvCxnSpPr>
        <p:spPr>
          <a:xfrm>
            <a:off x="157030" y="2041378"/>
            <a:ext cx="238506" cy="11693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 flipV="1">
            <a:off x="7173504" y="1295541"/>
            <a:ext cx="270354" cy="58565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>
            <a:off x="7013317" y="1967203"/>
            <a:ext cx="238506" cy="11693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>
            <a:off x="6198250" y="1230254"/>
            <a:ext cx="371757" cy="22106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>
            <a:off x="7989478" y="1340785"/>
            <a:ext cx="26589" cy="58210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Прямоугольник 152"/>
          <p:cNvSpPr/>
          <p:nvPr/>
        </p:nvSpPr>
        <p:spPr>
          <a:xfrm rot="5400000">
            <a:off x="7230759" y="2952537"/>
            <a:ext cx="8851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" dirty="0" smtClean="0">
                <a:latin typeface="Arial Black" pitchFamily="34" charset="0"/>
              </a:rPr>
              <a:t>участвовать</a:t>
            </a:r>
          </a:p>
        </p:txBody>
      </p:sp>
      <p:sp>
        <p:nvSpPr>
          <p:cNvPr id="154" name="Прямоугольник 153"/>
          <p:cNvSpPr/>
          <p:nvPr/>
        </p:nvSpPr>
        <p:spPr>
          <a:xfrm rot="20823971">
            <a:off x="6613359" y="2780562"/>
            <a:ext cx="6798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" dirty="0" smtClean="0">
                <a:latin typeface="Arial Black" pitchFamily="34" charset="0"/>
              </a:rPr>
              <a:t>играть</a:t>
            </a:r>
          </a:p>
        </p:txBody>
      </p:sp>
      <p:sp>
        <p:nvSpPr>
          <p:cNvPr id="155" name="Прямоугольник 154"/>
          <p:cNvSpPr/>
          <p:nvPr/>
        </p:nvSpPr>
        <p:spPr>
          <a:xfrm rot="19177670">
            <a:off x="6846274" y="3080931"/>
            <a:ext cx="5725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" dirty="0" smtClean="0">
                <a:latin typeface="Arial Black" pitchFamily="34" charset="0"/>
              </a:rPr>
              <a:t>судить</a:t>
            </a:r>
          </a:p>
        </p:txBody>
      </p:sp>
      <p:sp>
        <p:nvSpPr>
          <p:cNvPr id="156" name="Прямоугольник 155"/>
          <p:cNvSpPr/>
          <p:nvPr/>
        </p:nvSpPr>
        <p:spPr>
          <a:xfrm rot="2924109">
            <a:off x="6960181" y="2587231"/>
            <a:ext cx="74251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" dirty="0" smtClean="0">
                <a:latin typeface="Arial Black" pitchFamily="34" charset="0"/>
              </a:rPr>
              <a:t>волейбол</a:t>
            </a:r>
          </a:p>
        </p:txBody>
      </p:sp>
      <p:cxnSp>
        <p:nvCxnSpPr>
          <p:cNvPr id="160" name="Прямая соединительная линия 159"/>
          <p:cNvCxnSpPr/>
          <p:nvPr/>
        </p:nvCxnSpPr>
        <p:spPr>
          <a:xfrm flipV="1">
            <a:off x="7154004" y="3010493"/>
            <a:ext cx="295364" cy="23934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Прямоугольник 162"/>
          <p:cNvSpPr/>
          <p:nvPr/>
        </p:nvSpPr>
        <p:spPr>
          <a:xfrm rot="19026362">
            <a:off x="4759278" y="5051590"/>
            <a:ext cx="6206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" dirty="0" smtClean="0">
                <a:solidFill>
                  <a:srgbClr val="C00000"/>
                </a:solidFill>
                <a:latin typeface="Arial Black" pitchFamily="34" charset="0"/>
              </a:rPr>
              <a:t>ШКОЛА</a:t>
            </a:r>
          </a:p>
        </p:txBody>
      </p:sp>
      <p:sp>
        <p:nvSpPr>
          <p:cNvPr id="164" name="Прямоугольник 163"/>
          <p:cNvSpPr/>
          <p:nvPr/>
        </p:nvSpPr>
        <p:spPr>
          <a:xfrm rot="20457170">
            <a:off x="4226984" y="4964227"/>
            <a:ext cx="7809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" dirty="0" smtClean="0">
                <a:solidFill>
                  <a:srgbClr val="C00000"/>
                </a:solidFill>
                <a:latin typeface="Arial Black" pitchFamily="34" charset="0"/>
              </a:rPr>
              <a:t>ВНЕШНИЕ</a:t>
            </a:r>
          </a:p>
        </p:txBody>
      </p:sp>
      <p:cxnSp>
        <p:nvCxnSpPr>
          <p:cNvPr id="165" name="Прямая соединительная линия 164"/>
          <p:cNvCxnSpPr/>
          <p:nvPr/>
        </p:nvCxnSpPr>
        <p:spPr>
          <a:xfrm>
            <a:off x="3347864" y="4691945"/>
            <a:ext cx="881993" cy="3871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единительная линия 165"/>
          <p:cNvCxnSpPr/>
          <p:nvPr/>
        </p:nvCxnSpPr>
        <p:spPr>
          <a:xfrm flipV="1">
            <a:off x="3546860" y="5534518"/>
            <a:ext cx="1273217" cy="1987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единительная линия 168"/>
          <p:cNvCxnSpPr/>
          <p:nvPr/>
        </p:nvCxnSpPr>
        <p:spPr>
          <a:xfrm flipV="1">
            <a:off x="3960365" y="4358868"/>
            <a:ext cx="611634" cy="155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единительная линия 170"/>
          <p:cNvCxnSpPr/>
          <p:nvPr/>
        </p:nvCxnSpPr>
        <p:spPr>
          <a:xfrm>
            <a:off x="6017500" y="5908498"/>
            <a:ext cx="288032" cy="3215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Прямоугольник 171"/>
          <p:cNvSpPr/>
          <p:nvPr/>
        </p:nvSpPr>
        <p:spPr>
          <a:xfrm rot="21025077">
            <a:off x="3907989" y="5393031"/>
            <a:ext cx="6460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dirty="0" smtClean="0">
                <a:latin typeface="Arial Black" pitchFamily="34" charset="0"/>
              </a:rPr>
              <a:t>ШСК</a:t>
            </a:r>
          </a:p>
        </p:txBody>
      </p:sp>
      <p:cxnSp>
        <p:nvCxnSpPr>
          <p:cNvPr id="173" name="Прямая соединительная линия 172"/>
          <p:cNvCxnSpPr/>
          <p:nvPr/>
        </p:nvCxnSpPr>
        <p:spPr>
          <a:xfrm flipH="1">
            <a:off x="3125833" y="5669356"/>
            <a:ext cx="729357" cy="58210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единительная линия 173"/>
          <p:cNvCxnSpPr/>
          <p:nvPr/>
        </p:nvCxnSpPr>
        <p:spPr>
          <a:xfrm flipH="1">
            <a:off x="4183468" y="5631551"/>
            <a:ext cx="160796" cy="59848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7" name="Рисунок 176" descr="https://s8.hostingkartinok.com/uploads/images/2020/02/1069c77f8366dd3fc1dfb9e6a58f3643.pn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78" y="4213147"/>
            <a:ext cx="2153838" cy="1892329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8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663" y="5158044"/>
            <a:ext cx="1790321" cy="127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" name="Прямоугольник 179"/>
          <p:cNvSpPr/>
          <p:nvPr/>
        </p:nvSpPr>
        <p:spPr>
          <a:xfrm>
            <a:off x="2072144" y="5598481"/>
            <a:ext cx="7521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" dirty="0" smtClean="0">
                <a:solidFill>
                  <a:srgbClr val="C00000"/>
                </a:solidFill>
                <a:latin typeface="Arial Black" pitchFamily="34" charset="0"/>
              </a:rPr>
              <a:t>Мои</a:t>
            </a:r>
          </a:p>
          <a:p>
            <a:pPr lvl="0" algn="ctr"/>
            <a:r>
              <a:rPr lang="ru-RU" sz="800" dirty="0" smtClean="0">
                <a:solidFill>
                  <a:srgbClr val="C00000"/>
                </a:solidFill>
                <a:latin typeface="Arial Black" pitchFamily="34" charset="0"/>
              </a:rPr>
              <a:t>интересы</a:t>
            </a:r>
          </a:p>
        </p:txBody>
      </p:sp>
      <p:sp>
        <p:nvSpPr>
          <p:cNvPr id="181" name="Прямоугольник 180"/>
          <p:cNvSpPr/>
          <p:nvPr/>
        </p:nvSpPr>
        <p:spPr>
          <a:xfrm>
            <a:off x="1354388" y="780876"/>
            <a:ext cx="23439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ОБЩИЙ ПРИНЦИП</a:t>
            </a:r>
          </a:p>
          <a:p>
            <a:pPr lvl="0" algn="ctr"/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КАРТИРОВАНИЯ</a:t>
            </a:r>
          </a:p>
        </p:txBody>
      </p:sp>
      <p:sp>
        <p:nvSpPr>
          <p:cNvPr id="182" name="Прямоугольник 181"/>
          <p:cNvSpPr/>
          <p:nvPr/>
        </p:nvSpPr>
        <p:spPr>
          <a:xfrm>
            <a:off x="7265947" y="804730"/>
            <a:ext cx="11641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ПРИМЕР</a:t>
            </a:r>
          </a:p>
        </p:txBody>
      </p:sp>
      <p:sp>
        <p:nvSpPr>
          <p:cNvPr id="183" name="Прямоугольник 182"/>
          <p:cNvSpPr/>
          <p:nvPr/>
        </p:nvSpPr>
        <p:spPr>
          <a:xfrm>
            <a:off x="1858093" y="4317112"/>
            <a:ext cx="1874231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ru-RU" sz="1400" dirty="0" smtClean="0">
                <a:solidFill>
                  <a:srgbClr val="C00000"/>
                </a:solidFill>
                <a:latin typeface="Arial Black" pitchFamily="34" charset="0"/>
              </a:rPr>
              <a:t>ПРИМЕРЫ СХЕМ</a:t>
            </a:r>
          </a:p>
        </p:txBody>
      </p:sp>
    </p:spTree>
    <p:extLst>
      <p:ext uri="{BB962C8B-B14F-4D97-AF65-F5344CB8AC3E}">
        <p14:creationId xmlns:p14="http://schemas.microsoft.com/office/powerpoint/2010/main" val="44195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https://phonoteka.org/uploads/posts/2021-05/1621370644_11-phonoteka_org-p-fon-dlya-prezentatsii-po-fizkulture-11.jpg"/>
          <p:cNvPicPr/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" y="2852936"/>
            <a:ext cx="3996992" cy="646331"/>
          </a:xfrm>
          <a:prstGeom prst="rect">
            <a:avLst/>
          </a:prstGeom>
          <a:solidFill>
            <a:srgbClr val="A3C167"/>
          </a:solidFill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663300"/>
                </a:solidFill>
                <a:latin typeface="Arial Black" pitchFamily="34" charset="0"/>
              </a:rPr>
              <a:t>ТЕХНОЛОГИИ</a:t>
            </a:r>
            <a:endParaRPr lang="ru-RU" sz="3600" dirty="0">
              <a:solidFill>
                <a:srgbClr val="6633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6200000" flipH="1">
            <a:off x="4513135" y="2026305"/>
            <a:ext cx="117728" cy="9144002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96992" y="2852935"/>
            <a:ext cx="5125550" cy="646331"/>
          </a:xfrm>
          <a:prstGeom prst="rect">
            <a:avLst/>
          </a:prstGeom>
          <a:solidFill>
            <a:srgbClr val="A3C167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663300"/>
                </a:solidFill>
                <a:latin typeface="Arial Black" pitchFamily="34" charset="0"/>
              </a:rPr>
              <a:t>ЛИЧНОСТНО-ОРИЕНТИРОВАННОГО  </a:t>
            </a:r>
          </a:p>
          <a:p>
            <a:r>
              <a:rPr lang="ru-RU" dirty="0" smtClean="0">
                <a:solidFill>
                  <a:srgbClr val="663300"/>
                </a:solidFill>
                <a:latin typeface="Arial Black" pitchFamily="34" charset="0"/>
              </a:rPr>
              <a:t>ПОДХОДА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16200000" flipH="1">
            <a:off x="5966815" y="-2778636"/>
            <a:ext cx="104728" cy="6206725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https://heydev.net/portfolio-demo/img/portfolio.png"/>
          <p:cNvPicPr/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37" y="81520"/>
            <a:ext cx="2348865" cy="62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179512" y="765231"/>
            <a:ext cx="3488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A50021"/>
                </a:solidFill>
                <a:latin typeface="Arial Black" panose="020B0A04020102020204" pitchFamily="34" charset="0"/>
              </a:rPr>
              <a:t>Т</a:t>
            </a:r>
            <a:r>
              <a:rPr lang="ru-RU" sz="2000" b="1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ехнология </a:t>
            </a:r>
            <a:r>
              <a:rPr lang="ru-RU" sz="2000" b="1" dirty="0">
                <a:solidFill>
                  <a:srgbClr val="A50021"/>
                </a:solidFill>
                <a:latin typeface="Arial Black" panose="020B0A04020102020204" pitchFamily="34" charset="0"/>
              </a:rPr>
              <a:t>сбора и анализа информации о </a:t>
            </a:r>
            <a:r>
              <a:rPr lang="ru-RU" sz="2000" b="1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процессах собственного развития и их результатах</a:t>
            </a:r>
            <a:endParaRPr lang="ru-RU" sz="2000" dirty="0">
              <a:solidFill>
                <a:srgbClr val="A50021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3590993"/>
            <a:ext cx="68407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372A46"/>
                </a:solidFill>
                <a:latin typeface="Arial Black" panose="020B0A04020102020204" pitchFamily="34" charset="0"/>
              </a:rPr>
              <a:t>ПРИМЕРНЫЕ ТЕМЫ ПОРТФОЛИО: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372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достижение конкретной цели (задачи);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372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ru-RU" dirty="0">
                <a:solidFill>
                  <a:srgbClr val="372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определённой </a:t>
            </a:r>
            <a:r>
              <a:rPr lang="ru-RU" dirty="0" smtClean="0">
                <a:solidFill>
                  <a:srgbClr val="372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физического развития;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372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«Образовательная деятельность на уроке физической</a:t>
            </a:r>
          </a:p>
          <a:p>
            <a:pPr lvl="0"/>
            <a:r>
              <a:rPr lang="ru-RU" dirty="0" smtClean="0">
                <a:solidFill>
                  <a:srgbClr val="372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культуры»;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372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«Мой физкультурно-спортивный путь»;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372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самоопределение в области спорта;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372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«Мои физкультурно-спортивные достижения»; пр.</a:t>
            </a:r>
            <a:endParaRPr lang="ru-RU" dirty="0">
              <a:solidFill>
                <a:srgbClr val="372A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372A46"/>
                </a:solidFill>
                <a:latin typeface="Arial Black" panose="020B0A04020102020204" pitchFamily="34" charset="0"/>
              </a:rPr>
              <a:t>расширенное портфолио, включающее в себя</a:t>
            </a:r>
          </a:p>
          <a:p>
            <a:r>
              <a:rPr lang="ru-RU" b="1" dirty="0" smtClean="0">
                <a:solidFill>
                  <a:srgbClr val="372A46"/>
                </a:solidFill>
                <a:latin typeface="Arial Black" panose="020B0A04020102020204" pitchFamily="34" charset="0"/>
              </a:rPr>
              <a:t>    все возможные ТЕМЫ</a:t>
            </a:r>
            <a:endParaRPr lang="ru-RU" dirty="0" smtClean="0">
              <a:solidFill>
                <a:srgbClr val="372A46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879" y="476561"/>
            <a:ext cx="551161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ЦЕЛЬ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Оказание помощи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обучающимся 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 приобретении навыков </a:t>
            </a:r>
          </a:p>
          <a:p>
            <a:pPr algn="ctr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планирования, систематизации,  </a:t>
            </a:r>
          </a:p>
          <a:p>
            <a:pPr algn="ctr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самоопределения, </a:t>
            </a:r>
          </a:p>
          <a:p>
            <a:pPr algn="ctr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анализа и рефлексии своих </a:t>
            </a:r>
          </a:p>
          <a:p>
            <a:pPr algn="ctr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образовательных и личностных </a:t>
            </a:r>
          </a:p>
          <a:p>
            <a:pPr algn="ctr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запросов, возможностей, ресурсов </a:t>
            </a:r>
          </a:p>
          <a:p>
            <a:pPr algn="ctr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и перспектив</a:t>
            </a:r>
          </a:p>
        </p:txBody>
      </p:sp>
      <p:pic>
        <p:nvPicPr>
          <p:cNvPr id="17" name="Рисунок 16" descr="Виды Спорта, Легкая Атлетика, Коллаж, Бейсбол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767" y="3662980"/>
            <a:ext cx="2562775" cy="271834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02153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https://phonoteka.org/uploads/posts/2021-05/1621370644_11-phonoteka_org-p-fon-dlya-prezentatsii-po-fizkulture-11.jpg"/>
          <p:cNvPicPr/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 rot="16200000" flipH="1">
            <a:off x="4513135" y="2026305"/>
            <a:ext cx="117728" cy="9144002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6200000" flipH="1">
            <a:off x="6716404" y="-2103448"/>
            <a:ext cx="45719" cy="4766575"/>
          </a:xfrm>
          <a:prstGeom prst="rect">
            <a:avLst/>
          </a:prstGeom>
          <a:solidFill>
            <a:srgbClr val="663300"/>
          </a:solidFill>
          <a:ln w="762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" y="2852936"/>
            <a:ext cx="3996992" cy="646331"/>
          </a:xfrm>
          <a:prstGeom prst="rect">
            <a:avLst/>
          </a:prstGeom>
          <a:solidFill>
            <a:srgbClr val="A3C167"/>
          </a:solidFill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663300"/>
                </a:solidFill>
                <a:latin typeface="Arial Black" pitchFamily="34" charset="0"/>
              </a:rPr>
              <a:t>ТЕХНОЛОГИИ</a:t>
            </a:r>
            <a:endParaRPr lang="ru-RU" sz="3600" dirty="0">
              <a:solidFill>
                <a:srgbClr val="6633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96992" y="2852935"/>
            <a:ext cx="5147008" cy="646331"/>
          </a:xfrm>
          <a:prstGeom prst="rect">
            <a:avLst/>
          </a:prstGeom>
          <a:solidFill>
            <a:srgbClr val="A3C167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663300"/>
                </a:solidFill>
                <a:latin typeface="Arial Black" pitchFamily="34" charset="0"/>
              </a:rPr>
              <a:t>ЛИЧНОСТНО-ОРИЕНТИРОВАННОГО  </a:t>
            </a:r>
          </a:p>
          <a:p>
            <a:r>
              <a:rPr lang="ru-RU" dirty="0" smtClean="0">
                <a:solidFill>
                  <a:srgbClr val="663300"/>
                </a:solidFill>
                <a:latin typeface="Arial Black" pitchFamily="34" charset="0"/>
              </a:rPr>
              <a:t>ПОДХОДА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45733"/>
            <a:ext cx="428033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 smtClean="0">
                <a:solidFill>
                  <a:srgbClr val="7030A0"/>
                </a:solidFill>
                <a:latin typeface="Arial Black" panose="020B0A04020102020204" pitchFamily="34" charset="0"/>
                <a:cs typeface="DaunPenh" panose="01010101010101010101" pitchFamily="2" charset="0"/>
              </a:rPr>
              <a:t>ОБРАЗОВАТЕЛЬНЫЙ </a:t>
            </a:r>
          </a:p>
          <a:p>
            <a:r>
              <a:rPr lang="ru-RU" sz="2600" dirty="0" smtClean="0">
                <a:solidFill>
                  <a:srgbClr val="7030A0"/>
                </a:solidFill>
                <a:latin typeface="Arial Black" panose="020B0A04020102020204" pitchFamily="34" charset="0"/>
                <a:cs typeface="DaunPenh" panose="01010101010101010101" pitchFamily="2" charset="0"/>
              </a:rPr>
              <a:t>ТУРИЗМ</a:t>
            </a:r>
            <a:endParaRPr lang="ru-RU" sz="2600" dirty="0">
              <a:solidFill>
                <a:srgbClr val="7030A0"/>
              </a:solidFill>
              <a:latin typeface="Arial Black" panose="020B0A04020102020204" pitchFamily="34" charset="0"/>
              <a:cs typeface="DaunPenh" panose="01010101010101010101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37706" y="62808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ЦЕЛЬ</a:t>
            </a: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владение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навыками самообразования и удовлетворения личных познавательных интересов при исследовании объектов окружающего социума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089" y="1038285"/>
            <a:ext cx="3960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532476"/>
                </a:solidFill>
                <a:latin typeface="Arial Black" panose="020B0A04020102020204" pitchFamily="34" charset="0"/>
              </a:rPr>
              <a:t>Технология реализации </a:t>
            </a:r>
            <a:r>
              <a:rPr lang="ru-RU" dirty="0">
                <a:solidFill>
                  <a:srgbClr val="532476"/>
                </a:solidFill>
                <a:latin typeface="Arial Black" panose="020B0A04020102020204" pitchFamily="34" charset="0"/>
              </a:rPr>
              <a:t>индивидуальных познавательно-образовательных маршрутов (навигационных карт)</a:t>
            </a:r>
            <a:endParaRPr lang="ru-RU" dirty="0">
              <a:solidFill>
                <a:srgbClr val="532476"/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5"/>
          <a:stretch>
            <a:fillRect/>
          </a:stretch>
        </p:blipFill>
        <p:spPr>
          <a:xfrm>
            <a:off x="5868144" y="3789040"/>
            <a:ext cx="3141563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79082" y="3615564"/>
            <a:ext cx="602110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2F243C"/>
                </a:solidFill>
                <a:latin typeface="Arial Black" panose="020B0A04020102020204" pitchFamily="34" charset="0"/>
              </a:rPr>
              <a:t>ПРИМЕРНЫЕ ВИДЫ ОБРАЗОВАТЕЛЬНОГО ТУРИЗМА </a:t>
            </a:r>
            <a:r>
              <a:rPr lang="ru-RU" sz="1600" b="1" dirty="0" smtClean="0">
                <a:solidFill>
                  <a:srgbClr val="2F243C"/>
                </a:solidFill>
                <a:latin typeface="Arial Black" panose="020B0A04020102020204" pitchFamily="34" charset="0"/>
              </a:rPr>
              <a:t>(«путешествия»):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500" b="1" dirty="0" smtClean="0">
                <a:solidFill>
                  <a:srgbClr val="2F24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экскурсионные ознакомительно-познавательные мероприятия</a:t>
            </a:r>
            <a:r>
              <a:rPr lang="ru-RU" sz="1500" dirty="0" smtClean="0">
                <a:solidFill>
                  <a:srgbClr val="2F24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500" b="1" dirty="0" smtClean="0">
                <a:solidFill>
                  <a:srgbClr val="2F24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</a:t>
            </a:r>
            <a:r>
              <a:rPr lang="ru-RU" sz="1500" b="1" dirty="0">
                <a:solidFill>
                  <a:srgbClr val="2F24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 </a:t>
            </a:r>
            <a:r>
              <a:rPr lang="ru-RU" sz="1500" b="1" dirty="0" smtClean="0">
                <a:solidFill>
                  <a:srgbClr val="2F24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физкультурно-спортивных мероприятиях </a:t>
            </a:r>
            <a:r>
              <a:rPr lang="ru-RU" sz="1500" b="1" dirty="0">
                <a:solidFill>
                  <a:srgbClr val="2F24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различного </a:t>
            </a:r>
            <a:r>
              <a:rPr lang="ru-RU" sz="1500" b="1" dirty="0" smtClean="0">
                <a:solidFill>
                  <a:srgbClr val="2F24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формата</a:t>
            </a:r>
            <a:r>
              <a:rPr lang="ru-RU" sz="1500" dirty="0" smtClean="0">
                <a:solidFill>
                  <a:srgbClr val="2F24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1500" dirty="0">
              <a:solidFill>
                <a:srgbClr val="2F24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500" b="1" dirty="0" smtClean="0">
                <a:solidFill>
                  <a:srgbClr val="2F24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поездки, походы, мероприятия </a:t>
            </a:r>
            <a:r>
              <a:rPr lang="ru-RU" sz="1500" dirty="0">
                <a:solidFill>
                  <a:srgbClr val="2F24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</a:t>
            </a:r>
            <a:r>
              <a:rPr lang="ru-RU" sz="1500" dirty="0" smtClean="0">
                <a:solidFill>
                  <a:srgbClr val="2F24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 физического развития, изучения </a:t>
            </a:r>
            <a:r>
              <a:rPr lang="ru-RU" sz="1500" dirty="0">
                <a:solidFill>
                  <a:srgbClr val="2F24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конкретного </a:t>
            </a:r>
            <a:r>
              <a:rPr lang="ru-RU" sz="1500" dirty="0" smtClean="0">
                <a:solidFill>
                  <a:srgbClr val="2F24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вопроса, сбора информации, удовлетворения собственных </a:t>
            </a:r>
            <a:r>
              <a:rPr lang="ru-RU" sz="1500" dirty="0">
                <a:solidFill>
                  <a:srgbClr val="2F24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интересов (расширения знаний) по определённому </a:t>
            </a:r>
            <a:r>
              <a:rPr lang="ru-RU" sz="1500" dirty="0" smtClean="0">
                <a:solidFill>
                  <a:srgbClr val="2F24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виду спорта</a:t>
            </a:r>
            <a:r>
              <a:rPr lang="ru-RU" sz="1500" dirty="0" smtClean="0">
                <a:solidFill>
                  <a:srgbClr val="2F24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dirty="0" smtClean="0">
                <a:solidFill>
                  <a:srgbClr val="2F24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пр.;</a:t>
            </a:r>
            <a:endParaRPr lang="ru-RU" sz="1500" dirty="0">
              <a:solidFill>
                <a:srgbClr val="2F24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500" b="1" dirty="0" err="1" smtClean="0">
                <a:solidFill>
                  <a:srgbClr val="2F24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профориентационные</a:t>
            </a:r>
            <a:r>
              <a:rPr lang="ru-RU" sz="1500" b="1" dirty="0" smtClean="0">
                <a:solidFill>
                  <a:srgbClr val="2F24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мероприятия физкультурно-спортивной направленности</a:t>
            </a:r>
            <a:r>
              <a:rPr lang="ru-RU" sz="1500" dirty="0" smtClean="0">
                <a:solidFill>
                  <a:srgbClr val="2F24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500" dirty="0">
              <a:solidFill>
                <a:srgbClr val="2F24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84368" y="5157192"/>
            <a:ext cx="829073" cy="276999"/>
          </a:xfrm>
          <a:prstGeom prst="rect">
            <a:avLst/>
          </a:prstGeom>
          <a:solidFill>
            <a:srgbClr val="FFFF00"/>
          </a:solidFill>
          <a:ln w="28575">
            <a:solidFill>
              <a:srgbClr val="772D2B"/>
            </a:solidFill>
          </a:ln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532476"/>
                </a:solidFill>
                <a:latin typeface="Arial Black" panose="020B0A04020102020204" pitchFamily="34" charset="0"/>
              </a:rPr>
              <a:t>футбол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8708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https://phonoteka.org/uploads/posts/2021-05/1621370644_11-phonoteka_org-p-fon-dlya-prezentatsii-po-fizkulture-11.jpg"/>
          <p:cNvPicPr/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 rot="16200000" flipH="1">
            <a:off x="4513135" y="2026305"/>
            <a:ext cx="117728" cy="9144002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6200000" flipH="1">
            <a:off x="6176344" y="-2597787"/>
            <a:ext cx="45719" cy="5846696"/>
          </a:xfrm>
          <a:prstGeom prst="rect">
            <a:avLst/>
          </a:prstGeom>
          <a:solidFill>
            <a:srgbClr val="663300"/>
          </a:solidFill>
          <a:ln w="762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" y="2852936"/>
            <a:ext cx="3996992" cy="646331"/>
          </a:xfrm>
          <a:prstGeom prst="rect">
            <a:avLst/>
          </a:prstGeom>
          <a:solidFill>
            <a:srgbClr val="A3C167"/>
          </a:solidFill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663300"/>
                </a:solidFill>
                <a:latin typeface="Arial Black" pitchFamily="34" charset="0"/>
              </a:rPr>
              <a:t>ТЕХНОЛОГИИ</a:t>
            </a:r>
            <a:endParaRPr lang="ru-RU" sz="3600" dirty="0">
              <a:solidFill>
                <a:srgbClr val="6633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96992" y="2852935"/>
            <a:ext cx="5147008" cy="646331"/>
          </a:xfrm>
          <a:prstGeom prst="rect">
            <a:avLst/>
          </a:prstGeom>
          <a:solidFill>
            <a:srgbClr val="A3C167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663300"/>
                </a:solidFill>
                <a:latin typeface="Arial Black" pitchFamily="34" charset="0"/>
              </a:rPr>
              <a:t>ЛИЧНОСТНО-ОРИЕНТИРОВАННОГО  </a:t>
            </a:r>
          </a:p>
          <a:p>
            <a:r>
              <a:rPr lang="ru-RU" dirty="0" smtClean="0">
                <a:solidFill>
                  <a:srgbClr val="663300"/>
                </a:solidFill>
                <a:latin typeface="Arial Black" pitchFamily="34" charset="0"/>
              </a:rPr>
              <a:t>ПОДХОДА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415271" y="413246"/>
            <a:ext cx="457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ЦЕЛЬ 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азвитие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навыков анализа/самоанализа, осмысления и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рефлексии (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умение принимать взвешенные решения, решать проблемы, работать с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собственным опытом,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выделять главное и второстепенное, анализировать различные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ситуации, пр.) 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2276"/>
            <a:ext cx="2775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Arial Black" panose="020B0A04020102020204" pitchFamily="34" charset="0"/>
                <a:cs typeface="DaunPenh" panose="01010101010101010101" pitchFamily="2" charset="0"/>
              </a:rPr>
              <a:t>ФИШ-БОУН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3628" y="583781"/>
            <a:ext cx="41764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76"/>
                </a:solidFill>
                <a:latin typeface="Arial Black" panose="020B0A04020102020204" pitchFamily="34" charset="0"/>
              </a:rPr>
              <a:t>Технология критического мышления, т.е. </a:t>
            </a:r>
            <a:r>
              <a:rPr lang="ru-RU" b="1" dirty="0" smtClean="0">
                <a:solidFill>
                  <a:srgbClr val="00007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поиска </a:t>
            </a:r>
            <a:r>
              <a:rPr lang="ru-RU" b="1" dirty="0">
                <a:solidFill>
                  <a:srgbClr val="00007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здравого смысла </a:t>
            </a:r>
            <a:r>
              <a:rPr lang="ru-RU" b="1" dirty="0">
                <a:solidFill>
                  <a:srgbClr val="000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(как поступить логично с учетом своей точки зрения и других мнений и отказаться  от собственных </a:t>
            </a:r>
            <a:r>
              <a:rPr lang="ru-RU" b="1" dirty="0" smtClean="0">
                <a:solidFill>
                  <a:srgbClr val="000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предубеждений)</a:t>
            </a:r>
            <a:endParaRPr lang="ru-RU" b="1" dirty="0">
              <a:solidFill>
                <a:srgbClr val="0000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2534" y="3577338"/>
            <a:ext cx="65217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72A46"/>
                </a:solidFill>
                <a:latin typeface="Arial Black" panose="020B0A04020102020204" pitchFamily="34" charset="0"/>
              </a:rPr>
              <a:t>ДАЁТ ВОЗМОЖНОСТЬ: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372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организовывать аналитическую работу индивидуально</a:t>
            </a:r>
            <a:r>
              <a:rPr lang="ru-RU" sz="1600" b="1" dirty="0" smtClean="0">
                <a:solidFill>
                  <a:srgbClr val="372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lvl="0"/>
            <a:r>
              <a:rPr lang="ru-RU" sz="1600" b="1" dirty="0" smtClean="0">
                <a:solidFill>
                  <a:srgbClr val="372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парах/группах/коллективе</a:t>
            </a:r>
            <a:r>
              <a:rPr lang="ru-RU" sz="1600" b="1" dirty="0">
                <a:solidFill>
                  <a:srgbClr val="372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372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формировать </a:t>
            </a:r>
            <a:r>
              <a:rPr lang="ru-RU" sz="1600" b="1" dirty="0">
                <a:solidFill>
                  <a:srgbClr val="372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коммуникативные качества;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372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решать </a:t>
            </a:r>
            <a:r>
              <a:rPr lang="ru-RU" sz="1600" b="1" dirty="0">
                <a:solidFill>
                  <a:srgbClr val="372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в коллективе;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372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развивать </a:t>
            </a:r>
            <a:r>
              <a:rPr lang="ru-RU" sz="1600" b="1" dirty="0">
                <a:solidFill>
                  <a:srgbClr val="372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критическое мышление;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372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визуализировать </a:t>
            </a:r>
            <a:r>
              <a:rPr lang="ru-RU" sz="1600" b="1" dirty="0">
                <a:solidFill>
                  <a:srgbClr val="372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взаимосвязи между причиной и следствием;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372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ранжировать факты  ситуации/события/причины проблем </a:t>
            </a:r>
            <a:r>
              <a:rPr lang="ru-RU" sz="1600" b="1" dirty="0">
                <a:solidFill>
                  <a:srgbClr val="372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степени их значимости</a:t>
            </a:r>
            <a:r>
              <a:rPr lang="ru-RU" sz="1600" b="1" dirty="0" smtClean="0">
                <a:solidFill>
                  <a:srgbClr val="372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пр. </a:t>
            </a:r>
            <a:endParaRPr lang="ru-RU" sz="1600" b="1" dirty="0">
              <a:solidFill>
                <a:srgbClr val="372A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 descr="https://pedsovet.su/_pu/57/s72771529.jpg">
            <a:hlinkClick r:id="rId5" tgtFrame="&quot;_blank&quot;" tooltip="&quot;Нажмите, для просмотра в полном размере...&quot;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271" y="4221088"/>
            <a:ext cx="2209036" cy="1740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160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https://phonoteka.org/uploads/posts/2021-05/1621370644_11-phonoteka_org-p-fon-dlya-prezentatsii-po-fizkulture-11.jpg"/>
          <p:cNvPicPr/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 rot="16200000" flipH="1">
            <a:off x="4513135" y="2026305"/>
            <a:ext cx="117728" cy="9144002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6200000" flipH="1">
            <a:off x="7184456" y="-1635395"/>
            <a:ext cx="45719" cy="3830472"/>
          </a:xfrm>
          <a:prstGeom prst="rect">
            <a:avLst/>
          </a:prstGeom>
          <a:solidFill>
            <a:srgbClr val="663300"/>
          </a:solidFill>
          <a:ln w="762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" y="2852936"/>
            <a:ext cx="3996992" cy="646331"/>
          </a:xfrm>
          <a:prstGeom prst="rect">
            <a:avLst/>
          </a:prstGeom>
          <a:solidFill>
            <a:srgbClr val="A3C167"/>
          </a:solidFill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663300"/>
                </a:solidFill>
                <a:latin typeface="Arial Black" pitchFamily="34" charset="0"/>
              </a:rPr>
              <a:t>ТЕХНОЛОГИИ</a:t>
            </a:r>
            <a:endParaRPr lang="ru-RU" sz="3600" dirty="0">
              <a:solidFill>
                <a:srgbClr val="6633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96992" y="2852935"/>
            <a:ext cx="5147008" cy="646331"/>
          </a:xfrm>
          <a:prstGeom prst="rect">
            <a:avLst/>
          </a:prstGeom>
          <a:solidFill>
            <a:srgbClr val="A3C167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663300"/>
                </a:solidFill>
                <a:latin typeface="Arial Black" pitchFamily="34" charset="0"/>
              </a:rPr>
              <a:t>ЛИЧНОСТНО-ОРИЕНТИРОВАННОГО  </a:t>
            </a:r>
          </a:p>
          <a:p>
            <a:r>
              <a:rPr lang="ru-RU" dirty="0" smtClean="0">
                <a:solidFill>
                  <a:srgbClr val="663300"/>
                </a:solidFill>
                <a:latin typeface="Arial Black" pitchFamily="34" charset="0"/>
              </a:rPr>
              <a:t>ПОДХОДА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0919" y="118034"/>
            <a:ext cx="4881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DaunPenh" panose="01010101010101010101" pitchFamily="2" charset="0"/>
              </a:rPr>
              <a:t>ТЕХНОЛОГИИ РЕФЛЕКСИИ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3331" y="675817"/>
            <a:ext cx="42786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9434F"/>
                </a:solidFill>
                <a:latin typeface="Arial Black" panose="020B0A04020102020204" pitchFamily="34" charset="0"/>
              </a:rPr>
              <a:t>Технологии для формирования навыков</a:t>
            </a:r>
            <a:r>
              <a:rPr lang="ru-RU" dirty="0" smtClean="0">
                <a:solidFill>
                  <a:srgbClr val="19434F"/>
                </a:solidFill>
                <a:latin typeface="Arial Black" panose="020B0A04020102020204" pitchFamily="34" charset="0"/>
              </a:rPr>
              <a:t> осмысления, конструирования </a:t>
            </a:r>
            <a:r>
              <a:rPr lang="ru-RU" dirty="0">
                <a:solidFill>
                  <a:srgbClr val="19434F"/>
                </a:solidFill>
                <a:latin typeface="Arial Black" panose="020B0A04020102020204" pitchFamily="34" charset="0"/>
              </a:rPr>
              <a:t>и </a:t>
            </a:r>
            <a:r>
              <a:rPr lang="ru-RU" dirty="0" smtClean="0">
                <a:solidFill>
                  <a:srgbClr val="19434F"/>
                </a:solidFill>
                <a:latin typeface="Arial Black" panose="020B0A04020102020204" pitchFamily="34" charset="0"/>
              </a:rPr>
              <a:t>оценки своей </a:t>
            </a:r>
            <a:r>
              <a:rPr lang="ru-RU" dirty="0">
                <a:solidFill>
                  <a:srgbClr val="19434F"/>
                </a:solidFill>
                <a:latin typeface="Arial Black" panose="020B0A04020102020204" pitchFamily="34" charset="0"/>
              </a:rPr>
              <a:t>реальной деятельности, </a:t>
            </a:r>
            <a:r>
              <a:rPr lang="ru-RU" dirty="0" smtClean="0">
                <a:solidFill>
                  <a:srgbClr val="19434F"/>
                </a:solidFill>
                <a:latin typeface="Arial Black" panose="020B0A04020102020204" pitchFamily="34" charset="0"/>
              </a:rPr>
              <a:t>а также управления этой деятельностью </a:t>
            </a:r>
            <a:endParaRPr lang="ru-RU" b="1" dirty="0">
              <a:solidFill>
                <a:srgbClr val="19434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588782"/>
            <a:ext cx="440653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772D2B"/>
                </a:solidFill>
                <a:latin typeface="Arial Black" panose="020B0A04020102020204" pitchFamily="34" charset="0"/>
              </a:rPr>
              <a:t>ЦЕЛЬ</a:t>
            </a:r>
            <a:r>
              <a:rPr lang="ru-RU" sz="1600" b="1" dirty="0">
                <a:solidFill>
                  <a:srgbClr val="772D2B"/>
                </a:solidFill>
                <a:latin typeface="Arial Black" panose="020B0A04020102020204" pitchFamily="34" charset="0"/>
              </a:rPr>
              <a:t> </a:t>
            </a:r>
            <a:endParaRPr lang="ru-RU" sz="1600" b="1" dirty="0" smtClean="0">
              <a:solidFill>
                <a:srgbClr val="772D2B"/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ru-RU" sz="1600" b="1" dirty="0">
                <a:solidFill>
                  <a:srgbClr val="772D2B"/>
                </a:solidFill>
                <a:latin typeface="Arial Black" panose="020B0A04020102020204" pitchFamily="34" charset="0"/>
              </a:rPr>
              <a:t>А</a:t>
            </a:r>
            <a:r>
              <a:rPr lang="ru-RU" sz="1600" b="1" dirty="0" smtClean="0">
                <a:solidFill>
                  <a:srgbClr val="772D2B"/>
                </a:solidFill>
                <a:latin typeface="Arial Black" panose="020B0A04020102020204" pitchFamily="34" charset="0"/>
              </a:rPr>
              <a:t>нализ </a:t>
            </a:r>
            <a:r>
              <a:rPr lang="ru-RU" sz="1600" b="1" dirty="0">
                <a:solidFill>
                  <a:srgbClr val="772D2B"/>
                </a:solidFill>
                <a:latin typeface="Arial Black" panose="020B0A04020102020204" pitchFamily="34" charset="0"/>
              </a:rPr>
              <a:t>и фиксирование результатов деятельности, </a:t>
            </a:r>
            <a:r>
              <a:rPr lang="ru-RU" sz="1600" b="1" dirty="0" smtClean="0">
                <a:solidFill>
                  <a:srgbClr val="772D2B"/>
                </a:solidFill>
                <a:latin typeface="Arial Black" panose="020B0A04020102020204" pitchFamily="34" charset="0"/>
              </a:rPr>
              <a:t>взаимодействия, развития/саморазвития, путей достижения целей, решения задач, планов </a:t>
            </a:r>
            <a:r>
              <a:rPr lang="ru-RU" sz="1600" b="1" dirty="0">
                <a:solidFill>
                  <a:srgbClr val="772D2B"/>
                </a:solidFill>
                <a:latin typeface="Arial Black" panose="020B0A04020102020204" pitchFamily="34" charset="0"/>
              </a:rPr>
              <a:t>по коррекции </a:t>
            </a:r>
            <a:r>
              <a:rPr lang="ru-RU" sz="1600" b="1" dirty="0" smtClean="0">
                <a:solidFill>
                  <a:srgbClr val="772D2B"/>
                </a:solidFill>
                <a:latin typeface="Arial Black" panose="020B0A04020102020204" pitchFamily="34" charset="0"/>
              </a:rPr>
              <a:t>деятельности или её перспектив, пр.</a:t>
            </a:r>
            <a:endParaRPr lang="ru-RU" sz="1600" b="1" dirty="0">
              <a:solidFill>
                <a:srgbClr val="772D2B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0339" y="3661573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 smtClean="0">
                <a:solidFill>
                  <a:srgbClr val="291F3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ФОРМЫ РЕФЛЕКСИИ</a:t>
            </a:r>
            <a:r>
              <a:rPr lang="ru-RU" b="1" dirty="0" smtClean="0">
                <a:solidFill>
                  <a:srgbClr val="291F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ru-RU" b="1" dirty="0" smtClean="0">
                <a:solidFill>
                  <a:srgbClr val="291F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Ретроспективная</a:t>
            </a:r>
            <a:r>
              <a:rPr lang="ru-RU" altLang="ru-RU" dirty="0" smtClean="0">
                <a:solidFill>
                  <a:srgbClr val="291F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осмысление процессов, имевших место в прошлом;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ru-RU" b="1" dirty="0" err="1" smtClean="0">
                <a:solidFill>
                  <a:srgbClr val="291F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Проспективная</a:t>
            </a:r>
            <a:r>
              <a:rPr lang="ru-RU" altLang="ru-RU" dirty="0" smtClean="0">
                <a:solidFill>
                  <a:srgbClr val="291F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проектирование и коррекция возможной будущей деятельности;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ru-RU" b="1" dirty="0" smtClean="0">
                <a:solidFill>
                  <a:srgbClr val="291F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Интроспективная</a:t>
            </a:r>
            <a:r>
              <a:rPr lang="ru-RU" altLang="ru-RU" dirty="0" smtClean="0">
                <a:solidFill>
                  <a:srgbClr val="291F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регулирование «здесь и </a:t>
            </a:r>
            <a:r>
              <a:rPr lang="ru-RU" altLang="ru-RU" dirty="0" smtClean="0">
                <a:solidFill>
                  <a:srgbClr val="291F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сейчас»</a:t>
            </a:r>
            <a:endParaRPr lang="ru-RU" dirty="0">
              <a:solidFill>
                <a:srgbClr val="291F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12339" y="3661573"/>
            <a:ext cx="399116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271E3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ТЕХНОЛОГИИ РЕФЛЕКСИИ, </a:t>
            </a:r>
            <a:r>
              <a:rPr lang="ru-RU" altLang="ru-RU" b="1" dirty="0">
                <a:solidFill>
                  <a:srgbClr val="271E3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НАИБОЛЕЕ ЧАСТО ИСПОЛЬЗУЕМЫЕ В ПРАКТИКЕ:</a:t>
            </a:r>
          </a:p>
          <a:p>
            <a:r>
              <a:rPr lang="ru-RU" altLang="ru-RU" dirty="0" smtClean="0">
                <a:solidFill>
                  <a:srgbClr val="27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dirty="0">
                <a:solidFill>
                  <a:srgbClr val="27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Острова»; «Фиш-</a:t>
            </a:r>
            <a:r>
              <a:rPr lang="ru-RU" altLang="ru-RU" dirty="0" err="1">
                <a:solidFill>
                  <a:srgbClr val="27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Боун</a:t>
            </a:r>
            <a:r>
              <a:rPr lang="ru-RU" altLang="ru-RU" dirty="0">
                <a:solidFill>
                  <a:srgbClr val="27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 «Рефлексивная мишень»;  «</a:t>
            </a:r>
            <a:r>
              <a:rPr lang="ru-RU" altLang="ru-RU" dirty="0" smtClean="0">
                <a:solidFill>
                  <a:srgbClr val="27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Рефлексивный </a:t>
            </a:r>
            <a:r>
              <a:rPr lang="ru-RU" altLang="ru-RU" dirty="0">
                <a:solidFill>
                  <a:srgbClr val="27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ринг»; </a:t>
            </a:r>
            <a:r>
              <a:rPr lang="ru-RU" altLang="ru-RU" dirty="0" smtClean="0">
                <a:solidFill>
                  <a:srgbClr val="27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«Рейтинговая шкала», «</a:t>
            </a:r>
            <a:r>
              <a:rPr lang="ru-RU" altLang="ru-RU" dirty="0">
                <a:solidFill>
                  <a:srgbClr val="27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СИНКВЕЙН», «Ключевое слово</a:t>
            </a:r>
            <a:r>
              <a:rPr lang="ru-RU" altLang="ru-RU" dirty="0" smtClean="0">
                <a:solidFill>
                  <a:srgbClr val="27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solidFill>
                <a:srgbClr val="271E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60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ФОНЫ</Template>
  <TotalTime>4639</TotalTime>
  <Words>794</Words>
  <Application>Microsoft Office PowerPoint</Application>
  <PresentationFormat>Экран (4:3)</PresentationFormat>
  <Paragraphs>194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ТЕХНОЛОГИЧЕСКИЕ РЕСУРСЫ  профориентационной работы физкультурно-спортивной направленности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</dc:title>
  <dc:creator>DO445A</dc:creator>
  <cp:lastModifiedBy>BUH</cp:lastModifiedBy>
  <cp:revision>485</cp:revision>
  <dcterms:created xsi:type="dcterms:W3CDTF">2015-01-29T11:01:43Z</dcterms:created>
  <dcterms:modified xsi:type="dcterms:W3CDTF">2021-11-26T12:46:24Z</dcterms:modified>
</cp:coreProperties>
</file>