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71" r:id="rId3"/>
    <p:sldId id="268" r:id="rId4"/>
    <p:sldId id="265" r:id="rId5"/>
    <p:sldId id="262" r:id="rId6"/>
    <p:sldId id="272" r:id="rId7"/>
    <p:sldId id="263" r:id="rId8"/>
    <p:sldId id="274" r:id="rId9"/>
    <p:sldId id="273" r:id="rId10"/>
    <p:sldId id="267" r:id="rId11"/>
    <p:sldId id="269" r:id="rId12"/>
  </p:sldIdLst>
  <p:sldSz cx="18288000" cy="10287000"/>
  <p:notesSz cx="6858000" cy="9144000"/>
  <p:embeddedFontLst>
    <p:embeddedFont>
      <p:font typeface="Arimo" panose="020B0604020202020204" charset="0"/>
      <p:regular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Cambria" panose="02040503050406030204" pitchFamily="18" charset="0"/>
      <p:regular r:id="rId18"/>
      <p:bold r:id="rId19"/>
      <p:italic r:id="rId20"/>
      <p:boldItalic r:id="rId21"/>
    </p:embeddedFont>
    <p:embeddedFont>
      <p:font typeface="Crimson Roman Italics" panose="020B0604020202020204" charset="0"/>
      <p:regular r:id="rId22"/>
    </p:embeddedFont>
    <p:embeddedFont>
      <p:font typeface="Montserrat Semi-Bold" panose="020B0604020202020204" charset="-52"/>
      <p:regular r:id="rId23"/>
    </p:embeddedFont>
    <p:embeddedFont>
      <p:font typeface="Montserrat Semi-Bold Bold" panose="020B0604020202020204" charset="-52"/>
      <p:regular r:id="rId24"/>
    </p:embeddedFont>
    <p:embeddedFont>
      <p:font typeface="Open Sans" panose="020B0606030504020204" pitchFamily="34" charset="0"/>
      <p:regular r:id="rId25"/>
      <p:bold r:id="rId26"/>
      <p:italic r:id="rId27"/>
      <p:boldItalic r:id="rId28"/>
    </p:embeddedFont>
    <p:embeddedFont>
      <p:font typeface="Open Sans Light" panose="020B0306030504020204" pitchFamily="34" charset="0"/>
      <p:regular r:id="rId29"/>
      <p:italic r:id="rId30"/>
    </p:embeddedFont>
    <p:embeddedFont>
      <p:font typeface="Raleway" pitchFamily="2" charset="-52"/>
      <p:regular r:id="rId31"/>
      <p:bold r:id="rId32"/>
      <p:italic r:id="rId33"/>
      <p:boldItalic r:id="rId34"/>
    </p:embeddedFont>
    <p:embeddedFont>
      <p:font typeface="Raleway Bold" charset="-52"/>
      <p:regular r:id="rId35"/>
    </p:embeddedFont>
    <p:embeddedFont>
      <p:font typeface="Raleway Thin" pitchFamily="2" charset="-52"/>
      <p:regular r:id="rId36"/>
      <p:italic r:id="rId37"/>
    </p:embeddedFont>
    <p:embeddedFont>
      <p:font typeface="Roboto" panose="02000000000000000000" pitchFamily="2" charset="0"/>
      <p:regular r:id="rId38"/>
      <p:bold r:id="rId39"/>
      <p:italic r:id="rId40"/>
      <p:boldItalic r:id="rId41"/>
    </p:embeddedFont>
    <p:embeddedFont>
      <p:font typeface="Roboto Bold" panose="02000000000000000000" charset="0"/>
      <p:regular r:id="rId42"/>
      <p:bold r:id="rId43"/>
    </p:embeddedFont>
    <p:embeddedFont>
      <p:font typeface="Tex Gyre Adventor" panose="020B0604020202020204" charset="0"/>
      <p:regular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2" d="100"/>
          <a:sy n="72" d="100"/>
        </p:scale>
        <p:origin x="65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9" Type="http://schemas.openxmlformats.org/officeDocument/2006/relationships/font" Target="fonts/font27.fntdata"/><Relationship Id="rId21" Type="http://schemas.openxmlformats.org/officeDocument/2006/relationships/font" Target="fonts/font9.fntdata"/><Relationship Id="rId34" Type="http://schemas.openxmlformats.org/officeDocument/2006/relationships/font" Target="fonts/font22.fntdata"/><Relationship Id="rId42" Type="http://schemas.openxmlformats.org/officeDocument/2006/relationships/font" Target="fonts/font30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9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32" Type="http://schemas.openxmlformats.org/officeDocument/2006/relationships/font" Target="fonts/font20.fntdata"/><Relationship Id="rId37" Type="http://schemas.openxmlformats.org/officeDocument/2006/relationships/font" Target="fonts/font25.fntdata"/><Relationship Id="rId40" Type="http://schemas.openxmlformats.org/officeDocument/2006/relationships/font" Target="fonts/font28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36" Type="http://schemas.openxmlformats.org/officeDocument/2006/relationships/font" Target="fonts/font24.fntdata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31" Type="http://schemas.openxmlformats.org/officeDocument/2006/relationships/font" Target="fonts/font19.fntdata"/><Relationship Id="rId44" Type="http://schemas.openxmlformats.org/officeDocument/2006/relationships/font" Target="fonts/font3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font" Target="fonts/font18.fntdata"/><Relationship Id="rId35" Type="http://schemas.openxmlformats.org/officeDocument/2006/relationships/font" Target="fonts/font23.fntdata"/><Relationship Id="rId43" Type="http://schemas.openxmlformats.org/officeDocument/2006/relationships/font" Target="fonts/font31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33" Type="http://schemas.openxmlformats.org/officeDocument/2006/relationships/font" Target="fonts/font21.fntdata"/><Relationship Id="rId38" Type="http://schemas.openxmlformats.org/officeDocument/2006/relationships/font" Target="fonts/font26.fntdata"/><Relationship Id="rId46" Type="http://schemas.openxmlformats.org/officeDocument/2006/relationships/viewProps" Target="viewProps.xml"/><Relationship Id="rId20" Type="http://schemas.openxmlformats.org/officeDocument/2006/relationships/font" Target="fonts/font8.fntdata"/><Relationship Id="rId41" Type="http://schemas.openxmlformats.org/officeDocument/2006/relationships/font" Target="fonts/font29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5.svg"/><Relationship Id="rId7" Type="http://schemas.openxmlformats.org/officeDocument/2006/relationships/hyperlink" Target="https://&#1077;&#1080;&#1087;-&#1092;&#1082;&#1080;&#1089;.&#1088;&#1092;/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10" Type="http://schemas.openxmlformats.org/officeDocument/2006/relationships/image" Target="../media/image29.svg"/><Relationship Id="rId4" Type="http://schemas.openxmlformats.org/officeDocument/2006/relationships/image" Target="../media/image26.pn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7.svg"/><Relationship Id="rId9" Type="http://schemas.openxmlformats.org/officeDocument/2006/relationships/image" Target="../media/image1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4.sv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1E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3">
            <a:extLst>
              <a:ext uri="{FF2B5EF4-FFF2-40B4-BE49-F238E27FC236}">
                <a16:creationId xmlns:a16="http://schemas.microsoft.com/office/drawing/2014/main" id="{0365D254-2096-4107-BB58-331A1609E362}"/>
              </a:ext>
            </a:extLst>
          </p:cNvPr>
          <p:cNvSpPr txBox="1"/>
          <p:nvPr/>
        </p:nvSpPr>
        <p:spPr>
          <a:xfrm>
            <a:off x="1366500" y="6215334"/>
            <a:ext cx="16360887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4000" spc="-192">
                <a:solidFill>
                  <a:srgbClr val="FFFFFF"/>
                </a:solidFill>
                <a:latin typeface="Raleway"/>
              </a:rPr>
              <a:t>Создание условий для развития кадрового потенциала </a:t>
            </a:r>
          </a:p>
          <a:p>
            <a:r>
              <a:rPr lang="ru-RU" sz="4000" spc="-192">
                <a:solidFill>
                  <a:srgbClr val="FFFFFF"/>
                </a:solidFill>
                <a:latin typeface="Raleway"/>
              </a:rPr>
              <a:t>и профессиональных компетенций руководителей и заместителей руководителей общеобразовательных организаций, руководителей школьных спортивных клубов</a:t>
            </a: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1926F2F4-64B9-4279-A642-BB57E223F9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17725" y="5231805"/>
            <a:ext cx="860306" cy="10958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72C834E-E805-453F-8229-85FDF5E9BE93}"/>
              </a:ext>
            </a:extLst>
          </p:cNvPr>
          <p:cNvSpPr txBox="1"/>
          <p:nvPr/>
        </p:nvSpPr>
        <p:spPr>
          <a:xfrm>
            <a:off x="1066800" y="5346263"/>
            <a:ext cx="9274628" cy="4334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ru-RU" sz="1800" spc="74">
                <a:solidFill>
                  <a:srgbClr val="FFFFFF"/>
                </a:solidFill>
                <a:latin typeface="Roboto Bold"/>
              </a:rPr>
              <a:t>ФГБУ «ФЦОМОФВ»</a:t>
            </a:r>
            <a:endParaRPr lang="en-US" sz="1800" spc="74">
              <a:solidFill>
                <a:srgbClr val="FFFFFF"/>
              </a:solidFill>
              <a:latin typeface="Roboto Bold"/>
            </a:endParaRPr>
          </a:p>
        </p:txBody>
      </p:sp>
      <p:pic>
        <p:nvPicPr>
          <p:cNvPr id="13" name="Picture 5">
            <a:extLst>
              <a:ext uri="{FF2B5EF4-FFF2-40B4-BE49-F238E27FC236}">
                <a16:creationId xmlns:a16="http://schemas.microsoft.com/office/drawing/2014/main" id="{765C2A29-680C-42AE-88C2-737865E13E0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4356" b="26870"/>
          <a:stretch>
            <a:fillRect/>
          </a:stretch>
        </p:blipFill>
        <p:spPr>
          <a:xfrm>
            <a:off x="0" y="-163131"/>
            <a:ext cx="18288000" cy="5218325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5849600" y="9155268"/>
            <a:ext cx="3042138" cy="629670"/>
            <a:chOff x="0" y="0"/>
            <a:chExt cx="4056184" cy="839560"/>
          </a:xfrm>
        </p:grpSpPr>
        <p:sp>
          <p:nvSpPr>
            <p:cNvPr id="6" name="TextBox 6"/>
            <p:cNvSpPr txBox="1"/>
            <p:nvPr/>
          </p:nvSpPr>
          <p:spPr>
            <a:xfrm>
              <a:off x="889406" y="-9525"/>
              <a:ext cx="3166777" cy="8604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886"/>
                </a:lnSpc>
              </a:pPr>
              <a:r>
                <a:rPr lang="en-US" sz="1572" spc="39">
                  <a:solidFill>
                    <a:srgbClr val="FFFFFF"/>
                  </a:solidFill>
                  <a:latin typeface="Raleway"/>
                </a:rPr>
                <a:t>ЕИП-ФКИС</a:t>
              </a:r>
            </a:p>
            <a:p>
              <a:pPr>
                <a:lnSpc>
                  <a:spcPts val="1646"/>
                </a:lnSpc>
              </a:pPr>
              <a:r>
                <a:rPr lang="en-US" sz="1372" spc="34">
                  <a:solidFill>
                    <a:srgbClr val="FFFFFF"/>
                  </a:solidFill>
                  <a:latin typeface="Raleway"/>
                </a:rPr>
                <a:t>ПОВЫШЕНИЕ КВАЛИФИКАЦИИ</a:t>
              </a:r>
            </a:p>
          </p:txBody>
        </p:sp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94867"/>
              <a:ext cx="607387" cy="638744"/>
            </a:xfrm>
            <a:prstGeom prst="rect">
              <a:avLst/>
            </a:prstGeom>
          </p:spPr>
        </p:pic>
      </p:grpSp>
      <p:sp>
        <p:nvSpPr>
          <p:cNvPr id="4" name="TextBox 4"/>
          <p:cNvSpPr txBox="1"/>
          <p:nvPr/>
        </p:nvSpPr>
        <p:spPr>
          <a:xfrm>
            <a:off x="4494970" y="5265595"/>
            <a:ext cx="11582400" cy="7244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79"/>
              </a:lnSpc>
            </a:pPr>
            <a:r>
              <a:rPr lang="ru-RU" sz="2400">
                <a:solidFill>
                  <a:srgbClr val="FFFFFF"/>
                </a:solidFill>
                <a:latin typeface="Raleway Thin"/>
              </a:rPr>
              <a:t>Обучающий семинар в формате ВКС на тему: «Организация деятельности </a:t>
            </a:r>
          </a:p>
          <a:p>
            <a:pPr>
              <a:lnSpc>
                <a:spcPts val="2879"/>
              </a:lnSpc>
            </a:pPr>
            <a:r>
              <a:rPr lang="ru-RU" sz="2400">
                <a:solidFill>
                  <a:srgbClr val="FFFFFF"/>
                </a:solidFill>
                <a:latin typeface="Raleway Thin"/>
              </a:rPr>
              <a:t>и развитие школьных спортивных клубов» </a:t>
            </a:r>
            <a:endParaRPr lang="en-US" sz="2400">
              <a:solidFill>
                <a:srgbClr val="FFFFFF"/>
              </a:solidFill>
              <a:latin typeface="Raleway Thi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266993" y="7605075"/>
            <a:ext cx="23853838" cy="0"/>
          </a:xfrm>
          <a:prstGeom prst="line">
            <a:avLst/>
          </a:prstGeom>
          <a:ln w="9525" cap="rnd">
            <a:solidFill>
              <a:srgbClr val="000000">
                <a:alpha val="2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11290" y="0"/>
            <a:ext cx="5120411" cy="10433541"/>
          </a:xfrm>
          <a:custGeom>
            <a:avLst/>
            <a:gdLst/>
            <a:ahLst/>
            <a:cxnLst/>
            <a:rect l="l" t="t" r="r" b="b"/>
            <a:pathLst>
              <a:path w="1732090" h="3529371">
                <a:moveTo>
                  <a:pt x="0" y="0"/>
                </a:moveTo>
                <a:lnTo>
                  <a:pt x="1732090" y="0"/>
                </a:lnTo>
                <a:lnTo>
                  <a:pt x="1732090" y="3529371"/>
                </a:lnTo>
                <a:lnTo>
                  <a:pt x="0" y="3529371"/>
                </a:lnTo>
                <a:close/>
              </a:path>
            </a:pathLst>
          </a:custGeom>
          <a:solidFill>
            <a:srgbClr val="0B1E60"/>
          </a:solidFill>
        </p:spPr>
      </p:sp>
      <p:grpSp>
        <p:nvGrpSpPr>
          <p:cNvPr id="8" name="Group 8"/>
          <p:cNvGrpSpPr/>
          <p:nvPr/>
        </p:nvGrpSpPr>
        <p:grpSpPr>
          <a:xfrm>
            <a:off x="181282" y="1322418"/>
            <a:ext cx="4757848" cy="2195192"/>
            <a:chOff x="0" y="9101"/>
            <a:chExt cx="6343797" cy="2926923"/>
          </a:xfrm>
        </p:grpSpPr>
        <p:sp>
          <p:nvSpPr>
            <p:cNvPr id="9" name="TextBox 9"/>
            <p:cNvSpPr txBox="1"/>
            <p:nvPr/>
          </p:nvSpPr>
          <p:spPr>
            <a:xfrm>
              <a:off x="0" y="2429294"/>
              <a:ext cx="6343797" cy="5067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3022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2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aleway Thin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9101"/>
              <a:ext cx="6343797" cy="9585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6012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624" b="0" i="0" u="none" strike="noStrike" kern="1200" cap="none" spc="-138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aleway"/>
                  <a:ea typeface="+mn-ea"/>
                  <a:cs typeface="+mn-cs"/>
                </a:rPr>
                <a:t>Доступ к КПК</a:t>
              </a:r>
              <a:endParaRPr kumimoji="0" lang="en-US" sz="4624" b="0" i="0" u="none" strike="noStrike" kern="1200" cap="none" spc="-138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/>
                <a:ea typeface="+mn-ea"/>
                <a:cs typeface="+mn-cs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651587" y="7141178"/>
            <a:ext cx="946844" cy="946844"/>
            <a:chOff x="0" y="0"/>
            <a:chExt cx="1262459" cy="1262459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0" y="0"/>
              <a:ext cx="1262459" cy="1262459"/>
            </a:xfrm>
            <a:prstGeom prst="rect">
              <a:avLst/>
            </a:prstGeom>
          </p:spPr>
        </p:pic>
        <p:sp>
          <p:nvSpPr>
            <p:cNvPr id="13" name="TextBox 13"/>
            <p:cNvSpPr txBox="1"/>
            <p:nvPr/>
          </p:nvSpPr>
          <p:spPr>
            <a:xfrm>
              <a:off x="260513" y="362836"/>
              <a:ext cx="741434" cy="6070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3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282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aleway Thin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6170112" y="7131653"/>
            <a:ext cx="946844" cy="946844"/>
            <a:chOff x="0" y="0"/>
            <a:chExt cx="1262459" cy="126245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0" y="0"/>
              <a:ext cx="1262459" cy="1262459"/>
            </a:xfrm>
            <a:prstGeom prst="rect">
              <a:avLst/>
            </a:prstGeom>
          </p:spPr>
        </p:pic>
        <p:sp>
          <p:nvSpPr>
            <p:cNvPr id="16" name="TextBox 16"/>
            <p:cNvSpPr txBox="1"/>
            <p:nvPr/>
          </p:nvSpPr>
          <p:spPr>
            <a:xfrm>
              <a:off x="260513" y="362836"/>
              <a:ext cx="741434" cy="6070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3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282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aleway Thin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2910850" y="7141178"/>
            <a:ext cx="946844" cy="946844"/>
            <a:chOff x="0" y="0"/>
            <a:chExt cx="1262459" cy="1262459"/>
          </a:xfrm>
        </p:grpSpPr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0" y="0"/>
              <a:ext cx="1262459" cy="1262459"/>
            </a:xfrm>
            <a:prstGeom prst="rect">
              <a:avLst/>
            </a:prstGeom>
          </p:spPr>
        </p:pic>
        <p:sp>
          <p:nvSpPr>
            <p:cNvPr id="19" name="TextBox 19"/>
            <p:cNvSpPr txBox="1"/>
            <p:nvPr/>
          </p:nvSpPr>
          <p:spPr>
            <a:xfrm>
              <a:off x="260513" y="362836"/>
              <a:ext cx="741434" cy="6070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3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282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aleway Thin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5672412" y="5816208"/>
            <a:ext cx="11669647" cy="1360386"/>
            <a:chOff x="0" y="-57149"/>
            <a:chExt cx="12255276" cy="1813848"/>
          </a:xfrm>
        </p:grpSpPr>
        <p:sp>
          <p:nvSpPr>
            <p:cNvPr id="21" name="TextBox 21"/>
            <p:cNvSpPr txBox="1"/>
            <p:nvPr/>
          </p:nvSpPr>
          <p:spPr>
            <a:xfrm>
              <a:off x="0" y="1294419"/>
              <a:ext cx="12255276" cy="4622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294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0" i="0" u="none" strike="noStrike" kern="1200" cap="none" spc="0" normalizeH="0" baseline="0" noProof="0">
                <a:ln>
                  <a:noFill/>
                </a:ln>
                <a:solidFill>
                  <a:srgbClr val="0B1E60"/>
                </a:solidFill>
                <a:effectLst/>
                <a:uLnTx/>
                <a:uFillTx/>
                <a:latin typeface="Montserrat Semi-Bold"/>
                <a:ea typeface="+mn-ea"/>
                <a:cs typeface="+mn-cs"/>
              </a:endParaRP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57149"/>
              <a:ext cx="12255276" cy="10670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728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200" b="1" i="0" u="none" strike="noStrike" kern="1200" cap="none" spc="-168" normalizeH="0" baseline="0" noProof="0">
                  <a:ln>
                    <a:noFill/>
                  </a:ln>
                  <a:solidFill>
                    <a:srgbClr val="0B1E60"/>
                  </a:solidFill>
                  <a:effectLst/>
                  <a:uLnTx/>
                  <a:uFillTx/>
                  <a:latin typeface="Raleway"/>
                  <a:ea typeface="+mn-ea"/>
                  <a:cs typeface="+mn-cs"/>
                </a:rPr>
                <a:t>Алгоритм Взаимодействия с субъектами РФ</a:t>
              </a:r>
              <a:endParaRPr kumimoji="0" lang="en-US" sz="3200" b="1" i="0" u="none" strike="noStrike" kern="1200" cap="none" spc="-168" normalizeH="0" baseline="0" noProof="0">
                <a:ln>
                  <a:noFill/>
                </a:ln>
                <a:solidFill>
                  <a:srgbClr val="0B1E60"/>
                </a:solidFill>
                <a:effectLst/>
                <a:uLnTx/>
                <a:uFillTx/>
                <a:latin typeface="Raleway"/>
                <a:ea typeface="+mn-ea"/>
                <a:cs typeface="+mn-cs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6392324" y="7141178"/>
            <a:ext cx="946844" cy="946844"/>
            <a:chOff x="0" y="0"/>
            <a:chExt cx="1262459" cy="1262459"/>
          </a:xfrm>
        </p:grpSpPr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0" y="0"/>
              <a:ext cx="1262459" cy="1262459"/>
            </a:xfrm>
            <a:prstGeom prst="rect">
              <a:avLst/>
            </a:prstGeom>
          </p:spPr>
        </p:pic>
        <p:sp>
          <p:nvSpPr>
            <p:cNvPr id="25" name="TextBox 25"/>
            <p:cNvSpPr txBox="1"/>
            <p:nvPr/>
          </p:nvSpPr>
          <p:spPr>
            <a:xfrm>
              <a:off x="260513" y="362836"/>
              <a:ext cx="741434" cy="6070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3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282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aleway Thin"/>
                  <a:ea typeface="+mn-ea"/>
                  <a:cs typeface="+mn-cs"/>
                </a:rPr>
                <a:t>1</a:t>
              </a:r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5228564" y="8394115"/>
            <a:ext cx="3305836" cy="8265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3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Semi-Bold"/>
                <a:ea typeface="+mn-ea"/>
                <a:cs typeface="+mn-cs"/>
              </a:rPr>
              <a:t>Формирование </a:t>
            </a:r>
          </a:p>
          <a:p>
            <a:pPr marL="0" marR="0" lvl="0" indent="0" algn="ctr" defTabSz="914400" rtl="0" eaLnBrk="1" fontAlgn="auto" latinLnBrk="0" hangingPunct="1">
              <a:lnSpc>
                <a:spcPts val="223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Semi-Bold"/>
                <a:ea typeface="+mn-ea"/>
                <a:cs typeface="+mn-cs"/>
              </a:rPr>
              <a:t>Заявки на  ЕИП-ФКИС (индивидуально/группа) 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8986306" y="8406186"/>
            <a:ext cx="2617215" cy="8265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3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Semi-Bold"/>
                <a:ea typeface="+mn-ea"/>
                <a:cs typeface="+mn-cs"/>
              </a:rPr>
              <a:t>Подготовка  и оформление комплекта документов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5550494" y="8394115"/>
            <a:ext cx="2186082" cy="826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3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Semi-Bold"/>
                <a:ea typeface="+mn-ea"/>
                <a:cs typeface="+mn-cs"/>
              </a:rPr>
              <a:t>Выдача документа об окончании курса</a:t>
            </a:r>
            <a:endParaRPr kumimoji="0" lang="en-US" sz="15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 Semi-Bold"/>
              <a:ea typeface="+mn-ea"/>
              <a:cs typeface="+mn-cs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12291230" y="8394115"/>
            <a:ext cx="2339169" cy="5443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  <a:spcBef>
                <a:spcPct val="0"/>
              </a:spcBef>
              <a:defRPr/>
            </a:pPr>
            <a:r>
              <a:rPr kumimoji="0" lang="ru-RU" sz="15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Semi-Bold"/>
                <a:ea typeface="+mn-ea"/>
                <a:cs typeface="+mn-cs"/>
              </a:rPr>
              <a:t>Обучение слушателей</a:t>
            </a:r>
          </a:p>
        </p:txBody>
      </p:sp>
      <p:sp>
        <p:nvSpPr>
          <p:cNvPr id="32" name="TextBox 12">
            <a:extLst>
              <a:ext uri="{FF2B5EF4-FFF2-40B4-BE49-F238E27FC236}">
                <a16:creationId xmlns:a16="http://schemas.microsoft.com/office/drawing/2014/main" id="{1E59DE03-7BF4-4F28-97C7-C5A427FF0E80}"/>
              </a:ext>
            </a:extLst>
          </p:cNvPr>
          <p:cNvSpPr txBox="1"/>
          <p:nvPr/>
        </p:nvSpPr>
        <p:spPr>
          <a:xfrm>
            <a:off x="6318303" y="1500519"/>
            <a:ext cx="10020300" cy="11137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49"/>
              </a:lnSpc>
            </a:pPr>
            <a:r>
              <a:rPr lang="en-US" sz="3178">
                <a:solidFill>
                  <a:srgbClr val="002060"/>
                </a:solidFill>
                <a:latin typeface="Open Sans"/>
              </a:rPr>
              <a:t>https://еип-фкис.рф/повышение-квалификации/</a:t>
            </a:r>
          </a:p>
          <a:p>
            <a:pPr algn="ctr">
              <a:lnSpc>
                <a:spcPts val="4449"/>
              </a:lnSpc>
            </a:pPr>
            <a:endParaRPr lang="en-US" sz="3178">
              <a:solidFill>
                <a:srgbClr val="002060"/>
              </a:solidFill>
              <a:latin typeface="Open Sans"/>
            </a:endParaRPr>
          </a:p>
        </p:txBody>
      </p:sp>
      <p:pic>
        <p:nvPicPr>
          <p:cNvPr id="33" name="Picture 10">
            <a:extLst>
              <a:ext uri="{FF2B5EF4-FFF2-40B4-BE49-F238E27FC236}">
                <a16:creationId xmlns:a16="http://schemas.microsoft.com/office/drawing/2014/main" id="{E8D04803-B65D-442D-85A9-97F4FEA59AE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86619" y="3352290"/>
            <a:ext cx="4466616" cy="6171875"/>
          </a:xfrm>
          <a:prstGeom prst="rect">
            <a:avLst/>
          </a:prstGeom>
        </p:spPr>
      </p:pic>
      <p:sp>
        <p:nvSpPr>
          <p:cNvPr id="34" name="TextBox 11">
            <a:extLst>
              <a:ext uri="{FF2B5EF4-FFF2-40B4-BE49-F238E27FC236}">
                <a16:creationId xmlns:a16="http://schemas.microsoft.com/office/drawing/2014/main" id="{485C8674-0C02-4B0D-80F5-1D171D2E429F}"/>
              </a:ext>
            </a:extLst>
          </p:cNvPr>
          <p:cNvSpPr txBox="1"/>
          <p:nvPr/>
        </p:nvSpPr>
        <p:spPr>
          <a:xfrm>
            <a:off x="4939130" y="337345"/>
            <a:ext cx="13136212" cy="14875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47"/>
              </a:lnSpc>
            </a:pPr>
            <a:r>
              <a:rPr lang="en-US" sz="2456" spc="368">
                <a:solidFill>
                  <a:srgbClr val="002060"/>
                </a:solidFill>
                <a:latin typeface="Montserrat Semi-Bold Bold"/>
              </a:rPr>
              <a:t>ЕДИНАЯ ИНФОРМАЦИОННАЯ ПЛОЩАДКА </a:t>
            </a:r>
          </a:p>
          <a:p>
            <a:pPr algn="ctr">
              <a:lnSpc>
                <a:spcPts val="2947"/>
              </a:lnSpc>
            </a:pPr>
            <a:r>
              <a:rPr lang="en-US" sz="2456" spc="368">
                <a:solidFill>
                  <a:srgbClr val="002060"/>
                </a:solidFill>
                <a:latin typeface="Montserrat Semi-Bold Bold"/>
              </a:rPr>
              <a:t>ПО НАПРАВЛЕНИЮ </a:t>
            </a:r>
          </a:p>
          <a:p>
            <a:pPr algn="ctr">
              <a:lnSpc>
                <a:spcPts val="2947"/>
              </a:lnSpc>
            </a:pPr>
            <a:r>
              <a:rPr lang="en-US" sz="2456" spc="368">
                <a:solidFill>
                  <a:srgbClr val="002060"/>
                </a:solidFill>
                <a:latin typeface="Montserrat Semi-Bold Bold"/>
              </a:rPr>
              <a:t>«ФИЗИЧЕСКАЯ КУЛЬТУРА И СПОРТ</a:t>
            </a:r>
            <a:r>
              <a:rPr lang="ru-RU" sz="2456" spc="368">
                <a:solidFill>
                  <a:srgbClr val="002060"/>
                </a:solidFill>
                <a:latin typeface="Montserrat Semi-Bold Bold"/>
              </a:rPr>
              <a:t> </a:t>
            </a:r>
            <a:r>
              <a:rPr lang="en-US" sz="2456" spc="368">
                <a:solidFill>
                  <a:srgbClr val="002060"/>
                </a:solidFill>
                <a:latin typeface="Montserrat Semi-Bold Bold"/>
              </a:rPr>
              <a:t>В ОБРАЗОВАНИИ»</a:t>
            </a:r>
          </a:p>
          <a:p>
            <a:pPr>
              <a:lnSpc>
                <a:spcPts val="2947"/>
              </a:lnSpc>
            </a:pPr>
            <a:endParaRPr lang="en-US" sz="2456" spc="368">
              <a:solidFill>
                <a:srgbClr val="002060"/>
              </a:solidFill>
              <a:latin typeface="Montserrat Semi-Bold Bold"/>
            </a:endParaRPr>
          </a:p>
        </p:txBody>
      </p:sp>
      <p:grpSp>
        <p:nvGrpSpPr>
          <p:cNvPr id="35" name="Group 5">
            <a:extLst>
              <a:ext uri="{FF2B5EF4-FFF2-40B4-BE49-F238E27FC236}">
                <a16:creationId xmlns:a16="http://schemas.microsoft.com/office/drawing/2014/main" id="{62D201F4-6613-4FAE-89D2-6ED55FA8E04F}"/>
              </a:ext>
            </a:extLst>
          </p:cNvPr>
          <p:cNvGrpSpPr/>
          <p:nvPr/>
        </p:nvGrpSpPr>
        <p:grpSpPr>
          <a:xfrm>
            <a:off x="212658" y="255834"/>
            <a:ext cx="3042138" cy="629670"/>
            <a:chOff x="0" y="0"/>
            <a:chExt cx="4056184" cy="839560"/>
          </a:xfrm>
        </p:grpSpPr>
        <p:sp>
          <p:nvSpPr>
            <p:cNvPr id="36" name="TextBox 6">
              <a:extLst>
                <a:ext uri="{FF2B5EF4-FFF2-40B4-BE49-F238E27FC236}">
                  <a16:creationId xmlns:a16="http://schemas.microsoft.com/office/drawing/2014/main" id="{D0F8F52A-DD59-4FA0-9F2C-C8CFD65AB422}"/>
                </a:ext>
              </a:extLst>
            </p:cNvPr>
            <p:cNvSpPr txBox="1"/>
            <p:nvPr/>
          </p:nvSpPr>
          <p:spPr>
            <a:xfrm>
              <a:off x="889406" y="-9525"/>
              <a:ext cx="3166777" cy="8604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886"/>
                </a:lnSpc>
              </a:pPr>
              <a:r>
                <a:rPr lang="en-US" sz="1572" spc="39">
                  <a:solidFill>
                    <a:srgbClr val="FFFFFF"/>
                  </a:solidFill>
                  <a:latin typeface="Raleway"/>
                </a:rPr>
                <a:t>ЕИП-ФКИС</a:t>
              </a:r>
            </a:p>
            <a:p>
              <a:pPr>
                <a:lnSpc>
                  <a:spcPts val="1646"/>
                </a:lnSpc>
              </a:pPr>
              <a:r>
                <a:rPr lang="en-US" sz="1372" spc="34">
                  <a:solidFill>
                    <a:srgbClr val="FFFFFF"/>
                  </a:solidFill>
                  <a:latin typeface="Raleway"/>
                </a:rPr>
                <a:t>ПОВЫШЕНИЕ КВАЛИФИКАЦИИ</a:t>
              </a:r>
            </a:p>
          </p:txBody>
        </p:sp>
        <p:pic>
          <p:nvPicPr>
            <p:cNvPr id="37" name="Picture 7">
              <a:extLst>
                <a:ext uri="{FF2B5EF4-FFF2-40B4-BE49-F238E27FC236}">
                  <a16:creationId xmlns:a16="http://schemas.microsoft.com/office/drawing/2014/main" id="{25C27A28-1DA6-4C1E-86DD-4A463D6895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94867"/>
              <a:ext cx="607387" cy="638744"/>
            </a:xfrm>
            <a:prstGeom prst="rect">
              <a:avLst/>
            </a:prstGeom>
          </p:spPr>
        </p:pic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8D1764F3-D63F-4802-9825-64D388B0B3D8}"/>
              </a:ext>
            </a:extLst>
          </p:cNvPr>
          <p:cNvSpPr txBox="1"/>
          <p:nvPr/>
        </p:nvSpPr>
        <p:spPr>
          <a:xfrm>
            <a:off x="2646899" y="300653"/>
            <a:ext cx="21645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>
                <a:solidFill>
                  <a:schemeClr val="bg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https://еип-фкис.рф</a:t>
            </a:r>
            <a:endParaRPr lang="ru-RU">
              <a:solidFill>
                <a:schemeClr val="bg1"/>
              </a:solidFill>
            </a:endParaRPr>
          </a:p>
          <a:p>
            <a:endParaRPr lang="ru-RU">
              <a:solidFill>
                <a:schemeClr val="bg1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AA85F0E-2D01-4083-8FD6-8674E3F71CB9}"/>
              </a:ext>
            </a:extLst>
          </p:cNvPr>
          <p:cNvSpPr txBox="1"/>
          <p:nvPr/>
        </p:nvSpPr>
        <p:spPr>
          <a:xfrm>
            <a:off x="206868" y="2282612"/>
            <a:ext cx="45366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spc="15">
                <a:solidFill>
                  <a:schemeClr val="bg1"/>
                </a:solidFill>
                <a:effectLst/>
                <a:latin typeface="inherit"/>
                <a:ea typeface="Times New Roman" panose="02020603050405020304" pitchFamily="18" charset="0"/>
                <a:cs typeface="Times New Roman" panose="02020603050405020304" pitchFamily="18" charset="0"/>
              </a:rPr>
              <a:t>Форма обучения</a:t>
            </a:r>
          </a:p>
          <a:p>
            <a:pPr algn="ctr"/>
            <a:r>
              <a:rPr lang="ru-RU" sz="1600" spc="15">
                <a:solidFill>
                  <a:schemeClr val="bg1"/>
                </a:solidFill>
                <a:effectLst/>
                <a:latin typeface="inherit"/>
                <a:ea typeface="Times New Roman" panose="02020603050405020304" pitchFamily="18" charset="0"/>
                <a:cs typeface="Times New Roman" panose="02020603050405020304" pitchFamily="18" charset="0"/>
              </a:rPr>
              <a:t> дистанционные образовательные технологии </a:t>
            </a:r>
            <a:endParaRPr lang="ru-RU" sz="1600">
              <a:solidFill>
                <a:schemeClr val="bg1"/>
              </a:solidFill>
            </a:endParaRP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D30B8267-ADA6-47C3-A291-B7A104CDB0A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7798" t="30499" r="18052" b="18402"/>
          <a:stretch/>
        </p:blipFill>
        <p:spPr>
          <a:xfrm>
            <a:off x="8358803" y="2320896"/>
            <a:ext cx="8006694" cy="3587443"/>
          </a:xfrm>
          <a:prstGeom prst="rect">
            <a:avLst/>
          </a:prstGeom>
        </p:spPr>
      </p:pic>
      <p:pic>
        <p:nvPicPr>
          <p:cNvPr id="39" name="Рисунок 38" descr="Компьютер со сплошной заливкой">
            <a:extLst>
              <a:ext uri="{FF2B5EF4-FFF2-40B4-BE49-F238E27FC236}">
                <a16:creationId xmlns:a16="http://schemas.microsoft.com/office/drawing/2014/main" id="{17E45EFD-DC90-4DA0-9CF4-0DD6FB76EF4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817649" y="3173290"/>
            <a:ext cx="1802351" cy="1802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454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2">
            <a:extLst>
              <a:ext uri="{FF2B5EF4-FFF2-40B4-BE49-F238E27FC236}">
                <a16:creationId xmlns:a16="http://schemas.microsoft.com/office/drawing/2014/main" id="{AC42C64D-C633-41EB-9A58-1C6035C8A005}"/>
              </a:ext>
            </a:extLst>
          </p:cNvPr>
          <p:cNvGrpSpPr/>
          <p:nvPr/>
        </p:nvGrpSpPr>
        <p:grpSpPr>
          <a:xfrm>
            <a:off x="0" y="0"/>
            <a:ext cx="6199911" cy="10287000"/>
            <a:chOff x="0" y="0"/>
            <a:chExt cx="2097254" cy="3479800"/>
          </a:xfrm>
        </p:grpSpPr>
        <p:sp>
          <p:nvSpPr>
            <p:cNvPr id="36" name="Freeform 3">
              <a:extLst>
                <a:ext uri="{FF2B5EF4-FFF2-40B4-BE49-F238E27FC236}">
                  <a16:creationId xmlns:a16="http://schemas.microsoft.com/office/drawing/2014/main" id="{3F1BFD18-EE0F-419A-AC2D-897509F174A6}"/>
                </a:ext>
              </a:extLst>
            </p:cNvPr>
            <p:cNvSpPr/>
            <p:nvPr/>
          </p:nvSpPr>
          <p:spPr>
            <a:xfrm>
              <a:off x="0" y="0"/>
              <a:ext cx="2097254" cy="3479800"/>
            </a:xfrm>
            <a:custGeom>
              <a:avLst/>
              <a:gdLst/>
              <a:ahLst/>
              <a:cxnLst/>
              <a:rect l="l" t="t" r="r" b="b"/>
              <a:pathLst>
                <a:path w="2097254" h="3479800">
                  <a:moveTo>
                    <a:pt x="0" y="0"/>
                  </a:moveTo>
                  <a:lnTo>
                    <a:pt x="2097254" y="0"/>
                  </a:lnTo>
                  <a:lnTo>
                    <a:pt x="2097254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0B1E60"/>
            </a:solidFill>
          </p:spPr>
        </p:sp>
      </p:grpSp>
      <p:sp>
        <p:nvSpPr>
          <p:cNvPr id="17" name="AutoShape 3">
            <a:extLst>
              <a:ext uri="{FF2B5EF4-FFF2-40B4-BE49-F238E27FC236}">
                <a16:creationId xmlns:a16="http://schemas.microsoft.com/office/drawing/2014/main" id="{4E73D891-B0D7-4FED-AAF9-23C164E9238C}"/>
              </a:ext>
            </a:extLst>
          </p:cNvPr>
          <p:cNvSpPr/>
          <p:nvPr/>
        </p:nvSpPr>
        <p:spPr>
          <a:xfrm>
            <a:off x="10861317" y="4848185"/>
            <a:ext cx="5709365" cy="9525"/>
          </a:xfrm>
          <a:prstGeom prst="rect">
            <a:avLst/>
          </a:prstGeom>
          <a:solidFill>
            <a:srgbClr val="FFFFFF">
              <a:alpha val="49804"/>
            </a:srgbClr>
          </a:solidFill>
        </p:spPr>
      </p:sp>
      <p:sp>
        <p:nvSpPr>
          <p:cNvPr id="19" name="AutoShape 5">
            <a:extLst>
              <a:ext uri="{FF2B5EF4-FFF2-40B4-BE49-F238E27FC236}">
                <a16:creationId xmlns:a16="http://schemas.microsoft.com/office/drawing/2014/main" id="{5ECD1255-0CE2-48C9-9797-66842517D9BB}"/>
              </a:ext>
            </a:extLst>
          </p:cNvPr>
          <p:cNvSpPr/>
          <p:nvPr/>
        </p:nvSpPr>
        <p:spPr>
          <a:xfrm>
            <a:off x="10861317" y="8360569"/>
            <a:ext cx="5709365" cy="9525"/>
          </a:xfrm>
          <a:prstGeom prst="rect">
            <a:avLst/>
          </a:prstGeom>
          <a:solidFill>
            <a:srgbClr val="FFFFFF">
              <a:alpha val="49804"/>
            </a:srgbClr>
          </a:solidFill>
        </p:spPr>
      </p:sp>
      <p:pic>
        <p:nvPicPr>
          <p:cNvPr id="43" name="Picture 3">
            <a:extLst>
              <a:ext uri="{FF2B5EF4-FFF2-40B4-BE49-F238E27FC236}">
                <a16:creationId xmlns:a16="http://schemas.microsoft.com/office/drawing/2014/main" id="{C63E8258-170E-42DD-821A-E92C8D668F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298512" y="102573"/>
            <a:ext cx="565223" cy="885676"/>
          </a:xfrm>
          <a:prstGeom prst="rect">
            <a:avLst/>
          </a:prstGeom>
        </p:spPr>
      </p:pic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C717CAB6-C15E-4B8C-AC2E-3E9C545E26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6964391"/>
              </p:ext>
            </p:extLst>
          </p:nvPr>
        </p:nvGraphicFramePr>
        <p:xfrm>
          <a:off x="6334520" y="1681168"/>
          <a:ext cx="11402289" cy="8271953"/>
        </p:xfrm>
        <a:graphic>
          <a:graphicData uri="http://schemas.openxmlformats.org/drawingml/2006/table">
            <a:tbl>
              <a:tblPr firstRow="1" firstCol="1" bandRow="1">
                <a:tableStyleId>{D113A9D2-9D6B-4929-AA2D-F23B5EE8CBE7}</a:tableStyleId>
              </a:tblPr>
              <a:tblGrid>
                <a:gridCol w="446289">
                  <a:extLst>
                    <a:ext uri="{9D8B030D-6E8A-4147-A177-3AD203B41FA5}">
                      <a16:colId xmlns:a16="http://schemas.microsoft.com/office/drawing/2014/main" val="2724550111"/>
                    </a:ext>
                  </a:extLst>
                </a:gridCol>
                <a:gridCol w="1739117">
                  <a:extLst>
                    <a:ext uri="{9D8B030D-6E8A-4147-A177-3AD203B41FA5}">
                      <a16:colId xmlns:a16="http://schemas.microsoft.com/office/drawing/2014/main" val="3060298261"/>
                    </a:ext>
                  </a:extLst>
                </a:gridCol>
                <a:gridCol w="5263395">
                  <a:extLst>
                    <a:ext uri="{9D8B030D-6E8A-4147-A177-3AD203B41FA5}">
                      <a16:colId xmlns:a16="http://schemas.microsoft.com/office/drawing/2014/main" val="3432848558"/>
                    </a:ext>
                  </a:extLst>
                </a:gridCol>
                <a:gridCol w="1969318">
                  <a:extLst>
                    <a:ext uri="{9D8B030D-6E8A-4147-A177-3AD203B41FA5}">
                      <a16:colId xmlns:a16="http://schemas.microsoft.com/office/drawing/2014/main" val="4170450717"/>
                    </a:ext>
                  </a:extLst>
                </a:gridCol>
                <a:gridCol w="634905">
                  <a:extLst>
                    <a:ext uri="{9D8B030D-6E8A-4147-A177-3AD203B41FA5}">
                      <a16:colId xmlns:a16="http://schemas.microsoft.com/office/drawing/2014/main" val="3212261506"/>
                    </a:ext>
                  </a:extLst>
                </a:gridCol>
                <a:gridCol w="1349265">
                  <a:extLst>
                    <a:ext uri="{9D8B030D-6E8A-4147-A177-3AD203B41FA5}">
                      <a16:colId xmlns:a16="http://schemas.microsoft.com/office/drawing/2014/main" val="2488308828"/>
                    </a:ext>
                  </a:extLst>
                </a:gridCol>
              </a:tblGrid>
              <a:tr h="375679"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</a:rPr>
                        <a:t>№ п/п</a:t>
                      </a:r>
                      <a:endParaRPr lang="ru-RU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</a:rPr>
                        <a:t>Отдел </a:t>
                      </a:r>
                      <a:endParaRPr lang="ru-RU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</a:rPr>
                        <a:t>Наименование программы </a:t>
                      </a:r>
                      <a:endParaRPr lang="ru-RU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</a:rPr>
                        <a:t>Ответственный Куратор</a:t>
                      </a:r>
                      <a:endParaRPr lang="ru-RU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</a:rPr>
                        <a:t>Дата</a:t>
                      </a:r>
                      <a:endParaRPr lang="ru-RU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4586789"/>
                  </a:ext>
                </a:extLst>
              </a:tr>
              <a:tr h="751359"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 rowSpan="3"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Отдел развития ДЮС</a:t>
                      </a:r>
                      <a:endParaRPr lang="ru-RU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solidFill>
                            <a:srgbClr val="FFC000"/>
                          </a:solidFill>
                          <a:effectLst/>
                        </a:rPr>
                        <a:t>Нормативно-правовое и организационно-методическое обеспечение деятельности организаций дополнительного образования физкультурно-спортивной направленности в рамках Федерального закона от 30.04.2021 № 127-ФЗ</a:t>
                      </a:r>
                      <a:endParaRPr lang="ru-RU" sz="1200">
                        <a:solidFill>
                          <a:srgbClr val="FFC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solidFill>
                            <a:srgbClr val="FFC000"/>
                          </a:solidFill>
                          <a:effectLst/>
                        </a:rPr>
                        <a:t>Ратников А.А.</a:t>
                      </a:r>
                      <a:endParaRPr lang="ru-RU" sz="1200">
                        <a:solidFill>
                          <a:srgbClr val="FFC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solidFill>
                            <a:srgbClr val="FFC000"/>
                          </a:solidFill>
                          <a:effectLst/>
                        </a:rPr>
                        <a:t>36 ак.ч.</a:t>
                      </a:r>
                      <a:endParaRPr lang="ru-RU" sz="1200">
                        <a:solidFill>
                          <a:srgbClr val="FFC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solidFill>
                            <a:srgbClr val="FFC000"/>
                          </a:solidFill>
                          <a:effectLst/>
                        </a:rPr>
                        <a:t>01.07.2022 г.</a:t>
                      </a:r>
                      <a:endParaRPr lang="ru-RU" sz="1200">
                        <a:solidFill>
                          <a:srgbClr val="FFC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5262026"/>
                  </a:ext>
                </a:extLst>
              </a:tr>
              <a:tr h="563519"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</a:rPr>
                        <a:t>2</a:t>
                      </a:r>
                      <a:endParaRPr lang="ru-RU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solidFill>
                            <a:srgbClr val="00B0F0"/>
                          </a:solidFill>
                          <a:effectLst/>
                        </a:rPr>
                        <a:t>Организация и проведение учебного процесса по дополнительным общеобразовательным программам в области физической культуры и спорта</a:t>
                      </a:r>
                      <a:endParaRPr lang="ru-RU" sz="1200">
                        <a:solidFill>
                          <a:srgbClr val="00B0F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solidFill>
                            <a:srgbClr val="00B0F0"/>
                          </a:solidFill>
                          <a:effectLst/>
                        </a:rPr>
                        <a:t>Ратников А.А.</a:t>
                      </a:r>
                      <a:endParaRPr lang="ru-RU" sz="1200">
                        <a:solidFill>
                          <a:srgbClr val="00B0F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solidFill>
                            <a:srgbClr val="00B0F0"/>
                          </a:solidFill>
                          <a:effectLst/>
                        </a:rPr>
                        <a:t>36 ак.ч.</a:t>
                      </a:r>
                      <a:endParaRPr lang="ru-RU" sz="1200">
                        <a:solidFill>
                          <a:srgbClr val="00B0F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solidFill>
                            <a:srgbClr val="00B0F0"/>
                          </a:solidFill>
                          <a:effectLst/>
                        </a:rPr>
                        <a:t>01.08.2022 г.</a:t>
                      </a:r>
                      <a:endParaRPr lang="ru-RU" sz="1200">
                        <a:solidFill>
                          <a:srgbClr val="00B0F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4530138"/>
                  </a:ext>
                </a:extLst>
              </a:tr>
              <a:tr h="375679"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</a:rPr>
                        <a:t>3</a:t>
                      </a:r>
                      <a:endParaRPr lang="ru-RU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solidFill>
                            <a:srgbClr val="00B050"/>
                          </a:solidFill>
                          <a:effectLst/>
                        </a:rPr>
                        <a:t>Разработка дополнительных образовательных программ спортивной подготовки</a:t>
                      </a:r>
                      <a:endParaRPr lang="ru-RU" sz="1200">
                        <a:solidFill>
                          <a:srgbClr val="00B05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solidFill>
                            <a:srgbClr val="00B050"/>
                          </a:solidFill>
                          <a:effectLst/>
                        </a:rPr>
                        <a:t>Ратников А.А.</a:t>
                      </a:r>
                      <a:endParaRPr lang="ru-RU" sz="1200">
                        <a:solidFill>
                          <a:srgbClr val="00B05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solidFill>
                            <a:srgbClr val="00B050"/>
                          </a:solidFill>
                          <a:effectLst/>
                        </a:rPr>
                        <a:t>36 ак.ч</a:t>
                      </a:r>
                      <a:endParaRPr lang="ru-RU" sz="1200">
                        <a:solidFill>
                          <a:srgbClr val="00B05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solidFill>
                            <a:srgbClr val="00B050"/>
                          </a:solidFill>
                          <a:effectLst/>
                        </a:rPr>
                        <a:t>01.09.2022 г.</a:t>
                      </a:r>
                      <a:endParaRPr lang="ru-RU" sz="1200">
                        <a:solidFill>
                          <a:srgbClr val="00B05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800363"/>
                  </a:ext>
                </a:extLst>
              </a:tr>
              <a:tr h="314234"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</a:rPr>
                        <a:t>4</a:t>
                      </a:r>
                      <a:endParaRPr lang="ru-RU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Отел развития школьного спорта</a:t>
                      </a:r>
                      <a:endParaRPr lang="ru-RU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solidFill>
                            <a:srgbClr val="FFC000"/>
                          </a:solidFill>
                          <a:effectLst/>
                        </a:rPr>
                        <a:t>Создание и организация деятельности школьных спортивных клубов</a:t>
                      </a:r>
                      <a:endParaRPr lang="ru-RU" sz="1200">
                        <a:solidFill>
                          <a:srgbClr val="FFC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solidFill>
                            <a:srgbClr val="FFC000"/>
                          </a:solidFill>
                          <a:effectLst/>
                        </a:rPr>
                        <a:t>Саляхутдинов Р.Н</a:t>
                      </a:r>
                      <a:endParaRPr lang="ru-RU" sz="1200">
                        <a:solidFill>
                          <a:srgbClr val="FFC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solidFill>
                            <a:srgbClr val="FFC000"/>
                          </a:solidFill>
                          <a:effectLst/>
                        </a:rPr>
                        <a:t>16 ак.ч.</a:t>
                      </a:r>
                      <a:endParaRPr lang="ru-RU" sz="1200">
                        <a:solidFill>
                          <a:srgbClr val="FFC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solidFill>
                            <a:srgbClr val="FFC000"/>
                          </a:solidFill>
                          <a:effectLst/>
                        </a:rPr>
                        <a:t>01.07.2022 г.</a:t>
                      </a:r>
                      <a:endParaRPr lang="ru-RU" sz="1200">
                        <a:solidFill>
                          <a:srgbClr val="FFC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8757086"/>
                  </a:ext>
                </a:extLst>
              </a:tr>
              <a:tr h="314234"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</a:rPr>
                        <a:t>5</a:t>
                      </a:r>
                      <a:endParaRPr lang="ru-RU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solidFill>
                            <a:srgbClr val="FFC000"/>
                          </a:solidFill>
                          <a:effectLst/>
                        </a:rPr>
                        <a:t>Создание и организация деятельности студенческих спортивных клубов</a:t>
                      </a:r>
                      <a:endParaRPr lang="ru-RU" sz="1200">
                        <a:solidFill>
                          <a:srgbClr val="FFC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solidFill>
                            <a:srgbClr val="FFC000"/>
                          </a:solidFill>
                          <a:effectLst/>
                        </a:rPr>
                        <a:t>Саляхутдинов Р.Н</a:t>
                      </a:r>
                      <a:endParaRPr lang="ru-RU" sz="1200">
                        <a:solidFill>
                          <a:srgbClr val="FFC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solidFill>
                            <a:srgbClr val="FFC000"/>
                          </a:solidFill>
                          <a:effectLst/>
                        </a:rPr>
                        <a:t>16 ак.ч.</a:t>
                      </a:r>
                      <a:endParaRPr lang="ru-RU" sz="1200">
                        <a:solidFill>
                          <a:srgbClr val="FFC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solidFill>
                            <a:srgbClr val="FFC000"/>
                          </a:solidFill>
                          <a:effectLst/>
                        </a:rPr>
                        <a:t>01.07.2022 г.</a:t>
                      </a:r>
                      <a:endParaRPr lang="ru-RU" sz="1200">
                        <a:solidFill>
                          <a:srgbClr val="FFC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899012"/>
                  </a:ext>
                </a:extLst>
              </a:tr>
              <a:tr h="563519"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</a:rPr>
                        <a:t>6</a:t>
                      </a:r>
                      <a:endParaRPr lang="ru-RU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200">
                          <a:solidFill>
                            <a:srgbClr val="00B0F0"/>
                          </a:solidFill>
                          <a:effectLst/>
                        </a:rPr>
                        <a:t>Программы ПК в рамках взаимодействия с общероссийскими общественными федерациями по видам спорта</a:t>
                      </a:r>
                    </a:p>
                    <a:p>
                      <a:r>
                        <a:rPr lang="ru-RU" sz="1200">
                          <a:solidFill>
                            <a:srgbClr val="00B0F0"/>
                          </a:solidFill>
                          <a:effectLst/>
                        </a:rPr>
                        <a:t>(по отдельному плану) </a:t>
                      </a:r>
                      <a:endParaRPr lang="ru-RU" sz="1200">
                        <a:solidFill>
                          <a:srgbClr val="00B0F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solidFill>
                            <a:srgbClr val="00B0F0"/>
                          </a:solidFill>
                          <a:effectLst/>
                        </a:rPr>
                        <a:t>Малых О.И. </a:t>
                      </a:r>
                      <a:endParaRPr lang="ru-RU" sz="1200">
                        <a:solidFill>
                          <a:srgbClr val="00B0F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solidFill>
                            <a:srgbClr val="00B0F0"/>
                          </a:solidFill>
                          <a:effectLst/>
                        </a:rPr>
                        <a:t>16 -72 ак.ч.</a:t>
                      </a:r>
                      <a:endParaRPr lang="ru-RU" sz="1200">
                        <a:solidFill>
                          <a:srgbClr val="00B0F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solidFill>
                            <a:srgbClr val="00B0F0"/>
                          </a:solidFill>
                          <a:effectLst/>
                        </a:rPr>
                        <a:t> </a:t>
                      </a:r>
                    </a:p>
                    <a:p>
                      <a:pPr algn="ctr"/>
                      <a:r>
                        <a:rPr lang="ru-RU" sz="1200">
                          <a:solidFill>
                            <a:srgbClr val="00B0F0"/>
                          </a:solidFill>
                          <a:effectLst/>
                        </a:rPr>
                        <a:t>01.08.2022 г.</a:t>
                      </a:r>
                      <a:endParaRPr lang="ru-RU" sz="1200">
                        <a:solidFill>
                          <a:srgbClr val="00B0F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1427038"/>
                  </a:ext>
                </a:extLst>
              </a:tr>
              <a:tr h="314234"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</a:rPr>
                        <a:t>7</a:t>
                      </a:r>
                      <a:endParaRPr lang="ru-RU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Отдел СМР</a:t>
                      </a:r>
                      <a:endParaRPr lang="ru-RU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solidFill>
                            <a:srgbClr val="FFC000"/>
                          </a:solidFill>
                          <a:effectLst/>
                        </a:rPr>
                        <a:t>Организация и проведение спортивно-массовых мероприятий</a:t>
                      </a:r>
                      <a:endParaRPr lang="ru-RU" sz="1200">
                        <a:solidFill>
                          <a:srgbClr val="FFC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solidFill>
                            <a:srgbClr val="FFC000"/>
                          </a:solidFill>
                          <a:effectLst/>
                        </a:rPr>
                        <a:t>Чернякова Ю.С.</a:t>
                      </a:r>
                      <a:endParaRPr lang="ru-RU" sz="1200">
                        <a:solidFill>
                          <a:srgbClr val="FFC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solidFill>
                            <a:srgbClr val="FFC000"/>
                          </a:solidFill>
                          <a:effectLst/>
                        </a:rPr>
                        <a:t>36 ак.ч.</a:t>
                      </a:r>
                      <a:endParaRPr lang="ru-RU" sz="1200">
                        <a:solidFill>
                          <a:srgbClr val="FFC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solidFill>
                            <a:srgbClr val="FFC000"/>
                          </a:solidFill>
                          <a:effectLst/>
                        </a:rPr>
                        <a:t>01.07.2022 г.</a:t>
                      </a:r>
                      <a:endParaRPr lang="ru-RU" sz="1200">
                        <a:solidFill>
                          <a:srgbClr val="FFC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0336467"/>
                  </a:ext>
                </a:extLst>
              </a:tr>
              <a:tr h="751359"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</a:rPr>
                        <a:t>8</a:t>
                      </a:r>
                      <a:endParaRPr lang="ru-RU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Отдел ОМР. ФРЦ</a:t>
                      </a:r>
                      <a:endParaRPr lang="ru-RU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solidFill>
                            <a:srgbClr val="00B0F0"/>
                          </a:solidFill>
                          <a:effectLst/>
                        </a:rPr>
                        <a:t>Организация и методика обучения плаванию в образовательных организациях в условиях реализации Примерной рабочей программы учебного предмета «Физическая культура» (модуль «Плавание»), включающей 36-часовую программу обучения</a:t>
                      </a:r>
                      <a:endParaRPr lang="ru-RU" sz="1200">
                        <a:solidFill>
                          <a:srgbClr val="00B0F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solidFill>
                            <a:srgbClr val="00B0F0"/>
                          </a:solidFill>
                          <a:effectLst/>
                        </a:rPr>
                        <a:t>Анисимова М.В.</a:t>
                      </a:r>
                    </a:p>
                    <a:p>
                      <a:r>
                        <a:rPr lang="ru-RU" sz="1200">
                          <a:solidFill>
                            <a:srgbClr val="00B0F0"/>
                          </a:solidFill>
                          <a:effectLst/>
                        </a:rPr>
                        <a:t> </a:t>
                      </a:r>
                      <a:endParaRPr lang="ru-RU" sz="1200">
                        <a:solidFill>
                          <a:srgbClr val="00B0F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solidFill>
                            <a:srgbClr val="00B0F0"/>
                          </a:solidFill>
                          <a:effectLst/>
                        </a:rPr>
                        <a:t>36 ак.ч.</a:t>
                      </a:r>
                      <a:endParaRPr lang="ru-RU" sz="1200">
                        <a:solidFill>
                          <a:srgbClr val="00B0F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solidFill>
                            <a:srgbClr val="00B0F0"/>
                          </a:solidFill>
                          <a:effectLst/>
                        </a:rPr>
                        <a:t>01.08.2022 г.</a:t>
                      </a:r>
                      <a:endParaRPr lang="ru-RU" sz="1200">
                        <a:solidFill>
                          <a:srgbClr val="00B0F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1827130"/>
                  </a:ext>
                </a:extLst>
              </a:tr>
              <a:tr h="375679"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</a:rPr>
                        <a:t>9</a:t>
                      </a:r>
                      <a:endParaRPr lang="ru-RU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solidFill>
                            <a:srgbClr val="00B0F0"/>
                          </a:solidFill>
                          <a:effectLst/>
                        </a:rPr>
                        <a:t>Профориентационная деятельность по направлению «физическая культура и спорт в образовании»</a:t>
                      </a:r>
                      <a:endParaRPr lang="ru-RU" sz="1200">
                        <a:solidFill>
                          <a:srgbClr val="00B0F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solidFill>
                            <a:srgbClr val="00B0F0"/>
                          </a:solidFill>
                          <a:effectLst/>
                        </a:rPr>
                        <a:t>Анисимова М.В.</a:t>
                      </a:r>
                    </a:p>
                    <a:p>
                      <a:r>
                        <a:rPr lang="ru-RU" sz="1200">
                          <a:solidFill>
                            <a:srgbClr val="00B0F0"/>
                          </a:solidFill>
                          <a:effectLst/>
                        </a:rPr>
                        <a:t>Мельникова О.И.</a:t>
                      </a:r>
                      <a:endParaRPr lang="ru-RU" sz="1200">
                        <a:solidFill>
                          <a:srgbClr val="00B0F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solidFill>
                            <a:srgbClr val="00B0F0"/>
                          </a:solidFill>
                          <a:effectLst/>
                        </a:rPr>
                        <a:t>16 ак.ч.</a:t>
                      </a:r>
                      <a:endParaRPr lang="ru-RU" sz="1200">
                        <a:solidFill>
                          <a:srgbClr val="00B0F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solidFill>
                            <a:srgbClr val="00B0F0"/>
                          </a:solidFill>
                          <a:effectLst/>
                        </a:rPr>
                        <a:t>01.08.2022 г.</a:t>
                      </a:r>
                      <a:endParaRPr lang="ru-RU" sz="1200">
                        <a:solidFill>
                          <a:srgbClr val="00B0F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0000760"/>
                  </a:ext>
                </a:extLst>
              </a:tr>
              <a:tr h="375679"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</a:rPr>
                        <a:t>10</a:t>
                      </a:r>
                      <a:endParaRPr lang="ru-RU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Отдел развития ДО</a:t>
                      </a:r>
                      <a:endParaRPr lang="ru-RU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solidFill>
                            <a:srgbClr val="00B050"/>
                          </a:solidFill>
                          <a:effectLst/>
                        </a:rPr>
                        <a:t>Организация и проведение занятий адаптивной физической культурой с детьми с ОВЗ в дополнительном образовании</a:t>
                      </a:r>
                      <a:endParaRPr lang="ru-RU" sz="1200">
                        <a:solidFill>
                          <a:srgbClr val="00B05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solidFill>
                            <a:srgbClr val="00B050"/>
                          </a:solidFill>
                          <a:effectLst/>
                        </a:rPr>
                        <a:t>Малых О.И.</a:t>
                      </a:r>
                      <a:endParaRPr lang="ru-RU" sz="1200">
                        <a:solidFill>
                          <a:srgbClr val="00B05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solidFill>
                            <a:srgbClr val="00B050"/>
                          </a:solidFill>
                          <a:effectLst/>
                        </a:rPr>
                        <a:t>36 ак.ч.</a:t>
                      </a:r>
                      <a:endParaRPr lang="ru-RU" sz="1200">
                        <a:solidFill>
                          <a:srgbClr val="00B05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solidFill>
                            <a:srgbClr val="00B050"/>
                          </a:solidFill>
                          <a:effectLst/>
                        </a:rPr>
                        <a:t>01.09.2022 г.</a:t>
                      </a:r>
                      <a:endParaRPr lang="ru-RU" sz="1200">
                        <a:solidFill>
                          <a:srgbClr val="00B05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6560618"/>
                  </a:ext>
                </a:extLst>
              </a:tr>
              <a:tr h="1127038"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</a:rPr>
                        <a:t>11</a:t>
                      </a:r>
                      <a:endParaRPr lang="ru-RU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solidFill>
                            <a:srgbClr val="00B0F0"/>
                          </a:solidFill>
                          <a:effectLst/>
                        </a:rPr>
                        <a:t>Подготовка к профессиональным конкурсам по направлению физическая культура и спорт в образовании: «Мастерская победителя» («Сердце отдаю детям», Всероссийский конкурс профессионального мастерства среди педагогических работников, осуществляющих обучение детей по дополнительным общеобразовательным программам в области физической культуры и спорта</a:t>
                      </a:r>
                      <a:endParaRPr lang="ru-RU" sz="1200">
                        <a:solidFill>
                          <a:srgbClr val="00B0F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solidFill>
                            <a:srgbClr val="00B0F0"/>
                          </a:solidFill>
                          <a:effectLst/>
                        </a:rPr>
                        <a:t>Малых О.И.</a:t>
                      </a:r>
                      <a:endParaRPr lang="ru-RU" sz="1200">
                        <a:solidFill>
                          <a:srgbClr val="00B0F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solidFill>
                            <a:srgbClr val="00B0F0"/>
                          </a:solidFill>
                          <a:effectLst/>
                        </a:rPr>
                        <a:t>16 ак.ч.</a:t>
                      </a:r>
                      <a:endParaRPr lang="ru-RU" sz="1200">
                        <a:solidFill>
                          <a:srgbClr val="00B0F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solidFill>
                            <a:srgbClr val="00B0F0"/>
                          </a:solidFill>
                          <a:effectLst/>
                        </a:rPr>
                        <a:t>01.08.2022 г.</a:t>
                      </a:r>
                      <a:endParaRPr lang="ru-RU" sz="1200">
                        <a:solidFill>
                          <a:srgbClr val="00B0F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4320534"/>
                  </a:ext>
                </a:extLst>
              </a:tr>
              <a:tr h="375679"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</a:rPr>
                        <a:t>12</a:t>
                      </a:r>
                      <a:endParaRPr lang="ru-RU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 rowSpan="5"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Авторские программы</a:t>
                      </a:r>
                      <a:endParaRPr lang="ru-RU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solidFill>
                            <a:srgbClr val="00B050"/>
                          </a:solidFill>
                          <a:effectLst/>
                        </a:rPr>
                        <a:t>Современные технологии преподавания учебного предмета «Физическая культура» в общеобразовательных организациях</a:t>
                      </a:r>
                      <a:endParaRPr lang="ru-RU" sz="1200">
                        <a:solidFill>
                          <a:srgbClr val="00B05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solidFill>
                            <a:srgbClr val="00B050"/>
                          </a:solidFill>
                          <a:effectLst/>
                        </a:rPr>
                        <a:t>Анисимова М.В.</a:t>
                      </a:r>
                    </a:p>
                    <a:p>
                      <a:r>
                        <a:rPr lang="ru-RU" sz="1200">
                          <a:solidFill>
                            <a:srgbClr val="00B050"/>
                          </a:solidFill>
                          <a:effectLst/>
                        </a:rPr>
                        <a:t>Малахаева О.А.</a:t>
                      </a:r>
                      <a:endParaRPr lang="ru-RU" sz="1200">
                        <a:solidFill>
                          <a:srgbClr val="00B05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solidFill>
                            <a:srgbClr val="00B050"/>
                          </a:solidFill>
                          <a:effectLst/>
                        </a:rPr>
                        <a:t>36 ак.ч.</a:t>
                      </a:r>
                      <a:endParaRPr lang="ru-RU" sz="1200">
                        <a:solidFill>
                          <a:srgbClr val="00B05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solidFill>
                            <a:srgbClr val="00B050"/>
                          </a:solidFill>
                          <a:effectLst/>
                        </a:rPr>
                        <a:t>01.09.2022 г.</a:t>
                      </a:r>
                      <a:endParaRPr lang="ru-RU" sz="1200">
                        <a:solidFill>
                          <a:srgbClr val="00B05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0438167"/>
                  </a:ext>
                </a:extLst>
              </a:tr>
              <a:tr h="471352"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</a:rPr>
                        <a:t>13</a:t>
                      </a:r>
                      <a:endParaRPr lang="ru-RU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solidFill>
                            <a:srgbClr val="00B0F0"/>
                          </a:solidFill>
                          <a:effectLst/>
                        </a:rPr>
                        <a:t>Методика преподавания учебного предмета «Физическая культура» в общеобразовательных организациях по линии учебников (А.П. Матвеева)</a:t>
                      </a:r>
                      <a:endParaRPr lang="ru-RU" sz="1200">
                        <a:solidFill>
                          <a:srgbClr val="00B0F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solidFill>
                            <a:srgbClr val="00B0F0"/>
                          </a:solidFill>
                          <a:effectLst/>
                        </a:rPr>
                        <a:t>Матвеев А.П.</a:t>
                      </a:r>
                      <a:endParaRPr lang="ru-RU" sz="1200">
                        <a:solidFill>
                          <a:srgbClr val="00B0F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solidFill>
                            <a:srgbClr val="00B0F0"/>
                          </a:solidFill>
                          <a:effectLst/>
                        </a:rPr>
                        <a:t>72 ак.ч.</a:t>
                      </a:r>
                      <a:endParaRPr lang="ru-RU" sz="1200">
                        <a:solidFill>
                          <a:srgbClr val="00B0F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solidFill>
                            <a:srgbClr val="00B0F0"/>
                          </a:solidFill>
                          <a:effectLst/>
                        </a:rPr>
                        <a:t>01.08.2022 г.</a:t>
                      </a:r>
                      <a:endParaRPr lang="ru-RU" sz="1200">
                        <a:solidFill>
                          <a:srgbClr val="00B0F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9512801"/>
                  </a:ext>
                </a:extLst>
              </a:tr>
              <a:tr h="375679"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</a:rPr>
                        <a:t>14</a:t>
                      </a:r>
                      <a:endParaRPr lang="ru-RU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solidFill>
                            <a:srgbClr val="00B0F0"/>
                          </a:solidFill>
                          <a:effectLst/>
                        </a:rPr>
                        <a:t>Организация и методика проведения занятий по тэг-регби в условиях общеобразовательной организации</a:t>
                      </a:r>
                      <a:endParaRPr lang="ru-RU" sz="1200">
                        <a:solidFill>
                          <a:srgbClr val="00B0F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solidFill>
                            <a:srgbClr val="00B0F0"/>
                          </a:solidFill>
                          <a:effectLst/>
                        </a:rPr>
                        <a:t>Нечувилин С.Б.</a:t>
                      </a:r>
                      <a:endParaRPr lang="ru-RU" sz="1200">
                        <a:solidFill>
                          <a:srgbClr val="00B0F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solidFill>
                            <a:srgbClr val="00B0F0"/>
                          </a:solidFill>
                          <a:effectLst/>
                        </a:rPr>
                        <a:t>48 ак.ч.</a:t>
                      </a:r>
                      <a:endParaRPr lang="ru-RU" sz="1200">
                        <a:solidFill>
                          <a:srgbClr val="00B0F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solidFill>
                            <a:srgbClr val="00B0F0"/>
                          </a:solidFill>
                          <a:effectLst/>
                        </a:rPr>
                        <a:t>01.08.2022 г.</a:t>
                      </a:r>
                      <a:endParaRPr lang="ru-RU" sz="1200">
                        <a:solidFill>
                          <a:srgbClr val="00B0F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8624172"/>
                  </a:ext>
                </a:extLst>
              </a:tr>
              <a:tr h="375679"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</a:rPr>
                        <a:t>15</a:t>
                      </a:r>
                      <a:endParaRPr lang="ru-RU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solidFill>
                            <a:srgbClr val="FFC000"/>
                          </a:solidFill>
                          <a:effectLst/>
                        </a:rPr>
                        <a:t>Социальное проектирование в области физической культуры и спорта: от идеи до гранта</a:t>
                      </a:r>
                      <a:endParaRPr lang="ru-RU" sz="1200">
                        <a:solidFill>
                          <a:srgbClr val="FFC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solidFill>
                            <a:srgbClr val="FFC000"/>
                          </a:solidFill>
                          <a:effectLst/>
                        </a:rPr>
                        <a:t>Иванов С.А.</a:t>
                      </a:r>
                      <a:endParaRPr lang="ru-RU" sz="1200">
                        <a:solidFill>
                          <a:srgbClr val="FFC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solidFill>
                            <a:srgbClr val="FFC000"/>
                          </a:solidFill>
                          <a:effectLst/>
                        </a:rPr>
                        <a:t>72 ак.ч.</a:t>
                      </a:r>
                      <a:endParaRPr lang="ru-RU" sz="1200">
                        <a:solidFill>
                          <a:srgbClr val="FFC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solidFill>
                            <a:srgbClr val="FFC000"/>
                          </a:solidFill>
                          <a:effectLst/>
                        </a:rPr>
                        <a:t>01.07.2022 г.</a:t>
                      </a:r>
                      <a:endParaRPr lang="ru-RU" sz="1200">
                        <a:solidFill>
                          <a:srgbClr val="FFC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7774370"/>
                  </a:ext>
                </a:extLst>
              </a:tr>
              <a:tr h="471352"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</a:rPr>
                        <a:t>16</a:t>
                      </a:r>
                      <a:endParaRPr lang="ru-RU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solidFill>
                            <a:srgbClr val="00B0F0"/>
                          </a:solidFill>
                          <a:effectLst/>
                        </a:rPr>
                        <a:t>Теоретические и организационно-методические основы физической культуры обучающихся с ограниченными возможностями здоровья</a:t>
                      </a:r>
                      <a:endParaRPr lang="ru-RU" sz="1200">
                        <a:solidFill>
                          <a:srgbClr val="00B0F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solidFill>
                            <a:srgbClr val="00B0F0"/>
                          </a:solidFill>
                          <a:effectLst/>
                        </a:rPr>
                        <a:t>Водяницкая О.И.</a:t>
                      </a:r>
                      <a:endParaRPr lang="ru-RU" sz="1200">
                        <a:solidFill>
                          <a:srgbClr val="00B0F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solidFill>
                            <a:srgbClr val="00B0F0"/>
                          </a:solidFill>
                          <a:effectLst/>
                        </a:rPr>
                        <a:t>36 ак.ч.</a:t>
                      </a:r>
                      <a:endParaRPr lang="ru-RU" sz="1200">
                        <a:solidFill>
                          <a:srgbClr val="00B0F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solidFill>
                            <a:srgbClr val="00B0F0"/>
                          </a:solidFill>
                          <a:effectLst/>
                        </a:rPr>
                        <a:t>01.08.2022 г.</a:t>
                      </a:r>
                      <a:endParaRPr lang="ru-RU" sz="1200">
                        <a:solidFill>
                          <a:srgbClr val="00B0F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111" marR="36111" marT="0" marB="0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5669706"/>
                  </a:ext>
                </a:extLst>
              </a:tr>
            </a:tbl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C81136EA-7916-4DE4-A552-5958B8898EB9}"/>
              </a:ext>
            </a:extLst>
          </p:cNvPr>
          <p:cNvSpPr txBox="1"/>
          <p:nvPr/>
        </p:nvSpPr>
        <p:spPr>
          <a:xfrm>
            <a:off x="6615844" y="566274"/>
            <a:ext cx="3200400" cy="8439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43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38" b="0" i="1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Raleway Bold"/>
                <a:ea typeface="+mn-ea"/>
                <a:cs typeface="+mn-cs"/>
              </a:rPr>
              <a:t>Июль 2022 г.</a:t>
            </a:r>
          </a:p>
          <a:p>
            <a:pPr marL="0" marR="0" lvl="0" indent="0" algn="l" defTabSz="914400" rtl="0" eaLnBrk="1" fontAlgn="auto" latinLnBrk="0" hangingPunct="1">
              <a:lnSpc>
                <a:spcPts val="343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638" i="1">
                <a:solidFill>
                  <a:srgbClr val="FFC000"/>
                </a:solidFill>
                <a:latin typeface="Raleway Bold"/>
              </a:rPr>
              <a:t>5 программ </a:t>
            </a:r>
            <a:endParaRPr kumimoji="0" lang="en-US" sz="2638" b="0" i="1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Raleway Bold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768CF61-07AA-4816-8EE7-E10FC4788B9C}"/>
              </a:ext>
            </a:extLst>
          </p:cNvPr>
          <p:cNvSpPr txBox="1"/>
          <p:nvPr/>
        </p:nvSpPr>
        <p:spPr>
          <a:xfrm>
            <a:off x="10026932" y="583510"/>
            <a:ext cx="3200400" cy="8439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43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38" b="0" i="1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Raleway Bold"/>
                <a:ea typeface="+mn-ea"/>
                <a:cs typeface="+mn-cs"/>
              </a:rPr>
              <a:t>Август 2022 г.</a:t>
            </a:r>
          </a:p>
          <a:p>
            <a:pPr marL="0" marR="0" lvl="0" indent="0" algn="l" defTabSz="914400" rtl="0" eaLnBrk="1" fontAlgn="auto" latinLnBrk="0" hangingPunct="1">
              <a:lnSpc>
                <a:spcPts val="343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638" i="1">
                <a:solidFill>
                  <a:srgbClr val="00B0F0"/>
                </a:solidFill>
                <a:latin typeface="Raleway Bold"/>
              </a:rPr>
              <a:t>8 программ </a:t>
            </a:r>
            <a:endParaRPr kumimoji="0" lang="en-US" sz="2638" b="0" i="1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Raleway Bold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3C82E4C-6E5D-4691-8426-580AC10C8528}"/>
              </a:ext>
            </a:extLst>
          </p:cNvPr>
          <p:cNvSpPr txBox="1"/>
          <p:nvPr/>
        </p:nvSpPr>
        <p:spPr>
          <a:xfrm>
            <a:off x="13767351" y="564235"/>
            <a:ext cx="4121724" cy="8439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43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38" b="0" i="1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Raleway Bold"/>
                <a:ea typeface="+mn-ea"/>
                <a:cs typeface="+mn-cs"/>
              </a:rPr>
              <a:t>Сентябрь 2022 г.</a:t>
            </a:r>
          </a:p>
          <a:p>
            <a:pPr marL="0" marR="0" lvl="0" indent="0" algn="l" defTabSz="914400" rtl="0" eaLnBrk="1" fontAlgn="auto" latinLnBrk="0" hangingPunct="1">
              <a:lnSpc>
                <a:spcPts val="343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638" i="1">
                <a:solidFill>
                  <a:srgbClr val="00B050"/>
                </a:solidFill>
                <a:latin typeface="Raleway Bold"/>
              </a:rPr>
              <a:t>3 программы </a:t>
            </a:r>
            <a:endParaRPr kumimoji="0" lang="en-US" sz="2638" b="0" i="1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Raleway Bold"/>
              <a:ea typeface="+mn-ea"/>
              <a:cs typeface="+mn-cs"/>
            </a:endParaRPr>
          </a:p>
        </p:txBody>
      </p:sp>
      <p:sp>
        <p:nvSpPr>
          <p:cNvPr id="44" name="TextBox 22">
            <a:extLst>
              <a:ext uri="{FF2B5EF4-FFF2-40B4-BE49-F238E27FC236}">
                <a16:creationId xmlns:a16="http://schemas.microsoft.com/office/drawing/2014/main" id="{F327594A-E9A8-4713-B46C-09E2553AE8CC}"/>
              </a:ext>
            </a:extLst>
          </p:cNvPr>
          <p:cNvSpPr txBox="1"/>
          <p:nvPr/>
        </p:nvSpPr>
        <p:spPr>
          <a:xfrm>
            <a:off x="196774" y="196496"/>
            <a:ext cx="5562600" cy="19082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-168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ПЛАН-ГРАФИК</a:t>
            </a:r>
          </a:p>
          <a:p>
            <a:pPr marL="0" marR="0" lv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-168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-168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по организации образовательной деятельности по дополнительным профессиональным программа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C7E8127-4312-4747-9B8A-1A6F7F486BDA}"/>
              </a:ext>
            </a:extLst>
          </p:cNvPr>
          <p:cNvSpPr txBox="1"/>
          <p:nvPr/>
        </p:nvSpPr>
        <p:spPr>
          <a:xfrm>
            <a:off x="6569256" y="98692"/>
            <a:ext cx="1131981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-168" normalizeH="0" baseline="0" noProof="0">
                <a:ln>
                  <a:noFill/>
                </a:ln>
                <a:effectLst/>
                <a:uLnTx/>
                <a:uFillTx/>
                <a:latin typeface="Raleway"/>
                <a:ea typeface="+mn-ea"/>
                <a:cs typeface="+mn-cs"/>
              </a:rPr>
              <a:t>План-график 2022 год</a:t>
            </a:r>
          </a:p>
        </p:txBody>
      </p:sp>
      <p:grpSp>
        <p:nvGrpSpPr>
          <p:cNvPr id="16" name="Group 5">
            <a:extLst>
              <a:ext uri="{FF2B5EF4-FFF2-40B4-BE49-F238E27FC236}">
                <a16:creationId xmlns:a16="http://schemas.microsoft.com/office/drawing/2014/main" id="{F8EF4B9D-D8F2-57D1-B026-28EE740745F4}"/>
              </a:ext>
            </a:extLst>
          </p:cNvPr>
          <p:cNvGrpSpPr/>
          <p:nvPr/>
        </p:nvGrpSpPr>
        <p:grpSpPr>
          <a:xfrm>
            <a:off x="186835" y="3220817"/>
            <a:ext cx="3042138" cy="629670"/>
            <a:chOff x="0" y="0"/>
            <a:chExt cx="4056184" cy="839560"/>
          </a:xfrm>
        </p:grpSpPr>
        <p:sp>
          <p:nvSpPr>
            <p:cNvPr id="18" name="TextBox 6">
              <a:extLst>
                <a:ext uri="{FF2B5EF4-FFF2-40B4-BE49-F238E27FC236}">
                  <a16:creationId xmlns:a16="http://schemas.microsoft.com/office/drawing/2014/main" id="{3B27C9E2-970B-A256-9B62-4653D5DE5EF8}"/>
                </a:ext>
              </a:extLst>
            </p:cNvPr>
            <p:cNvSpPr txBox="1"/>
            <p:nvPr/>
          </p:nvSpPr>
          <p:spPr>
            <a:xfrm>
              <a:off x="889406" y="-9525"/>
              <a:ext cx="3166777" cy="8604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886"/>
                </a:lnSpc>
              </a:pPr>
              <a:r>
                <a:rPr lang="en-US" sz="1572" spc="39">
                  <a:solidFill>
                    <a:srgbClr val="FFFFFF"/>
                  </a:solidFill>
                  <a:latin typeface="Raleway"/>
                </a:rPr>
                <a:t>ЕИП-ФКИС</a:t>
              </a:r>
            </a:p>
            <a:p>
              <a:pPr>
                <a:lnSpc>
                  <a:spcPts val="1646"/>
                </a:lnSpc>
              </a:pPr>
              <a:r>
                <a:rPr lang="en-US" sz="1372" spc="34">
                  <a:solidFill>
                    <a:srgbClr val="FFFFFF"/>
                  </a:solidFill>
                  <a:latin typeface="Raleway"/>
                </a:rPr>
                <a:t>ПОВЫШЕНИЕ КВАЛИФИКАЦИИ</a:t>
              </a:r>
            </a:p>
          </p:txBody>
        </p:sp>
        <p:pic>
          <p:nvPicPr>
            <p:cNvPr id="20" name="Picture 7">
              <a:extLst>
                <a:ext uri="{FF2B5EF4-FFF2-40B4-BE49-F238E27FC236}">
                  <a16:creationId xmlns:a16="http://schemas.microsoft.com/office/drawing/2014/main" id="{8115A446-C3F9-167D-200C-E7C58F3509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94867"/>
              <a:ext cx="607387" cy="638744"/>
            </a:xfrm>
            <a:prstGeom prst="rect">
              <a:avLst/>
            </a:prstGeom>
          </p:spPr>
        </p:pic>
      </p:grpSp>
      <p:sp>
        <p:nvSpPr>
          <p:cNvPr id="21" name="TextBox 3">
            <a:extLst>
              <a:ext uri="{FF2B5EF4-FFF2-40B4-BE49-F238E27FC236}">
                <a16:creationId xmlns:a16="http://schemas.microsoft.com/office/drawing/2014/main" id="{D7F37DB4-AC50-253D-9E89-650F564FA3B6}"/>
              </a:ext>
            </a:extLst>
          </p:cNvPr>
          <p:cNvSpPr txBox="1"/>
          <p:nvPr/>
        </p:nvSpPr>
        <p:spPr>
          <a:xfrm>
            <a:off x="196774" y="4383952"/>
            <a:ext cx="4669628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3600" spc="-192">
                <a:solidFill>
                  <a:schemeClr val="bg1"/>
                </a:solidFill>
                <a:latin typeface="Raleway"/>
              </a:rPr>
              <a:t>Обучающий семинар</a:t>
            </a:r>
            <a:endParaRPr lang="en-US" sz="3600" spc="-192">
              <a:solidFill>
                <a:schemeClr val="bg1"/>
              </a:solidFill>
              <a:latin typeface="Raleway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9C53AAB-8D4A-BE33-16E6-E549DE40DF37}"/>
              </a:ext>
            </a:extLst>
          </p:cNvPr>
          <p:cNvSpPr txBox="1"/>
          <p:nvPr/>
        </p:nvSpPr>
        <p:spPr>
          <a:xfrm>
            <a:off x="186835" y="5462910"/>
            <a:ext cx="5101738" cy="30240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43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38" b="0" i="1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Raleway Bold"/>
                <a:ea typeface="+mn-ea"/>
                <a:cs typeface="+mn-cs"/>
              </a:rPr>
              <a:t>Август 2022 г.</a:t>
            </a:r>
          </a:p>
          <a:p>
            <a:pPr marL="0" marR="0" lvl="0" indent="0" algn="l" defTabSz="914400" rtl="0" eaLnBrk="1" fontAlgn="auto" latinLnBrk="0" hangingPunct="1">
              <a:lnSpc>
                <a:spcPts val="343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638" i="1">
                <a:solidFill>
                  <a:srgbClr val="00B0F0"/>
                </a:solidFill>
                <a:latin typeface="Raleway Bold"/>
              </a:rPr>
              <a:t>ПОВЫШЕНИЕ ПРОФЕССИОНАЛЬНЫХ КОМПЕТЕНЦИЙ  СПЕЦИАЛИСТОВ </a:t>
            </a:r>
          </a:p>
          <a:p>
            <a:pPr marL="0" marR="0" lvl="0" indent="0" algn="l" defTabSz="914400" rtl="0" eaLnBrk="1" fontAlgn="auto" latinLnBrk="0" hangingPunct="1">
              <a:lnSpc>
                <a:spcPts val="343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638" i="1">
                <a:solidFill>
                  <a:srgbClr val="00B0F0"/>
                </a:solidFill>
                <a:latin typeface="Raleway Bold"/>
              </a:rPr>
              <a:t>ФИЗКУЛЬТУРНО-СПОРТИВНОГО ПРОФИЛЯ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1973CAC-F0D4-1835-BB00-B03E29BB7D46}"/>
              </a:ext>
            </a:extLst>
          </p:cNvPr>
          <p:cNvSpPr txBox="1"/>
          <p:nvPr/>
        </p:nvSpPr>
        <p:spPr>
          <a:xfrm>
            <a:off x="3004578" y="3299730"/>
            <a:ext cx="3200400" cy="4079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43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38" b="0" i="1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Raleway Bold"/>
                <a:ea typeface="+mn-ea"/>
                <a:cs typeface="+mn-cs"/>
              </a:rPr>
              <a:t>01.07.2022 г.</a:t>
            </a:r>
          </a:p>
        </p:txBody>
      </p:sp>
    </p:spTree>
    <p:extLst>
      <p:ext uri="{BB962C8B-B14F-4D97-AF65-F5344CB8AC3E}">
        <p14:creationId xmlns:p14="http://schemas.microsoft.com/office/powerpoint/2010/main" val="35640261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4">
            <a:extLst>
              <a:ext uri="{FF2B5EF4-FFF2-40B4-BE49-F238E27FC236}">
                <a16:creationId xmlns:a16="http://schemas.microsoft.com/office/drawing/2014/main" id="{1F72EB0F-1BD1-4B0E-89B4-9D953DFA954B}"/>
              </a:ext>
            </a:extLst>
          </p:cNvPr>
          <p:cNvSpPr/>
          <p:nvPr/>
        </p:nvSpPr>
        <p:spPr>
          <a:xfrm>
            <a:off x="9754666" y="0"/>
            <a:ext cx="8550751" cy="10433541"/>
          </a:xfrm>
          <a:custGeom>
            <a:avLst/>
            <a:gdLst/>
            <a:ahLst/>
            <a:cxnLst/>
            <a:rect l="l" t="t" r="r" b="b"/>
            <a:pathLst>
              <a:path w="1732090" h="3529371">
                <a:moveTo>
                  <a:pt x="0" y="0"/>
                </a:moveTo>
                <a:lnTo>
                  <a:pt x="1732090" y="0"/>
                </a:lnTo>
                <a:lnTo>
                  <a:pt x="1732090" y="3529371"/>
                </a:lnTo>
                <a:lnTo>
                  <a:pt x="0" y="3529371"/>
                </a:lnTo>
                <a:close/>
              </a:path>
            </a:pathLst>
          </a:custGeom>
          <a:solidFill>
            <a:srgbClr val="0B1E60"/>
          </a:solidFill>
        </p:spPr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7BA74783-085F-2D64-E98C-29EC24BE4A8D}"/>
              </a:ext>
            </a:extLst>
          </p:cNvPr>
          <p:cNvGrpSpPr/>
          <p:nvPr/>
        </p:nvGrpSpPr>
        <p:grpSpPr>
          <a:xfrm>
            <a:off x="16929" y="2975359"/>
            <a:ext cx="8671445" cy="1810670"/>
            <a:chOff x="11409" y="-146977"/>
            <a:chExt cx="8671445" cy="1810670"/>
          </a:xfrm>
        </p:grpSpPr>
        <p:grpSp>
          <p:nvGrpSpPr>
            <p:cNvPr id="12" name="Group 3">
              <a:extLst>
                <a:ext uri="{FF2B5EF4-FFF2-40B4-BE49-F238E27FC236}">
                  <a16:creationId xmlns:a16="http://schemas.microsoft.com/office/drawing/2014/main" id="{778E6788-9400-4AEB-93DB-69C8CEE469CF}"/>
                </a:ext>
              </a:extLst>
            </p:cNvPr>
            <p:cNvGrpSpPr/>
            <p:nvPr/>
          </p:nvGrpSpPr>
          <p:grpSpPr>
            <a:xfrm>
              <a:off x="11409" y="-77595"/>
              <a:ext cx="8550751" cy="1741288"/>
              <a:chOff x="2311" y="-247499"/>
              <a:chExt cx="1732090" cy="6345208"/>
            </a:xfrm>
          </p:grpSpPr>
          <p:sp>
            <p:nvSpPr>
              <p:cNvPr id="13" name="Freeform 4">
                <a:extLst>
                  <a:ext uri="{FF2B5EF4-FFF2-40B4-BE49-F238E27FC236}">
                    <a16:creationId xmlns:a16="http://schemas.microsoft.com/office/drawing/2014/main" id="{7CCAF4C5-C2A4-46E2-A00A-07BE724D6814}"/>
                  </a:ext>
                </a:extLst>
              </p:cNvPr>
              <p:cNvSpPr/>
              <p:nvPr/>
            </p:nvSpPr>
            <p:spPr>
              <a:xfrm>
                <a:off x="2311" y="-247499"/>
                <a:ext cx="1732090" cy="6345208"/>
              </a:xfrm>
              <a:custGeom>
                <a:avLst/>
                <a:gdLst/>
                <a:ahLst/>
                <a:cxnLst/>
                <a:rect l="l" t="t" r="r" b="b"/>
                <a:pathLst>
                  <a:path w="1732090" h="3529371">
                    <a:moveTo>
                      <a:pt x="0" y="0"/>
                    </a:moveTo>
                    <a:lnTo>
                      <a:pt x="1732090" y="0"/>
                    </a:lnTo>
                    <a:lnTo>
                      <a:pt x="1732090" y="3529371"/>
                    </a:lnTo>
                    <a:lnTo>
                      <a:pt x="0" y="3529371"/>
                    </a:lnTo>
                    <a:close/>
                  </a:path>
                </a:pathLst>
              </a:custGeom>
              <a:solidFill>
                <a:srgbClr val="0B1E60"/>
              </a:solidFill>
            </p:spPr>
          </p:sp>
        </p:grpSp>
        <p:grpSp>
          <p:nvGrpSpPr>
            <p:cNvPr id="16" name="Group 3">
              <a:extLst>
                <a:ext uri="{FF2B5EF4-FFF2-40B4-BE49-F238E27FC236}">
                  <a16:creationId xmlns:a16="http://schemas.microsoft.com/office/drawing/2014/main" id="{1E5BDCE0-D6C6-4269-B2C2-1A3199ABECB1}"/>
                </a:ext>
              </a:extLst>
            </p:cNvPr>
            <p:cNvGrpSpPr/>
            <p:nvPr/>
          </p:nvGrpSpPr>
          <p:grpSpPr>
            <a:xfrm>
              <a:off x="142397" y="-146977"/>
              <a:ext cx="8540457" cy="1713588"/>
              <a:chOff x="-57756" y="-1200079"/>
              <a:chExt cx="11409409" cy="4066960"/>
            </a:xfrm>
          </p:grpSpPr>
          <p:sp>
            <p:nvSpPr>
              <p:cNvPr id="17" name="TextBox 4">
                <a:extLst>
                  <a:ext uri="{FF2B5EF4-FFF2-40B4-BE49-F238E27FC236}">
                    <a16:creationId xmlns:a16="http://schemas.microsoft.com/office/drawing/2014/main" id="{F400D14C-C9F6-4ECA-9EB8-A0205D80F3A8}"/>
                  </a:ext>
                </a:extLst>
              </p:cNvPr>
              <p:cNvSpPr txBox="1"/>
              <p:nvPr/>
            </p:nvSpPr>
            <p:spPr>
              <a:xfrm>
                <a:off x="0" y="-1200079"/>
                <a:ext cx="11351653" cy="1109087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0" indent="0">
                  <a:lnSpc>
                    <a:spcPts val="4159"/>
                  </a:lnSpc>
                  <a:spcBef>
                    <a:spcPct val="0"/>
                  </a:spcBef>
                </a:pPr>
                <a:r>
                  <a:rPr lang="ru-RU" sz="2000" u="none">
                    <a:solidFill>
                      <a:schemeClr val="bg1"/>
                    </a:solidFill>
                    <a:latin typeface="Montserrat Semi-Bold"/>
                  </a:rPr>
                  <a:t>Приоритетная цель</a:t>
                </a:r>
                <a:endParaRPr lang="en-US" sz="2000" u="none">
                  <a:solidFill>
                    <a:srgbClr val="0B1E60"/>
                  </a:solidFill>
                  <a:latin typeface="Montserrat Semi-Bold"/>
                </a:endParaRPr>
              </a:p>
            </p:txBody>
          </p:sp>
          <p:sp>
            <p:nvSpPr>
              <p:cNvPr id="18" name="TextBox 5">
                <a:extLst>
                  <a:ext uri="{FF2B5EF4-FFF2-40B4-BE49-F238E27FC236}">
                    <a16:creationId xmlns:a16="http://schemas.microsoft.com/office/drawing/2014/main" id="{A2CA3132-72EC-4079-AC7D-CE2CD7560140}"/>
                  </a:ext>
                </a:extLst>
              </p:cNvPr>
              <p:cNvSpPr txBox="1"/>
              <p:nvPr/>
            </p:nvSpPr>
            <p:spPr>
              <a:xfrm>
                <a:off x="-57756" y="-54976"/>
                <a:ext cx="11359027" cy="292185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ru-RU" sz="1600" spc="-127">
                    <a:solidFill>
                      <a:schemeClr val="bg1"/>
                    </a:solidFill>
                    <a:latin typeface="Raleway"/>
                  </a:rPr>
                  <a:t>Развитие профессиональных компетенций и кадрового потенциала общеобразовательной организации  </a:t>
                </a:r>
              </a:p>
              <a:p>
                <a:pPr>
                  <a:spcBef>
                    <a:spcPct val="0"/>
                  </a:spcBef>
                </a:pPr>
                <a:r>
                  <a:rPr lang="ru-RU" sz="1600" spc="-127">
                    <a:solidFill>
                      <a:schemeClr val="bg1"/>
                    </a:solidFill>
                    <a:latin typeface="Raleway"/>
                  </a:rPr>
                  <a:t> Обеспечение профессионального развития управленческих и педагогических кадров при внедрении новых цифровых решений и технологий</a:t>
                </a:r>
              </a:p>
              <a:p>
                <a:pPr>
                  <a:spcBef>
                    <a:spcPct val="0"/>
                  </a:spcBef>
                </a:pPr>
                <a:endParaRPr lang="ru-RU" sz="1600" spc="-127">
                  <a:solidFill>
                    <a:schemeClr val="bg1"/>
                  </a:solidFill>
                  <a:latin typeface="Raleway"/>
                </a:endParaRPr>
              </a:p>
            </p:txBody>
          </p:sp>
        </p:grpSp>
      </p:grpSp>
      <p:sp>
        <p:nvSpPr>
          <p:cNvPr id="25" name="TextBox 16">
            <a:extLst>
              <a:ext uri="{FF2B5EF4-FFF2-40B4-BE49-F238E27FC236}">
                <a16:creationId xmlns:a16="http://schemas.microsoft.com/office/drawing/2014/main" id="{FED0DD4B-7CB5-0C23-9832-0A07E18C1D4A}"/>
              </a:ext>
            </a:extLst>
          </p:cNvPr>
          <p:cNvSpPr txBox="1"/>
          <p:nvPr/>
        </p:nvSpPr>
        <p:spPr>
          <a:xfrm>
            <a:off x="393654" y="1750628"/>
            <a:ext cx="7235054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вовлечение обучающихся в занятия физической культурой и спортом, развитие и популяризации школьного спорта, развития в общеобразовательной организации традиционных и наиболее популярных в регионе видов спорта, формирования здорового образа жизни</a:t>
            </a:r>
          </a:p>
        </p:txBody>
      </p:sp>
      <p:grpSp>
        <p:nvGrpSpPr>
          <p:cNvPr id="14" name="Group 3">
            <a:extLst>
              <a:ext uri="{FF2B5EF4-FFF2-40B4-BE49-F238E27FC236}">
                <a16:creationId xmlns:a16="http://schemas.microsoft.com/office/drawing/2014/main" id="{2EA30560-E5B1-4836-B344-822CA13A0435}"/>
              </a:ext>
            </a:extLst>
          </p:cNvPr>
          <p:cNvGrpSpPr/>
          <p:nvPr/>
        </p:nvGrpSpPr>
        <p:grpSpPr>
          <a:xfrm>
            <a:off x="-11407" y="-45862"/>
            <a:ext cx="8550751" cy="1319563"/>
            <a:chOff x="0" y="0"/>
            <a:chExt cx="1732090" cy="3529371"/>
          </a:xfrm>
        </p:grpSpPr>
        <p:sp>
          <p:nvSpPr>
            <p:cNvPr id="15" name="Freeform 4">
              <a:extLst>
                <a:ext uri="{FF2B5EF4-FFF2-40B4-BE49-F238E27FC236}">
                  <a16:creationId xmlns:a16="http://schemas.microsoft.com/office/drawing/2014/main" id="{11E8455C-217F-4CA7-9F3C-65C43E2BAC36}"/>
                </a:ext>
              </a:extLst>
            </p:cNvPr>
            <p:cNvSpPr/>
            <p:nvPr/>
          </p:nvSpPr>
          <p:spPr>
            <a:xfrm>
              <a:off x="0" y="0"/>
              <a:ext cx="1732090" cy="3529371"/>
            </a:xfrm>
            <a:custGeom>
              <a:avLst/>
              <a:gdLst/>
              <a:ahLst/>
              <a:cxnLst/>
              <a:rect l="l" t="t" r="r" b="b"/>
              <a:pathLst>
                <a:path w="1732090" h="3529371">
                  <a:moveTo>
                    <a:pt x="0" y="0"/>
                  </a:moveTo>
                  <a:lnTo>
                    <a:pt x="1732090" y="0"/>
                  </a:lnTo>
                  <a:lnTo>
                    <a:pt x="1732090" y="3529371"/>
                  </a:lnTo>
                  <a:lnTo>
                    <a:pt x="0" y="3529371"/>
                  </a:lnTo>
                  <a:close/>
                </a:path>
              </a:pathLst>
            </a:custGeom>
            <a:solidFill>
              <a:srgbClr val="0B1E60"/>
            </a:solidFill>
          </p:spPr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9C6BA045-7959-DF69-0EA0-0176B1192267}"/>
              </a:ext>
            </a:extLst>
          </p:cNvPr>
          <p:cNvSpPr txBox="1"/>
          <p:nvPr/>
        </p:nvSpPr>
        <p:spPr>
          <a:xfrm>
            <a:off x="936592" y="251713"/>
            <a:ext cx="92717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ru-RU" sz="1800" spc="-134">
                <a:solidFill>
                  <a:schemeClr val="bg1"/>
                </a:solidFill>
                <a:latin typeface="Raleway"/>
              </a:rPr>
              <a:t>«Организация деятельности </a:t>
            </a:r>
          </a:p>
          <a:p>
            <a:pPr>
              <a:spcBef>
                <a:spcPct val="0"/>
              </a:spcBef>
            </a:pPr>
            <a:r>
              <a:rPr lang="ru-RU" sz="1800" spc="-134">
                <a:solidFill>
                  <a:schemeClr val="bg1"/>
                </a:solidFill>
                <a:latin typeface="Raleway"/>
              </a:rPr>
              <a:t>и развитие школьных спортивных клубов» </a:t>
            </a:r>
            <a:endParaRPr lang="ru-RU" sz="1100" spc="-134">
              <a:solidFill>
                <a:schemeClr val="bg1"/>
              </a:solidFill>
              <a:latin typeface="Raleway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0F36895-2120-9D6D-A3E0-71969CD00762}"/>
              </a:ext>
            </a:extLst>
          </p:cNvPr>
          <p:cNvSpPr txBox="1"/>
          <p:nvPr/>
        </p:nvSpPr>
        <p:spPr>
          <a:xfrm>
            <a:off x="-909784" y="1129731"/>
            <a:ext cx="5183691" cy="5943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sng" strike="noStrike" kern="1200" cap="none" spc="0" normalizeH="0" baseline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Школьный спортивный клуб</a:t>
            </a:r>
          </a:p>
        </p:txBody>
      </p:sp>
      <p:pic>
        <p:nvPicPr>
          <p:cNvPr id="23" name="Picture 19">
            <a:extLst>
              <a:ext uri="{FF2B5EF4-FFF2-40B4-BE49-F238E27FC236}">
                <a16:creationId xmlns:a16="http://schemas.microsoft.com/office/drawing/2014/main" id="{D4E5A7BB-C9C4-6544-DEFB-CA7EF5BF43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85630" y="131878"/>
            <a:ext cx="722019" cy="912952"/>
          </a:xfrm>
          <a:prstGeom prst="rect">
            <a:avLst/>
          </a:prstGeom>
        </p:spPr>
      </p:pic>
      <p:sp>
        <p:nvSpPr>
          <p:cNvPr id="33" name="Прямоугольник 32" descr="Group">
            <a:extLst>
              <a:ext uri="{FF2B5EF4-FFF2-40B4-BE49-F238E27FC236}">
                <a16:creationId xmlns:a16="http://schemas.microsoft.com/office/drawing/2014/main" id="{D71A4E9D-8849-5ED8-2C8E-BF7DA7147E4F}"/>
              </a:ext>
            </a:extLst>
          </p:cNvPr>
          <p:cNvSpPr/>
          <p:nvPr/>
        </p:nvSpPr>
        <p:spPr>
          <a:xfrm>
            <a:off x="6457683" y="86294"/>
            <a:ext cx="1043437" cy="1043437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ru-RU"/>
          </a:p>
        </p:txBody>
      </p:sp>
      <p:sp>
        <p:nvSpPr>
          <p:cNvPr id="35" name="TextBox 16">
            <a:extLst>
              <a:ext uri="{FF2B5EF4-FFF2-40B4-BE49-F238E27FC236}">
                <a16:creationId xmlns:a16="http://schemas.microsoft.com/office/drawing/2014/main" id="{8E00B71A-DD2D-5C6B-6246-794648E79BFE}"/>
              </a:ext>
            </a:extLst>
          </p:cNvPr>
          <p:cNvSpPr txBox="1"/>
          <p:nvPr/>
        </p:nvSpPr>
        <p:spPr>
          <a:xfrm>
            <a:off x="9664683" y="113306"/>
            <a:ext cx="6790195" cy="23208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П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ОВЫШЕНИ</a:t>
            </a:r>
            <a:r>
              <a:rPr kumimoji="0" lang="ru-RU" sz="24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Е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ru-RU" sz="24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ПРОФЕССИОНАЛЬНЫХ КОМПЕТЕНЦИЙ  СПЕЦИАЛИСТОВ </a:t>
            </a:r>
          </a:p>
          <a:p>
            <a:pPr marL="0" marR="0" lvl="0" indent="0" algn="ctr" defTabSz="914400" rtl="0" eaLnBrk="1" fontAlgn="auto" latinLnBrk="0" hangingPunct="1">
              <a:lnSpc>
                <a:spcPts val="4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ФИЗКУЛЬТУРНО-СПОРТИВНОГО ПРОФИЛЯ</a:t>
            </a:r>
          </a:p>
          <a:p>
            <a:pPr marL="0" marR="0" lvl="0" indent="0" algn="ctr" defTabSz="914400" rtl="0" eaLnBrk="1" fontAlgn="auto" latinLnBrk="0" hangingPunct="1">
              <a:lnSpc>
                <a:spcPts val="4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83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grpSp>
        <p:nvGrpSpPr>
          <p:cNvPr id="36" name="Group 5">
            <a:extLst>
              <a:ext uri="{FF2B5EF4-FFF2-40B4-BE49-F238E27FC236}">
                <a16:creationId xmlns:a16="http://schemas.microsoft.com/office/drawing/2014/main" id="{81135581-15C2-AD6B-D098-1DFC93930D48}"/>
              </a:ext>
            </a:extLst>
          </p:cNvPr>
          <p:cNvGrpSpPr/>
          <p:nvPr/>
        </p:nvGrpSpPr>
        <p:grpSpPr>
          <a:xfrm>
            <a:off x="15745811" y="9258300"/>
            <a:ext cx="3042138" cy="629670"/>
            <a:chOff x="0" y="0"/>
            <a:chExt cx="4056184" cy="839560"/>
          </a:xfrm>
        </p:grpSpPr>
        <p:sp>
          <p:nvSpPr>
            <p:cNvPr id="37" name="TextBox 6">
              <a:extLst>
                <a:ext uri="{FF2B5EF4-FFF2-40B4-BE49-F238E27FC236}">
                  <a16:creationId xmlns:a16="http://schemas.microsoft.com/office/drawing/2014/main" id="{917AE4D3-7DE0-C793-4188-CDE9C3C5BFB6}"/>
                </a:ext>
              </a:extLst>
            </p:cNvPr>
            <p:cNvSpPr txBox="1"/>
            <p:nvPr/>
          </p:nvSpPr>
          <p:spPr>
            <a:xfrm>
              <a:off x="889406" y="-9525"/>
              <a:ext cx="3166777" cy="8604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886"/>
                </a:lnSpc>
              </a:pPr>
              <a:r>
                <a:rPr lang="en-US" sz="1572" spc="39">
                  <a:solidFill>
                    <a:srgbClr val="FFFFFF"/>
                  </a:solidFill>
                  <a:latin typeface="Raleway"/>
                </a:rPr>
                <a:t>ЕИП-ФКИС</a:t>
              </a:r>
            </a:p>
            <a:p>
              <a:pPr>
                <a:lnSpc>
                  <a:spcPts val="1646"/>
                </a:lnSpc>
              </a:pPr>
              <a:r>
                <a:rPr lang="en-US" sz="1372" spc="34">
                  <a:solidFill>
                    <a:srgbClr val="FFFFFF"/>
                  </a:solidFill>
                  <a:latin typeface="Raleway"/>
                </a:rPr>
                <a:t>ПОВЫШЕНИЕ КВАЛИФИКАЦИИ</a:t>
              </a:r>
            </a:p>
          </p:txBody>
        </p:sp>
        <p:pic>
          <p:nvPicPr>
            <p:cNvPr id="38" name="Picture 7">
              <a:extLst>
                <a:ext uri="{FF2B5EF4-FFF2-40B4-BE49-F238E27FC236}">
                  <a16:creationId xmlns:a16="http://schemas.microsoft.com/office/drawing/2014/main" id="{C6ED63F6-9658-BD62-692A-CD3D55953B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94867"/>
              <a:ext cx="607387" cy="638744"/>
            </a:xfrm>
            <a:prstGeom prst="rect">
              <a:avLst/>
            </a:prstGeom>
          </p:spPr>
        </p:pic>
      </p:grpSp>
      <p:sp>
        <p:nvSpPr>
          <p:cNvPr id="40" name="TextBox 16">
            <a:extLst>
              <a:ext uri="{FF2B5EF4-FFF2-40B4-BE49-F238E27FC236}">
                <a16:creationId xmlns:a16="http://schemas.microsoft.com/office/drawing/2014/main" id="{F7D02C26-AAA0-083C-020E-C7E43D7CB1C7}"/>
              </a:ext>
            </a:extLst>
          </p:cNvPr>
          <p:cNvSpPr txBox="1"/>
          <p:nvPr/>
        </p:nvSpPr>
        <p:spPr>
          <a:xfrm>
            <a:off x="10060738" y="2405973"/>
            <a:ext cx="8095159" cy="5663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ФГБУ «ФЦОМОФВ» – федеральное государственное учреждение, координирующее деятельность по развитию физической культуры и спорта           в сфере общего и дополнительного образования на территории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Российской Федерации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600">
              <a:solidFill>
                <a:prstClr val="white">
                  <a:lumMod val="50000"/>
                </a:prstClr>
              </a:solidFill>
              <a:latin typeface="Open Sans"/>
            </a:endParaRP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ФГБУ «ФЦОМОФВ»  сотрудничает с ведущими специалистами в области теории и методики физического воспитания, авторами учебников, учебных пособий, методических рекомендаций, лучшими специалистами-практиками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600">
              <a:solidFill>
                <a:prstClr val="white">
                  <a:lumMod val="50000"/>
                </a:prstClr>
              </a:solidFill>
              <a:latin typeface="Open Sans"/>
            </a:endParaRP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600">
              <a:solidFill>
                <a:prstClr val="white">
                  <a:lumMod val="50000"/>
                </a:prstClr>
              </a:solidFill>
              <a:latin typeface="Open Sans"/>
            </a:endParaRP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Программы дополнительного профессионального образования сформированы с учетом современных требований к деятельности в сфере образования физкультурно-спортивной направленности, обеспечены комплектом учебно-методических материалов с возможностью их использования после окончания обучения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600">
              <a:solidFill>
                <a:prstClr val="white">
                  <a:lumMod val="50000"/>
                </a:prstClr>
              </a:solidFill>
              <a:latin typeface="Open Sans"/>
            </a:endParaRP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Качество и актуальность предлагаемых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программ и нормативных методических материалов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51C7CC10-BBDD-2A63-6334-BCDB3D5FD0D8}"/>
              </a:ext>
            </a:extLst>
          </p:cNvPr>
          <p:cNvGrpSpPr/>
          <p:nvPr/>
        </p:nvGrpSpPr>
        <p:grpSpPr>
          <a:xfrm>
            <a:off x="16930" y="5469561"/>
            <a:ext cx="5582126" cy="3646584"/>
            <a:chOff x="50222" y="517"/>
            <a:chExt cx="9420739" cy="1485902"/>
          </a:xfrm>
        </p:grpSpPr>
        <p:grpSp>
          <p:nvGrpSpPr>
            <p:cNvPr id="43" name="Group 3">
              <a:extLst>
                <a:ext uri="{FF2B5EF4-FFF2-40B4-BE49-F238E27FC236}">
                  <a16:creationId xmlns:a16="http://schemas.microsoft.com/office/drawing/2014/main" id="{7A3D4F42-3DBE-FD43-BF32-B2541C701422}"/>
                </a:ext>
              </a:extLst>
            </p:cNvPr>
            <p:cNvGrpSpPr/>
            <p:nvPr/>
          </p:nvGrpSpPr>
          <p:grpSpPr>
            <a:xfrm>
              <a:off x="50222" y="517"/>
              <a:ext cx="8550751" cy="1485902"/>
              <a:chOff x="4218" y="1227"/>
              <a:chExt cx="1732090" cy="3529371"/>
            </a:xfrm>
          </p:grpSpPr>
          <p:sp>
            <p:nvSpPr>
              <p:cNvPr id="46" name="Freeform 4">
                <a:extLst>
                  <a:ext uri="{FF2B5EF4-FFF2-40B4-BE49-F238E27FC236}">
                    <a16:creationId xmlns:a16="http://schemas.microsoft.com/office/drawing/2014/main" id="{AC38CECB-A588-D3A7-4522-044B95CAF23E}"/>
                  </a:ext>
                </a:extLst>
              </p:cNvPr>
              <p:cNvSpPr/>
              <p:nvPr/>
            </p:nvSpPr>
            <p:spPr>
              <a:xfrm>
                <a:off x="4218" y="1227"/>
                <a:ext cx="1732090" cy="3529371"/>
              </a:xfrm>
              <a:custGeom>
                <a:avLst/>
                <a:gdLst/>
                <a:ahLst/>
                <a:cxnLst/>
                <a:rect l="l" t="t" r="r" b="b"/>
                <a:pathLst>
                  <a:path w="1732090" h="3529371">
                    <a:moveTo>
                      <a:pt x="0" y="0"/>
                    </a:moveTo>
                    <a:lnTo>
                      <a:pt x="1732090" y="0"/>
                    </a:lnTo>
                    <a:lnTo>
                      <a:pt x="1732090" y="3529371"/>
                    </a:lnTo>
                    <a:lnTo>
                      <a:pt x="0" y="3529371"/>
                    </a:lnTo>
                    <a:close/>
                  </a:path>
                </a:pathLst>
              </a:custGeom>
              <a:solidFill>
                <a:srgbClr val="0B1E60"/>
              </a:solidFill>
            </p:spPr>
          </p: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9111532-3B4D-F96E-3768-5C864EDCC85A}"/>
                </a:ext>
              </a:extLst>
            </p:cNvPr>
            <p:cNvSpPr txBox="1"/>
            <p:nvPr/>
          </p:nvSpPr>
          <p:spPr>
            <a:xfrm>
              <a:off x="199215" y="147378"/>
              <a:ext cx="9271746" cy="5466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ru-RU" sz="1800" spc="-134">
                  <a:solidFill>
                    <a:schemeClr val="bg1"/>
                  </a:solidFill>
                  <a:latin typeface="Raleway"/>
                </a:rPr>
                <a:t>ФГБУ «ФЦОМОФВ» </a:t>
              </a:r>
            </a:p>
            <a:p>
              <a:pPr>
                <a:spcBef>
                  <a:spcPct val="0"/>
                </a:spcBef>
              </a:pPr>
              <a:r>
                <a:rPr lang="ru-RU" sz="1800" spc="-134">
                  <a:solidFill>
                    <a:schemeClr val="bg1"/>
                  </a:solidFill>
                  <a:latin typeface="Raleway"/>
                </a:rPr>
                <a:t>осуществляет образовательные услуги по дополнительным профессиональным программам</a:t>
              </a:r>
              <a:r>
                <a:rPr lang="ru-RU" sz="1100" spc="-134">
                  <a:solidFill>
                    <a:schemeClr val="bg1"/>
                  </a:solidFill>
                  <a:latin typeface="Raleway"/>
                </a:rPr>
                <a:t> 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3923796-70DE-B3D8-126A-965272B18E8F}"/>
                </a:ext>
              </a:extLst>
            </p:cNvPr>
            <p:cNvSpPr txBox="1"/>
            <p:nvPr/>
          </p:nvSpPr>
          <p:spPr>
            <a:xfrm>
              <a:off x="74843" y="703110"/>
              <a:ext cx="9334478" cy="3762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ru-RU" sz="1800" spc="-134">
                  <a:solidFill>
                    <a:srgbClr val="FFC000"/>
                  </a:solidFill>
                  <a:latin typeface="Raleway"/>
                </a:rPr>
                <a:t>Лицензии № 039814 от 26 декабря 2018 г., </a:t>
              </a:r>
            </a:p>
            <a:p>
              <a:pPr>
                <a:spcBef>
                  <a:spcPct val="0"/>
                </a:spcBef>
              </a:pPr>
              <a:r>
                <a:rPr lang="ru-RU" sz="1800" spc="-134">
                  <a:solidFill>
                    <a:srgbClr val="FFC000"/>
                  </a:solidFill>
                  <a:latin typeface="Raleway"/>
                </a:rPr>
                <a:t>выданной Департаментом образования </a:t>
              </a:r>
            </a:p>
            <a:p>
              <a:pPr>
                <a:spcBef>
                  <a:spcPct val="0"/>
                </a:spcBef>
              </a:pPr>
              <a:r>
                <a:rPr lang="ru-RU" sz="1800" spc="-134">
                  <a:solidFill>
                    <a:srgbClr val="FFC000"/>
                  </a:solidFill>
                  <a:latin typeface="Raleway"/>
                </a:rPr>
                <a:t>города Москвы</a:t>
              </a:r>
              <a:endParaRPr lang="en-US" sz="1800" spc="-134">
                <a:solidFill>
                  <a:srgbClr val="FFC000"/>
                </a:solidFill>
                <a:latin typeface="Raleway"/>
              </a:endParaRPr>
            </a:p>
          </p:txBody>
        </p:sp>
      </p:grpSp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6CF8AED7-7293-0114-C626-B8751778FFC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5833" t="25555" r="34584" b="23689"/>
          <a:stretch/>
        </p:blipFill>
        <p:spPr>
          <a:xfrm>
            <a:off x="5599055" y="4870464"/>
            <a:ext cx="3544945" cy="5166480"/>
          </a:xfrm>
          <a:prstGeom prst="rect">
            <a:avLst/>
          </a:prstGeom>
        </p:spPr>
      </p:pic>
      <p:pic>
        <p:nvPicPr>
          <p:cNvPr id="52" name="Рисунок 51" descr="Театр со сплошной заливкой">
            <a:extLst>
              <a:ext uri="{FF2B5EF4-FFF2-40B4-BE49-F238E27FC236}">
                <a16:creationId xmlns:a16="http://schemas.microsoft.com/office/drawing/2014/main" id="{1FE0F0DD-8077-7A3D-A24C-3C2977B0CE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6569918" y="347903"/>
            <a:ext cx="1100282" cy="110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4449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">
            <a:extLst>
              <a:ext uri="{FF2B5EF4-FFF2-40B4-BE49-F238E27FC236}">
                <a16:creationId xmlns:a16="http://schemas.microsoft.com/office/drawing/2014/main" id="{B5B4D58C-3FDC-485F-8C43-7A883DF66603}"/>
              </a:ext>
            </a:extLst>
          </p:cNvPr>
          <p:cNvGrpSpPr/>
          <p:nvPr/>
        </p:nvGrpSpPr>
        <p:grpSpPr>
          <a:xfrm>
            <a:off x="6144429" y="-12381"/>
            <a:ext cx="12143571" cy="1488356"/>
            <a:chOff x="0" y="0"/>
            <a:chExt cx="2097254" cy="3479800"/>
          </a:xfrm>
        </p:grpSpPr>
        <p:sp>
          <p:nvSpPr>
            <p:cNvPr id="22" name="Freeform 3">
              <a:extLst>
                <a:ext uri="{FF2B5EF4-FFF2-40B4-BE49-F238E27FC236}">
                  <a16:creationId xmlns:a16="http://schemas.microsoft.com/office/drawing/2014/main" id="{4F96FFD9-8E5D-4BAE-ABCD-BF28580BAA19}"/>
                </a:ext>
              </a:extLst>
            </p:cNvPr>
            <p:cNvSpPr/>
            <p:nvPr/>
          </p:nvSpPr>
          <p:spPr>
            <a:xfrm>
              <a:off x="0" y="0"/>
              <a:ext cx="2097254" cy="3479800"/>
            </a:xfrm>
            <a:custGeom>
              <a:avLst/>
              <a:gdLst/>
              <a:ahLst/>
              <a:cxnLst/>
              <a:rect l="l" t="t" r="r" b="b"/>
              <a:pathLst>
                <a:path w="2097254" h="3479800">
                  <a:moveTo>
                    <a:pt x="0" y="0"/>
                  </a:moveTo>
                  <a:lnTo>
                    <a:pt x="2097254" y="0"/>
                  </a:lnTo>
                  <a:lnTo>
                    <a:pt x="2097254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0B1E60"/>
            </a:solidFill>
          </p:spPr>
        </p:sp>
      </p:grpSp>
      <p:grpSp>
        <p:nvGrpSpPr>
          <p:cNvPr id="2" name="Group 2"/>
          <p:cNvGrpSpPr/>
          <p:nvPr/>
        </p:nvGrpSpPr>
        <p:grpSpPr>
          <a:xfrm>
            <a:off x="13063" y="-16754"/>
            <a:ext cx="6199911" cy="10287000"/>
            <a:chOff x="0" y="0"/>
            <a:chExt cx="2097254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97254" cy="3479800"/>
            </a:xfrm>
            <a:custGeom>
              <a:avLst/>
              <a:gdLst/>
              <a:ahLst/>
              <a:cxnLst/>
              <a:rect l="l" t="t" r="r" b="b"/>
              <a:pathLst>
                <a:path w="2097254" h="3479800">
                  <a:moveTo>
                    <a:pt x="0" y="0"/>
                  </a:moveTo>
                  <a:lnTo>
                    <a:pt x="2097254" y="0"/>
                  </a:lnTo>
                  <a:lnTo>
                    <a:pt x="2097254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0B1E60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6306820" y="195974"/>
            <a:ext cx="11649086" cy="10402649"/>
            <a:chOff x="-840797" y="-3406176"/>
            <a:chExt cx="10157128" cy="13870201"/>
          </a:xfrm>
        </p:grpSpPr>
        <p:sp>
          <p:nvSpPr>
            <p:cNvPr id="5" name="TextBox 5"/>
            <p:cNvSpPr txBox="1"/>
            <p:nvPr/>
          </p:nvSpPr>
          <p:spPr>
            <a:xfrm>
              <a:off x="-840797" y="-1216097"/>
              <a:ext cx="10127807" cy="1168012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253682" marR="0" lvl="1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ru-RU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 Semi-Bold"/>
                  <a:ea typeface="+mn-ea"/>
                  <a:cs typeface="+mn-cs"/>
                </a:rPr>
                <a:t>1. Нормативно-правовое и организационно-методическое обеспечение деятельности организаций дополнительного образования физкультурно-спортивной направленности в рамках Федерального закона от 30.04.2021 № 127-ФЗ - 36 ак.ч.</a:t>
              </a:r>
            </a:p>
            <a:p>
              <a:pPr marL="253682" marR="0" lvl="1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ru-RU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 Semi-Bold"/>
                  <a:ea typeface="+mn-ea"/>
                  <a:cs typeface="+mn-cs"/>
                </a:rPr>
                <a:t>2.  Организация и проведение учебного процесса по дополнительным общеобразовательным программам в области физической культуры и спорта - 36 ак.ч.</a:t>
              </a:r>
            </a:p>
            <a:p>
              <a:pPr marL="482282" marR="0" lvl="1" indent="-2286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AutoNum type="arabicPeriod" startAt="3"/>
                <a:tabLst/>
                <a:defRPr/>
              </a:pPr>
              <a:r>
                <a:rPr kumimoji="0" lang="ru-RU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 Semi-Bold"/>
                  <a:ea typeface="+mn-ea"/>
                  <a:cs typeface="+mn-cs"/>
                </a:rPr>
                <a:t>Разработка дополнительных образовательных программ спортивной подготовки - 36 ак.ч.</a:t>
              </a:r>
            </a:p>
            <a:p>
              <a:pPr marL="482282" marR="0" lvl="1" indent="-2286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AutoNum type="arabicPeriod" startAt="4"/>
                <a:tabLst/>
                <a:defRPr/>
              </a:pPr>
              <a:r>
                <a:rPr kumimoji="0" lang="ru-RU" sz="135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ontserrat Semi-Bold"/>
                  <a:ea typeface="+mn-ea"/>
                  <a:cs typeface="+mn-cs"/>
                </a:rPr>
                <a:t>Создание и организация деятельности школьных спортивных клубов -16 ак.ч.</a:t>
              </a:r>
            </a:p>
            <a:p>
              <a:pPr marL="482282" marR="0" lvl="1" indent="-2286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AutoNum type="arabicPeriod" startAt="4"/>
                <a:tabLst/>
                <a:defRPr/>
              </a:pPr>
              <a:r>
                <a:rPr kumimoji="0" lang="ru-RU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 Semi-Bold"/>
                  <a:ea typeface="+mn-ea"/>
                  <a:cs typeface="+mn-cs"/>
                </a:rPr>
                <a:t>Создание и организация деятельности студенческих спортивных клубов -16 ак.ч.</a:t>
              </a:r>
            </a:p>
            <a:p>
              <a:pPr marL="253682" marR="0" lvl="1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ru-RU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 Semi-Bold"/>
                  <a:ea typeface="+mn-ea"/>
                  <a:cs typeface="+mn-cs"/>
                </a:rPr>
                <a:t>6. Теоретические и организационно-методические основы физической культуры обучающихся с ограниченными возможностями здоровья- 36 ак.ч.</a:t>
              </a:r>
            </a:p>
            <a:p>
              <a:pPr marL="253682" marR="0" lvl="1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ru-RU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 Semi-Bold"/>
                  <a:ea typeface="+mn-ea"/>
                  <a:cs typeface="+mn-cs"/>
                </a:rPr>
                <a:t>7. Организация и проведение занятий адаптивной физической культурой с детьми с ОВЗ в дополнительном образовании - 36 ак.ч.</a:t>
              </a:r>
            </a:p>
            <a:p>
              <a:pPr marL="253682" marR="0" lvl="1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ru-RU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 Semi-Bold"/>
                  <a:ea typeface="+mn-ea"/>
                  <a:cs typeface="+mn-cs"/>
                </a:rPr>
                <a:t>8. </a:t>
              </a:r>
              <a:r>
                <a:rPr kumimoji="0" lang="ru-RU" sz="135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ontserrat Semi-Bold"/>
                  <a:ea typeface="+mn-ea"/>
                  <a:cs typeface="+mn-cs"/>
                </a:rPr>
                <a:t>Организация и проведение спортивно-массовых мероприятий -36 ак.ч</a:t>
              </a:r>
              <a:r>
                <a:rPr kumimoji="0" lang="ru-RU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 Semi-Bold"/>
                  <a:ea typeface="+mn-ea"/>
                  <a:cs typeface="+mn-cs"/>
                </a:rPr>
                <a:t>.</a:t>
              </a:r>
            </a:p>
            <a:p>
              <a:pPr marL="253682" lvl="1">
                <a:lnSpc>
                  <a:spcPct val="150000"/>
                </a:lnSpc>
                <a:defRPr/>
              </a:pPr>
              <a:r>
                <a:rPr lang="ru-RU" sz="1350">
                  <a:solidFill>
                    <a:prstClr val="black"/>
                  </a:solidFill>
                  <a:latin typeface="Montserrat Semi-Bold"/>
                </a:rPr>
                <a:t>9. Организация и методика обучения плаванию в образовательных организациях в условиях реализации Примерной рабочей программы учебного предмета «Физическая культура» (модуль «Плавание»), включающей 36-часовую программу обучения - </a:t>
              </a:r>
              <a:r>
                <a:rPr kumimoji="0" lang="ru-RU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 Semi-Bold"/>
                  <a:ea typeface="+mn-ea"/>
                  <a:cs typeface="+mn-cs"/>
                </a:rPr>
                <a:t>36 ак.ч.</a:t>
              </a:r>
            </a:p>
            <a:p>
              <a:pPr marL="253682" lvl="1">
                <a:lnSpc>
                  <a:spcPct val="150000"/>
                </a:lnSpc>
                <a:defRPr/>
              </a:pPr>
              <a:r>
                <a:rPr lang="ru-RU" sz="1350">
                  <a:solidFill>
                    <a:prstClr val="black"/>
                  </a:solidFill>
                  <a:latin typeface="Montserrat Semi-Bold"/>
                </a:rPr>
                <a:t>10. </a:t>
              </a:r>
              <a:r>
                <a:rPr lang="ru-RU" sz="1350">
                  <a:solidFill>
                    <a:srgbClr val="FF0000"/>
                  </a:solidFill>
                  <a:latin typeface="Montserrat Semi-Bold"/>
                </a:rPr>
                <a:t>Профориентационная деятельность по направлению «Физическая культура и спорт в образовании»- </a:t>
              </a:r>
              <a:r>
                <a:rPr kumimoji="0" lang="ru-RU" sz="135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ontserrat Semi-Bold"/>
                  <a:ea typeface="+mn-ea"/>
                  <a:cs typeface="+mn-cs"/>
                </a:rPr>
                <a:t>16 ак.ч.</a:t>
              </a:r>
            </a:p>
            <a:p>
              <a:pPr marL="253682" marR="0" lvl="1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ru-RU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 Semi-Bold"/>
                  <a:ea typeface="+mn-ea"/>
                  <a:cs typeface="+mn-cs"/>
                </a:rPr>
                <a:t>11. Подготовка к профессиональным конкурсам по направлению физическая культура и спорт в образовании: «Мастерская победителя» («Сердце отдаю детям», Всероссийский конкурс профессионального мастерства среди педагогических работников, осуществляющих обучение детей по дополнительным общеобразовательным программам в области физической культуры и спорта -16 ак.ч.</a:t>
              </a:r>
            </a:p>
            <a:p>
              <a:pPr marL="253682" lvl="1">
                <a:lnSpc>
                  <a:spcPct val="150000"/>
                </a:lnSpc>
                <a:defRPr/>
              </a:pPr>
              <a:r>
                <a:rPr lang="ru-RU" sz="1350">
                  <a:solidFill>
                    <a:prstClr val="black"/>
                  </a:solidFill>
                  <a:latin typeface="Montserrat Semi-Bold"/>
                </a:rPr>
                <a:t>12. </a:t>
              </a:r>
              <a:r>
                <a:rPr lang="ru-RU" sz="1350">
                  <a:solidFill>
                    <a:srgbClr val="FF0000"/>
                  </a:solidFill>
                  <a:latin typeface="Montserrat Semi-Bold"/>
                </a:rPr>
                <a:t>Современные технологии преподавания учебного предмета «Физическая культура» в общеобразовательных организациях- 36 ак.ч.</a:t>
              </a:r>
            </a:p>
            <a:p>
              <a:pPr marL="253682" lvl="1">
                <a:lnSpc>
                  <a:spcPct val="150000"/>
                </a:lnSpc>
                <a:defRPr/>
              </a:pPr>
              <a:r>
                <a:rPr lang="ru-RU" sz="1350">
                  <a:solidFill>
                    <a:prstClr val="black"/>
                  </a:solidFill>
                  <a:latin typeface="Montserrat Semi-Bold"/>
                </a:rPr>
                <a:t>13.  Методика преподавания учебного предмета «Физическая культура» в общеобразовательных организациях по линии учебников  (А.П. Матвеева)- 72 ак.ч.</a:t>
              </a:r>
            </a:p>
            <a:p>
              <a:pPr marL="253682" lvl="1">
                <a:lnSpc>
                  <a:spcPct val="150000"/>
                </a:lnSpc>
                <a:defRPr/>
              </a:pPr>
              <a:r>
                <a:rPr lang="ru-RU" sz="1350">
                  <a:solidFill>
                    <a:prstClr val="black"/>
                  </a:solidFill>
                  <a:latin typeface="Montserrat Semi-Bold"/>
                </a:rPr>
                <a:t>14. Организация и методика проведения занятий по тэг-регби в условиях общеобразовательной организации - 48 ак.ч.</a:t>
              </a:r>
            </a:p>
            <a:p>
              <a:pPr marL="253682" marR="0" lvl="1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ru-RU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 Semi-Bold"/>
                  <a:ea typeface="+mn-ea"/>
                  <a:cs typeface="+mn-cs"/>
                </a:rPr>
                <a:t>15. Социальное проектирование в области физической культуры и спорта: от идеи до гранта -72 ак.ч.</a:t>
              </a:r>
            </a:p>
            <a:p>
              <a:pPr marL="253682" marR="0" lvl="1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ru-RU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 Semi-Bold"/>
                  <a:ea typeface="+mn-ea"/>
                  <a:cs typeface="+mn-cs"/>
                </a:rPr>
                <a:t>16. Программы ПК в рамках взаимодействия с общероссийскими общественными федерациями по видам спорта </a:t>
              </a:r>
            </a:p>
            <a:p>
              <a:pPr marL="0" marR="0" lvl="0" indent="0" algn="l" defTabSz="914400" rtl="0" eaLnBrk="1" fontAlgn="auto" latinLnBrk="0" hangingPunct="1">
                <a:lnSpc>
                  <a:spcPts val="273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4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Semi-Bold"/>
                <a:ea typeface="+mn-ea"/>
                <a:cs typeface="+mn-cs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-540479" y="-3406176"/>
              <a:ext cx="9856810" cy="8419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5817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-134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/>
                <a:ea typeface="+mn-ea"/>
                <a:cs typeface="+mn-cs"/>
              </a:endParaRPr>
            </a:p>
          </p:txBody>
        </p:sp>
      </p:grpSp>
      <p:grpSp>
        <p:nvGrpSpPr>
          <p:cNvPr id="10" name="Group 8">
            <a:extLst>
              <a:ext uri="{FF2B5EF4-FFF2-40B4-BE49-F238E27FC236}">
                <a16:creationId xmlns:a16="http://schemas.microsoft.com/office/drawing/2014/main" id="{76AE892A-98FA-4169-9D8F-EA2DF0602400}"/>
              </a:ext>
            </a:extLst>
          </p:cNvPr>
          <p:cNvGrpSpPr/>
          <p:nvPr/>
        </p:nvGrpSpPr>
        <p:grpSpPr>
          <a:xfrm>
            <a:off x="338222" y="1390730"/>
            <a:ext cx="4859372" cy="1953829"/>
            <a:chOff x="0" y="330918"/>
            <a:chExt cx="6479162" cy="2605106"/>
          </a:xfrm>
        </p:grpSpPr>
        <p:sp>
          <p:nvSpPr>
            <p:cNvPr id="11" name="TextBox 9">
              <a:extLst>
                <a:ext uri="{FF2B5EF4-FFF2-40B4-BE49-F238E27FC236}">
                  <a16:creationId xmlns:a16="http://schemas.microsoft.com/office/drawing/2014/main" id="{098BC50E-BEDF-49D7-8088-C1576452E522}"/>
                </a:ext>
              </a:extLst>
            </p:cNvPr>
            <p:cNvSpPr txBox="1"/>
            <p:nvPr/>
          </p:nvSpPr>
          <p:spPr>
            <a:xfrm>
              <a:off x="0" y="2429294"/>
              <a:ext cx="6343797" cy="5067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3022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2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aleway Thin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12" name="TextBox 10">
              <a:extLst>
                <a:ext uri="{FF2B5EF4-FFF2-40B4-BE49-F238E27FC236}">
                  <a16:creationId xmlns:a16="http://schemas.microsoft.com/office/drawing/2014/main" id="{07D49F6E-4E0F-474B-A1D2-906842FEFC84}"/>
                </a:ext>
              </a:extLst>
            </p:cNvPr>
            <p:cNvSpPr txBox="1"/>
            <p:nvPr/>
          </p:nvSpPr>
          <p:spPr>
            <a:xfrm>
              <a:off x="135365" y="330918"/>
              <a:ext cx="6343797" cy="1984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6012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624" b="0" i="0" u="none" strike="noStrike" kern="1200" cap="none" spc="-138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aleway"/>
                  <a:ea typeface="+mn-ea"/>
                  <a:cs typeface="+mn-cs"/>
                </a:rPr>
                <a:t>Категории слушателей </a:t>
              </a:r>
              <a:endParaRPr kumimoji="0" lang="en-US" sz="4624" b="0" i="0" u="none" strike="noStrike" kern="1200" cap="none" spc="-138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/>
                <a:ea typeface="+mn-ea"/>
                <a:cs typeface="+mn-cs"/>
              </a:endParaRPr>
            </a:p>
          </p:txBody>
        </p:sp>
      </p:grpSp>
      <p:grpSp>
        <p:nvGrpSpPr>
          <p:cNvPr id="13" name="Group 4">
            <a:extLst>
              <a:ext uri="{FF2B5EF4-FFF2-40B4-BE49-F238E27FC236}">
                <a16:creationId xmlns:a16="http://schemas.microsoft.com/office/drawing/2014/main" id="{4811C332-A41C-485C-BB8F-DE6827B8664B}"/>
              </a:ext>
            </a:extLst>
          </p:cNvPr>
          <p:cNvGrpSpPr/>
          <p:nvPr/>
        </p:nvGrpSpPr>
        <p:grpSpPr>
          <a:xfrm>
            <a:off x="36254" y="3549625"/>
            <a:ext cx="5715000" cy="2931572"/>
            <a:chOff x="-478285" y="-397065"/>
            <a:chExt cx="10404250" cy="3908763"/>
          </a:xfrm>
        </p:grpSpPr>
        <p:sp>
          <p:nvSpPr>
            <p:cNvPr id="14" name="TextBox 5">
              <a:extLst>
                <a:ext uri="{FF2B5EF4-FFF2-40B4-BE49-F238E27FC236}">
                  <a16:creationId xmlns:a16="http://schemas.microsoft.com/office/drawing/2014/main" id="{3906436B-DA44-41E3-9010-81BF96128FF2}"/>
                </a:ext>
              </a:extLst>
            </p:cNvPr>
            <p:cNvSpPr txBox="1"/>
            <p:nvPr/>
          </p:nvSpPr>
          <p:spPr>
            <a:xfrm>
              <a:off x="-478285" y="-397065"/>
              <a:ext cx="10404250" cy="39087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07363" marR="0" lvl="1" indent="-253681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ru-RU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 Semi-Bold"/>
                  <a:ea typeface="+mn-ea"/>
                  <a:cs typeface="+mn-cs"/>
                </a:rPr>
                <a:t>руководители образовательных организаций </a:t>
              </a:r>
            </a:p>
            <a:p>
              <a:pPr marL="507363" marR="0" lvl="1" indent="-253681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ru-RU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 Semi-Bold"/>
                  <a:ea typeface="+mn-ea"/>
                  <a:cs typeface="+mn-cs"/>
                </a:rPr>
                <a:t>руководители школьных и студенческих  спортивных клубов </a:t>
              </a:r>
            </a:p>
            <a:p>
              <a:pPr marL="507363" marR="0" lvl="1" indent="-253681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ru-RU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 Semi-Bold"/>
                  <a:ea typeface="+mn-ea"/>
                  <a:cs typeface="+mn-cs"/>
                </a:rPr>
                <a:t>учителя физической культуры </a:t>
              </a:r>
            </a:p>
            <a:p>
              <a:pPr marL="507363" marR="0" lvl="1" indent="-253681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ru-RU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 Semi-Bold"/>
                  <a:ea typeface="+mn-ea"/>
                  <a:cs typeface="+mn-cs"/>
                </a:rPr>
                <a:t>педагоги дополнительного образования</a:t>
              </a:r>
            </a:p>
            <a:p>
              <a:pPr marL="507363" marR="0" lvl="1" indent="-253681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ru-RU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 Semi-Bold"/>
                  <a:ea typeface="+mn-ea"/>
                  <a:cs typeface="+mn-cs"/>
                </a:rPr>
                <a:t>тренеры-преподаватели</a:t>
              </a:r>
            </a:p>
            <a:p>
              <a:pPr marL="507363" marR="0" lvl="1" indent="-253681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ru-RU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 Semi-Bold"/>
                  <a:ea typeface="+mn-ea"/>
                  <a:cs typeface="+mn-cs"/>
                </a:rPr>
                <a:t>методисты</a:t>
              </a:r>
            </a:p>
            <a:p>
              <a:pPr marL="507363" marR="0" lvl="1" indent="-253681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ru-RU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 Semi-Bold"/>
                  <a:ea typeface="+mn-ea"/>
                  <a:cs typeface="+mn-cs"/>
                </a:rPr>
                <a:t>педагоги-организаторы</a:t>
              </a:r>
            </a:p>
            <a:p>
              <a:pPr marL="0" marR="0" lvl="0" indent="0" algn="l" defTabSz="914400" rtl="0" eaLnBrk="1" fontAlgn="auto" latinLnBrk="0" hangingPunct="1">
                <a:lnSpc>
                  <a:spcPts val="273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4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Semi-Bold"/>
                <a:ea typeface="+mn-ea"/>
                <a:cs typeface="+mn-cs"/>
              </a:endParaRPr>
            </a:p>
          </p:txBody>
        </p:sp>
        <p:sp>
          <p:nvSpPr>
            <p:cNvPr id="15" name="TextBox 6">
              <a:extLst>
                <a:ext uri="{FF2B5EF4-FFF2-40B4-BE49-F238E27FC236}">
                  <a16:creationId xmlns:a16="http://schemas.microsoft.com/office/drawing/2014/main" id="{7402040B-7304-445C-8FE2-0A0DE3734099}"/>
                </a:ext>
              </a:extLst>
            </p:cNvPr>
            <p:cNvSpPr txBox="1"/>
            <p:nvPr/>
          </p:nvSpPr>
          <p:spPr>
            <a:xfrm>
              <a:off x="0" y="-47625"/>
              <a:ext cx="9856809" cy="9497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5817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75" b="0" i="0" u="none" strike="noStrike" kern="1200" cap="none" spc="-134" normalizeH="0" baseline="0" noProof="0">
                <a:ln>
                  <a:noFill/>
                </a:ln>
                <a:solidFill>
                  <a:srgbClr val="0B1E60"/>
                </a:solidFill>
                <a:effectLst/>
                <a:uLnTx/>
                <a:uFillTx/>
                <a:latin typeface="Raleway"/>
                <a:ea typeface="+mn-ea"/>
                <a:cs typeface="+mn-cs"/>
              </a:endParaRPr>
            </a:p>
          </p:txBody>
        </p:sp>
      </p:grpSp>
      <p:sp>
        <p:nvSpPr>
          <p:cNvPr id="16" name="TextBox 3">
            <a:extLst>
              <a:ext uri="{FF2B5EF4-FFF2-40B4-BE49-F238E27FC236}">
                <a16:creationId xmlns:a16="http://schemas.microsoft.com/office/drawing/2014/main" id="{D441A72A-C4C2-446C-B797-E08C89117CDF}"/>
              </a:ext>
            </a:extLst>
          </p:cNvPr>
          <p:cNvSpPr txBox="1"/>
          <p:nvPr/>
        </p:nvSpPr>
        <p:spPr>
          <a:xfrm>
            <a:off x="6620892" y="223188"/>
            <a:ext cx="87249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-192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Программы повышения квалификации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-192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16 программ</a:t>
            </a:r>
            <a:endParaRPr kumimoji="0" lang="en-US" sz="3600" b="0" i="0" u="none" strike="noStrike" kern="1200" cap="none" spc="-192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</p:txBody>
      </p:sp>
      <p:pic>
        <p:nvPicPr>
          <p:cNvPr id="29" name="Picture 19">
            <a:extLst>
              <a:ext uri="{FF2B5EF4-FFF2-40B4-BE49-F238E27FC236}">
                <a16:creationId xmlns:a16="http://schemas.microsoft.com/office/drawing/2014/main" id="{3EB87352-91A5-45CD-83B2-0247140720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20981" y="255948"/>
            <a:ext cx="911082" cy="115201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3A5F715-5FAE-4EDC-B902-9EACA445448F}"/>
              </a:ext>
            </a:extLst>
          </p:cNvPr>
          <p:cNvSpPr txBox="1"/>
          <p:nvPr/>
        </p:nvSpPr>
        <p:spPr>
          <a:xfrm>
            <a:off x="16383000" y="29746"/>
            <a:ext cx="2590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-192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2022 год</a:t>
            </a:r>
            <a:endParaRPr kumimoji="0" lang="en-US" sz="3200" b="0" i="0" u="none" strike="noStrike" kern="1200" cap="none" spc="-192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</p:txBody>
      </p:sp>
      <p:grpSp>
        <p:nvGrpSpPr>
          <p:cNvPr id="23" name="Group 5">
            <a:extLst>
              <a:ext uri="{FF2B5EF4-FFF2-40B4-BE49-F238E27FC236}">
                <a16:creationId xmlns:a16="http://schemas.microsoft.com/office/drawing/2014/main" id="{A7C5FB81-7FEF-A96F-4606-3DB6C1F462EB}"/>
              </a:ext>
            </a:extLst>
          </p:cNvPr>
          <p:cNvGrpSpPr/>
          <p:nvPr/>
        </p:nvGrpSpPr>
        <p:grpSpPr>
          <a:xfrm>
            <a:off x="14401802" y="678292"/>
            <a:ext cx="3042138" cy="645319"/>
            <a:chOff x="0" y="-9526"/>
            <a:chExt cx="4056184" cy="860425"/>
          </a:xfrm>
        </p:grpSpPr>
        <p:sp>
          <p:nvSpPr>
            <p:cNvPr id="25" name="TextBox 6">
              <a:extLst>
                <a:ext uri="{FF2B5EF4-FFF2-40B4-BE49-F238E27FC236}">
                  <a16:creationId xmlns:a16="http://schemas.microsoft.com/office/drawing/2014/main" id="{04838F77-57FC-5D04-8B83-2D45EB7BA2BF}"/>
                </a:ext>
              </a:extLst>
            </p:cNvPr>
            <p:cNvSpPr txBox="1"/>
            <p:nvPr/>
          </p:nvSpPr>
          <p:spPr>
            <a:xfrm>
              <a:off x="889407" y="-9526"/>
              <a:ext cx="3166777" cy="8604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886"/>
                </a:lnSpc>
              </a:pPr>
              <a:r>
                <a:rPr lang="en-US" sz="1572" spc="39">
                  <a:solidFill>
                    <a:srgbClr val="FFFFFF"/>
                  </a:solidFill>
                  <a:latin typeface="Raleway"/>
                </a:rPr>
                <a:t>ЕИП-ФКИС</a:t>
              </a:r>
            </a:p>
            <a:p>
              <a:pPr>
                <a:lnSpc>
                  <a:spcPts val="1646"/>
                </a:lnSpc>
              </a:pPr>
              <a:r>
                <a:rPr lang="en-US" sz="1372" spc="34">
                  <a:solidFill>
                    <a:srgbClr val="FFFFFF"/>
                  </a:solidFill>
                  <a:latin typeface="Raleway"/>
                </a:rPr>
                <a:t>ПОВЫШЕНИЕ КВАЛИФИКАЦИИ</a:t>
              </a:r>
            </a:p>
          </p:txBody>
        </p:sp>
        <p:pic>
          <p:nvPicPr>
            <p:cNvPr id="27" name="Picture 7">
              <a:extLst>
                <a:ext uri="{FF2B5EF4-FFF2-40B4-BE49-F238E27FC236}">
                  <a16:creationId xmlns:a16="http://schemas.microsoft.com/office/drawing/2014/main" id="{B3EF35B0-8E54-43A6-3793-0CC938680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94867"/>
              <a:ext cx="607387" cy="638744"/>
            </a:xfrm>
            <a:prstGeom prst="rect">
              <a:avLst/>
            </a:prstGeom>
          </p:spPr>
        </p:pic>
      </p:grpSp>
      <p:pic>
        <p:nvPicPr>
          <p:cNvPr id="28" name="Рисунок 27" descr="Театр со сплошной заливкой">
            <a:extLst>
              <a:ext uri="{FF2B5EF4-FFF2-40B4-BE49-F238E27FC236}">
                <a16:creationId xmlns:a16="http://schemas.microsoft.com/office/drawing/2014/main" id="{801B65B0-FF7F-89C3-1B7C-58513BFA18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26330" y="364804"/>
            <a:ext cx="1100282" cy="1100282"/>
          </a:xfrm>
          <a:prstGeom prst="rect">
            <a:avLst/>
          </a:prstGeom>
        </p:spPr>
      </p:pic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CF585F0E-E5DD-5C40-7EA9-EF91A089E21E}"/>
              </a:ext>
            </a:extLst>
          </p:cNvPr>
          <p:cNvGrpSpPr/>
          <p:nvPr/>
        </p:nvGrpSpPr>
        <p:grpSpPr>
          <a:xfrm>
            <a:off x="227811" y="3101413"/>
            <a:ext cx="4845692" cy="382271"/>
            <a:chOff x="9327508" y="4292600"/>
            <a:chExt cx="4845692" cy="382271"/>
          </a:xfrm>
        </p:grpSpPr>
        <p:pic>
          <p:nvPicPr>
            <p:cNvPr id="31" name="Picture 13">
              <a:extLst>
                <a:ext uri="{FF2B5EF4-FFF2-40B4-BE49-F238E27FC236}">
                  <a16:creationId xmlns:a16="http://schemas.microsoft.com/office/drawing/2014/main" id="{EEA30BF1-ACE7-1788-68D3-E58E41B79F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1430000" y="4292600"/>
              <a:ext cx="606325" cy="382271"/>
            </a:xfrm>
            <a:prstGeom prst="rect">
              <a:avLst/>
            </a:prstGeom>
          </p:spPr>
        </p:pic>
        <p:cxnSp>
          <p:nvCxnSpPr>
            <p:cNvPr id="32" name="Прямая соединительная линия 31">
              <a:extLst>
                <a:ext uri="{FF2B5EF4-FFF2-40B4-BE49-F238E27FC236}">
                  <a16:creationId xmlns:a16="http://schemas.microsoft.com/office/drawing/2014/main" id="{3720D91E-1B12-7D7F-552F-FCD6F1F2EDB6}"/>
                </a:ext>
              </a:extLst>
            </p:cNvPr>
            <p:cNvCxnSpPr/>
            <p:nvPr/>
          </p:nvCxnSpPr>
          <p:spPr>
            <a:xfrm>
              <a:off x="12070708" y="4483735"/>
              <a:ext cx="210249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>
              <a:extLst>
                <a:ext uri="{FF2B5EF4-FFF2-40B4-BE49-F238E27FC236}">
                  <a16:creationId xmlns:a16="http://schemas.microsoft.com/office/drawing/2014/main" id="{53E09B68-B277-9A25-50C0-75436107563E}"/>
                </a:ext>
              </a:extLst>
            </p:cNvPr>
            <p:cNvCxnSpPr/>
            <p:nvPr/>
          </p:nvCxnSpPr>
          <p:spPr>
            <a:xfrm>
              <a:off x="9327508" y="4483735"/>
              <a:ext cx="210249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ECE82A09-380D-0236-FAFF-9907E6C9D64E}"/>
              </a:ext>
            </a:extLst>
          </p:cNvPr>
          <p:cNvSpPr txBox="1"/>
          <p:nvPr/>
        </p:nvSpPr>
        <p:spPr>
          <a:xfrm>
            <a:off x="876522" y="6218578"/>
            <a:ext cx="44635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По окончании обучения выдается  удостоверение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государственного образца</a:t>
            </a: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8B844430-8786-7D29-3D48-EEADFB38770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2084" t="13615" r="10833" b="11648"/>
          <a:stretch/>
        </p:blipFill>
        <p:spPr>
          <a:xfrm>
            <a:off x="524442" y="7218604"/>
            <a:ext cx="5188825" cy="2828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9892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3">
            <a:extLst>
              <a:ext uri="{FF2B5EF4-FFF2-40B4-BE49-F238E27FC236}">
                <a16:creationId xmlns:a16="http://schemas.microsoft.com/office/drawing/2014/main" id="{9653F8F7-C2B5-4A7E-9E03-A49A4EF54331}"/>
              </a:ext>
            </a:extLst>
          </p:cNvPr>
          <p:cNvGrpSpPr/>
          <p:nvPr/>
        </p:nvGrpSpPr>
        <p:grpSpPr>
          <a:xfrm>
            <a:off x="6401593" y="255948"/>
            <a:ext cx="7180140" cy="856564"/>
            <a:chOff x="0" y="0"/>
            <a:chExt cx="1732090" cy="3529371"/>
          </a:xfrm>
        </p:grpSpPr>
        <p:sp>
          <p:nvSpPr>
            <p:cNvPr id="31" name="Freeform 4">
              <a:extLst>
                <a:ext uri="{FF2B5EF4-FFF2-40B4-BE49-F238E27FC236}">
                  <a16:creationId xmlns:a16="http://schemas.microsoft.com/office/drawing/2014/main" id="{366A3C4E-9961-4540-992B-E993E5F9FD17}"/>
                </a:ext>
              </a:extLst>
            </p:cNvPr>
            <p:cNvSpPr/>
            <p:nvPr/>
          </p:nvSpPr>
          <p:spPr>
            <a:xfrm>
              <a:off x="0" y="0"/>
              <a:ext cx="1732090" cy="3529371"/>
            </a:xfrm>
            <a:custGeom>
              <a:avLst/>
              <a:gdLst/>
              <a:ahLst/>
              <a:cxnLst/>
              <a:rect l="l" t="t" r="r" b="b"/>
              <a:pathLst>
                <a:path w="1732090" h="3529371">
                  <a:moveTo>
                    <a:pt x="0" y="0"/>
                  </a:moveTo>
                  <a:lnTo>
                    <a:pt x="1732090" y="0"/>
                  </a:lnTo>
                  <a:lnTo>
                    <a:pt x="1732090" y="3529371"/>
                  </a:lnTo>
                  <a:lnTo>
                    <a:pt x="0" y="3529371"/>
                  </a:lnTo>
                  <a:close/>
                </a:path>
              </a:pathLst>
            </a:custGeom>
            <a:solidFill>
              <a:srgbClr val="0B1E60"/>
            </a:solidFill>
          </p:spPr>
        </p:sp>
      </p:grpSp>
      <p:grpSp>
        <p:nvGrpSpPr>
          <p:cNvPr id="2" name="Group 2"/>
          <p:cNvGrpSpPr/>
          <p:nvPr/>
        </p:nvGrpSpPr>
        <p:grpSpPr>
          <a:xfrm>
            <a:off x="13063" y="-27214"/>
            <a:ext cx="6199911" cy="10287000"/>
            <a:chOff x="0" y="0"/>
            <a:chExt cx="2097254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97254" cy="3479800"/>
            </a:xfrm>
            <a:custGeom>
              <a:avLst/>
              <a:gdLst/>
              <a:ahLst/>
              <a:cxnLst/>
              <a:rect l="l" t="t" r="r" b="b"/>
              <a:pathLst>
                <a:path w="2097254" h="3479800">
                  <a:moveTo>
                    <a:pt x="0" y="0"/>
                  </a:moveTo>
                  <a:lnTo>
                    <a:pt x="2097254" y="0"/>
                  </a:lnTo>
                  <a:lnTo>
                    <a:pt x="2097254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0B1E60"/>
            </a:solidFill>
          </p:spPr>
        </p:sp>
      </p:grpSp>
      <p:grpSp>
        <p:nvGrpSpPr>
          <p:cNvPr id="10" name="Group 8">
            <a:extLst>
              <a:ext uri="{FF2B5EF4-FFF2-40B4-BE49-F238E27FC236}">
                <a16:creationId xmlns:a16="http://schemas.microsoft.com/office/drawing/2014/main" id="{76AE892A-98FA-4169-9D8F-EA2DF0602400}"/>
              </a:ext>
            </a:extLst>
          </p:cNvPr>
          <p:cNvGrpSpPr/>
          <p:nvPr/>
        </p:nvGrpSpPr>
        <p:grpSpPr>
          <a:xfrm>
            <a:off x="609600" y="649083"/>
            <a:ext cx="4757848" cy="2195192"/>
            <a:chOff x="0" y="9101"/>
            <a:chExt cx="6343797" cy="2926923"/>
          </a:xfrm>
        </p:grpSpPr>
        <p:sp>
          <p:nvSpPr>
            <p:cNvPr id="11" name="TextBox 9">
              <a:extLst>
                <a:ext uri="{FF2B5EF4-FFF2-40B4-BE49-F238E27FC236}">
                  <a16:creationId xmlns:a16="http://schemas.microsoft.com/office/drawing/2014/main" id="{098BC50E-BEDF-49D7-8088-C1576452E522}"/>
                </a:ext>
              </a:extLst>
            </p:cNvPr>
            <p:cNvSpPr txBox="1"/>
            <p:nvPr/>
          </p:nvSpPr>
          <p:spPr>
            <a:xfrm>
              <a:off x="0" y="2429294"/>
              <a:ext cx="6343797" cy="5067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22"/>
                </a:lnSpc>
                <a:spcBef>
                  <a:spcPct val="0"/>
                </a:spcBef>
              </a:pPr>
              <a:r>
                <a:rPr lang="en-US" sz="2325">
                  <a:solidFill>
                    <a:srgbClr val="FFFFFF"/>
                  </a:solidFill>
                  <a:latin typeface="Raleway Thin"/>
                </a:rPr>
                <a:t> </a:t>
              </a:r>
            </a:p>
          </p:txBody>
        </p:sp>
        <p:sp>
          <p:nvSpPr>
            <p:cNvPr id="12" name="TextBox 10">
              <a:extLst>
                <a:ext uri="{FF2B5EF4-FFF2-40B4-BE49-F238E27FC236}">
                  <a16:creationId xmlns:a16="http://schemas.microsoft.com/office/drawing/2014/main" id="{07D49F6E-4E0F-474B-A1D2-906842FEFC84}"/>
                </a:ext>
              </a:extLst>
            </p:cNvPr>
            <p:cNvSpPr txBox="1"/>
            <p:nvPr/>
          </p:nvSpPr>
          <p:spPr>
            <a:xfrm>
              <a:off x="0" y="9101"/>
              <a:ext cx="6343797" cy="1984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12"/>
                </a:lnSpc>
                <a:spcBef>
                  <a:spcPct val="0"/>
                </a:spcBef>
              </a:pPr>
              <a:r>
                <a:rPr lang="ru-RU" sz="4624" spc="-138">
                  <a:solidFill>
                    <a:srgbClr val="FFFFFF"/>
                  </a:solidFill>
                  <a:latin typeface="Raleway"/>
                </a:rPr>
                <a:t>Участники семинаров</a:t>
              </a:r>
              <a:endParaRPr lang="en-US" sz="4624" spc="-138">
                <a:solidFill>
                  <a:srgbClr val="FFFFFF"/>
                </a:solidFill>
                <a:latin typeface="Raleway"/>
              </a:endParaRPr>
            </a:p>
          </p:txBody>
        </p:sp>
      </p:grpSp>
      <p:grpSp>
        <p:nvGrpSpPr>
          <p:cNvPr id="13" name="Group 4">
            <a:extLst>
              <a:ext uri="{FF2B5EF4-FFF2-40B4-BE49-F238E27FC236}">
                <a16:creationId xmlns:a16="http://schemas.microsoft.com/office/drawing/2014/main" id="{4811C332-A41C-485C-BB8F-DE6827B8664B}"/>
              </a:ext>
            </a:extLst>
          </p:cNvPr>
          <p:cNvGrpSpPr/>
          <p:nvPr/>
        </p:nvGrpSpPr>
        <p:grpSpPr>
          <a:xfrm>
            <a:off x="268581" y="3214484"/>
            <a:ext cx="5715000" cy="4841886"/>
            <a:chOff x="-277447" y="-47625"/>
            <a:chExt cx="10404250" cy="6455849"/>
          </a:xfrm>
        </p:grpSpPr>
        <p:sp>
          <p:nvSpPr>
            <p:cNvPr id="14" name="TextBox 5">
              <a:extLst>
                <a:ext uri="{FF2B5EF4-FFF2-40B4-BE49-F238E27FC236}">
                  <a16:creationId xmlns:a16="http://schemas.microsoft.com/office/drawing/2014/main" id="{3906436B-DA44-41E3-9010-81BF96128FF2}"/>
                </a:ext>
              </a:extLst>
            </p:cNvPr>
            <p:cNvSpPr txBox="1"/>
            <p:nvPr/>
          </p:nvSpPr>
          <p:spPr>
            <a:xfrm>
              <a:off x="-277447" y="960578"/>
              <a:ext cx="10404250" cy="54476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07363" lvl="1" indent="-253681">
                <a:lnSpc>
                  <a:spcPct val="150000"/>
                </a:lnSpc>
                <a:buFont typeface="Arial"/>
                <a:buChar char="•"/>
              </a:pPr>
              <a:r>
                <a:rPr lang="ru-RU">
                  <a:solidFill>
                    <a:schemeClr val="bg1"/>
                  </a:solidFill>
                  <a:latin typeface="Montserrat Semi-Bold"/>
                </a:rPr>
                <a:t>руководители образовательных организаций </a:t>
              </a:r>
            </a:p>
            <a:p>
              <a:pPr marL="507363" lvl="1" indent="-253681">
                <a:lnSpc>
                  <a:spcPct val="150000"/>
                </a:lnSpc>
                <a:buFont typeface="Arial"/>
                <a:buChar char="•"/>
              </a:pPr>
              <a:r>
                <a:rPr lang="ru-RU">
                  <a:solidFill>
                    <a:schemeClr val="bg1"/>
                  </a:solidFill>
                  <a:latin typeface="Montserrat Semi-Bold"/>
                </a:rPr>
                <a:t>руководители школьных спортивных клубов </a:t>
              </a:r>
            </a:p>
            <a:p>
              <a:pPr marL="507363" lvl="1" indent="-253681">
                <a:lnSpc>
                  <a:spcPct val="150000"/>
                </a:lnSpc>
                <a:buFont typeface="Arial"/>
                <a:buChar char="•"/>
              </a:pPr>
              <a:r>
                <a:rPr lang="ru-RU">
                  <a:solidFill>
                    <a:schemeClr val="bg1"/>
                  </a:solidFill>
                  <a:latin typeface="Montserrat Semi-Bold"/>
                </a:rPr>
                <a:t>учителя физической культуры </a:t>
              </a:r>
            </a:p>
            <a:p>
              <a:pPr marL="507363" lvl="1" indent="-253681">
                <a:lnSpc>
                  <a:spcPct val="150000"/>
                </a:lnSpc>
                <a:buFont typeface="Arial"/>
                <a:buChar char="•"/>
              </a:pPr>
              <a:r>
                <a:rPr lang="ru-RU">
                  <a:solidFill>
                    <a:schemeClr val="bg1"/>
                  </a:solidFill>
                  <a:latin typeface="Montserrat Semi-Bold"/>
                </a:rPr>
                <a:t>педагоги дополнительного образования</a:t>
              </a:r>
            </a:p>
            <a:p>
              <a:pPr marL="507363" lvl="1" indent="-253681">
                <a:lnSpc>
                  <a:spcPct val="150000"/>
                </a:lnSpc>
                <a:buFont typeface="Arial"/>
                <a:buChar char="•"/>
              </a:pPr>
              <a:r>
                <a:rPr lang="ru-RU">
                  <a:solidFill>
                    <a:schemeClr val="bg1"/>
                  </a:solidFill>
                  <a:latin typeface="Montserrat Semi-Bold"/>
                </a:rPr>
                <a:t>тренеры-преподаватели</a:t>
              </a:r>
            </a:p>
            <a:p>
              <a:pPr marL="507363" lvl="1" indent="-253681">
                <a:lnSpc>
                  <a:spcPct val="150000"/>
                </a:lnSpc>
                <a:buFont typeface="Arial"/>
                <a:buChar char="•"/>
              </a:pPr>
              <a:r>
                <a:rPr lang="ru-RU">
                  <a:solidFill>
                    <a:schemeClr val="bg1"/>
                  </a:solidFill>
                  <a:latin typeface="Montserrat Semi-Bold"/>
                </a:rPr>
                <a:t>методисты</a:t>
              </a:r>
            </a:p>
            <a:p>
              <a:pPr marL="507363" lvl="1" indent="-253681">
                <a:lnSpc>
                  <a:spcPct val="150000"/>
                </a:lnSpc>
                <a:buFont typeface="Arial"/>
                <a:buChar char="•"/>
              </a:pPr>
              <a:r>
                <a:rPr lang="ru-RU">
                  <a:solidFill>
                    <a:schemeClr val="bg1"/>
                  </a:solidFill>
                  <a:latin typeface="Montserrat Semi-Bold"/>
                </a:rPr>
                <a:t>педагоги-организаторы</a:t>
              </a:r>
            </a:p>
            <a:p>
              <a:pPr algn="l">
                <a:lnSpc>
                  <a:spcPts val="2730"/>
                </a:lnSpc>
              </a:pPr>
              <a:endParaRPr lang="en-US" sz="2349">
                <a:solidFill>
                  <a:srgbClr val="000000"/>
                </a:solidFill>
                <a:latin typeface="Montserrat Semi-Bold"/>
              </a:endParaRPr>
            </a:p>
          </p:txBody>
        </p:sp>
        <p:sp>
          <p:nvSpPr>
            <p:cNvPr id="15" name="TextBox 6">
              <a:extLst>
                <a:ext uri="{FF2B5EF4-FFF2-40B4-BE49-F238E27FC236}">
                  <a16:creationId xmlns:a16="http://schemas.microsoft.com/office/drawing/2014/main" id="{7402040B-7304-445C-8FE2-0A0DE3734099}"/>
                </a:ext>
              </a:extLst>
            </p:cNvPr>
            <p:cNvSpPr txBox="1"/>
            <p:nvPr/>
          </p:nvSpPr>
          <p:spPr>
            <a:xfrm>
              <a:off x="0" y="-47625"/>
              <a:ext cx="9856809" cy="9497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17"/>
                </a:lnSpc>
                <a:spcBef>
                  <a:spcPct val="0"/>
                </a:spcBef>
              </a:pPr>
              <a:endParaRPr lang="en-US" sz="4475" spc="-134">
                <a:solidFill>
                  <a:srgbClr val="0B1E60"/>
                </a:solidFill>
                <a:latin typeface="Raleway"/>
              </a:endParaRPr>
            </a:p>
          </p:txBody>
        </p:sp>
      </p:grpSp>
      <p:grpSp>
        <p:nvGrpSpPr>
          <p:cNvPr id="19" name="Group 4">
            <a:extLst>
              <a:ext uri="{FF2B5EF4-FFF2-40B4-BE49-F238E27FC236}">
                <a16:creationId xmlns:a16="http://schemas.microsoft.com/office/drawing/2014/main" id="{61147A90-7882-44BD-B203-CFB06A9FCA6B}"/>
              </a:ext>
            </a:extLst>
          </p:cNvPr>
          <p:cNvGrpSpPr/>
          <p:nvPr/>
        </p:nvGrpSpPr>
        <p:grpSpPr>
          <a:xfrm>
            <a:off x="6172200" y="1408170"/>
            <a:ext cx="11819509" cy="8741419"/>
            <a:chOff x="-780972" y="-3406176"/>
            <a:chExt cx="11265711" cy="11655227"/>
          </a:xfrm>
        </p:grpSpPr>
        <p:sp>
          <p:nvSpPr>
            <p:cNvPr id="20" name="TextBox 5">
              <a:extLst>
                <a:ext uri="{FF2B5EF4-FFF2-40B4-BE49-F238E27FC236}">
                  <a16:creationId xmlns:a16="http://schemas.microsoft.com/office/drawing/2014/main" id="{92D87DDC-B187-4431-BDB2-6645A80FB3B7}"/>
                </a:ext>
              </a:extLst>
            </p:cNvPr>
            <p:cNvSpPr txBox="1"/>
            <p:nvPr/>
          </p:nvSpPr>
          <p:spPr>
            <a:xfrm>
              <a:off x="-780972" y="-3292571"/>
              <a:ext cx="11265711" cy="1154162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507363" lvl="1" indent="-253681">
                <a:lnSpc>
                  <a:spcPct val="150000"/>
                </a:lnSpc>
                <a:buFont typeface="Arial"/>
                <a:buChar char="•"/>
              </a:pPr>
              <a:r>
                <a:rPr lang="ru-RU" sz="1500">
                  <a:latin typeface="Montserrat Semi-Bold"/>
                </a:rPr>
                <a:t>1. Открытие школьных спортивных клубов в общеобразовательных организациях</a:t>
              </a:r>
            </a:p>
            <a:p>
              <a:pPr marL="507363" lvl="1" indent="-253681">
                <a:lnSpc>
                  <a:spcPct val="150000"/>
                </a:lnSpc>
                <a:buFont typeface="Arial"/>
                <a:buChar char="•"/>
              </a:pPr>
              <a:r>
                <a:rPr lang="ru-RU" sz="1500">
                  <a:latin typeface="Montserrat Semi-Bold"/>
                </a:rPr>
                <a:t>2. «Обучение плаванию в общеобразовательных организациях на основе примерной рабочей программы учебного предмета физическая культура (модуль «Плавание») (36-часовая программа обучения плаванию одобренная решением ФУМО по образованию протокол от 24.12.2020 № 5/20;</a:t>
              </a:r>
            </a:p>
            <a:p>
              <a:pPr marL="507363" lvl="1" indent="-253681">
                <a:lnSpc>
                  <a:spcPct val="150000"/>
                </a:lnSpc>
                <a:buFont typeface="Arial"/>
                <a:buChar char="•"/>
              </a:pPr>
              <a:r>
                <a:rPr lang="ru-RU" sz="1500">
                  <a:latin typeface="Montserrat Semi-Bold"/>
                </a:rPr>
                <a:t>3. «Применение современных технологий и методик адаптивной физической культуры и спорта для повышения уровня физической подготовленности лиц с ОВЗ и инвалидов, и их вовлечение в параолимпийское движение»;</a:t>
              </a:r>
            </a:p>
            <a:p>
              <a:pPr marL="507363" lvl="1" indent="-253681">
                <a:lnSpc>
                  <a:spcPct val="150000"/>
                </a:lnSpc>
                <a:buFont typeface="Arial"/>
                <a:buChar char="•"/>
              </a:pPr>
              <a:r>
                <a:rPr lang="ru-RU" sz="1500">
                  <a:latin typeface="Montserrat Semi-Bold"/>
                </a:rPr>
                <a:t>4. Проектная деятельность в рамках учебного предмета «Физическая культура» по  модулям: «Футбол», «Хоккей» , «Плавание» , «Гандбол» , «Самбо»;</a:t>
              </a:r>
            </a:p>
            <a:p>
              <a:pPr marL="507363" lvl="1" indent="-253681">
                <a:lnSpc>
                  <a:spcPct val="150000"/>
                </a:lnSpc>
                <a:buFont typeface="Arial"/>
                <a:buChar char="•"/>
              </a:pPr>
              <a:r>
                <a:rPr lang="ru-RU" sz="1500">
                  <a:latin typeface="Montserrat Semi-Bold"/>
                </a:rPr>
                <a:t>5. «Механизм реализации примерных дополнительных образовательных программ спортивной подготовки»;</a:t>
              </a:r>
            </a:p>
            <a:p>
              <a:pPr marL="507363" lvl="1" indent="-253681">
                <a:lnSpc>
                  <a:spcPct val="150000"/>
                </a:lnSpc>
                <a:buFont typeface="Arial"/>
                <a:buChar char="•"/>
              </a:pPr>
              <a:r>
                <a:rPr lang="ru-RU" sz="1500">
                  <a:latin typeface="Montserrat Semi-Bold"/>
                </a:rPr>
                <a:t>6. «Структура и содержание дополнительных образовательных программ спортивной подготовки для организаций дополнительного образования физкультурно-спортивной направленности (спортивных школ)»;</a:t>
              </a:r>
            </a:p>
            <a:p>
              <a:pPr marL="507363" lvl="1" indent="-253681">
                <a:lnSpc>
                  <a:spcPct val="150000"/>
                </a:lnSpc>
                <a:buFont typeface="Arial"/>
                <a:buChar char="•"/>
              </a:pPr>
              <a:r>
                <a:rPr lang="ru-RU" sz="1500">
                  <a:latin typeface="Montserrat Semi-Bold"/>
                </a:rPr>
                <a:t>7. «Организация образовательной деятельности для обучающихся с ограниченными возможностями здоровья по дополнительным общеразвивающим программам в области физической культуры и спорта и дополнительным образовательным программам спортивной подготовки»;</a:t>
              </a:r>
            </a:p>
            <a:p>
              <a:pPr marL="507363" lvl="1" indent="-253681">
                <a:lnSpc>
                  <a:spcPct val="150000"/>
                </a:lnSpc>
                <a:buFont typeface="Arial"/>
                <a:buChar char="•"/>
              </a:pPr>
              <a:r>
                <a:rPr lang="ru-RU" sz="1500">
                  <a:latin typeface="Montserrat Semi-Bold"/>
                </a:rPr>
                <a:t>8. «Организация спортивного отбора и ориентации в системе дополнительного образования физкультурно-спортивной направленности».</a:t>
              </a:r>
            </a:p>
            <a:p>
              <a:pPr marL="507363" lvl="1" indent="-253681">
                <a:lnSpc>
                  <a:spcPct val="150000"/>
                </a:lnSpc>
                <a:buFont typeface="Arial"/>
                <a:buChar char="•"/>
              </a:pPr>
              <a:r>
                <a:rPr lang="ru-RU" sz="1500">
                  <a:latin typeface="Montserrat Semi-Bold"/>
                </a:rPr>
                <a:t>9. Обучающий семинар с директорами общеобразовательных организаций, являющихся получателями субсидии из федерального бюджета на создание в общеобразовательных организациях расположенных в сельской местности и малых городах условий для занятий физической культурой и спортом.                           (Тема: "Заполнение форм ежемесячного отчета в системе ЕИП");</a:t>
              </a:r>
            </a:p>
            <a:p>
              <a:pPr marL="507363" lvl="1" indent="-253681">
                <a:lnSpc>
                  <a:spcPct val="150000"/>
                </a:lnSpc>
                <a:buFont typeface="Arial"/>
                <a:buChar char="•"/>
              </a:pPr>
              <a:r>
                <a:rPr lang="ru-RU" sz="1500">
                  <a:latin typeface="Montserrat Semi-Bold"/>
                </a:rPr>
                <a:t>10. «Компьютерный спорт в школу». «Компьютерный спорт за здоровый образ жизни».</a:t>
              </a:r>
            </a:p>
            <a:p>
              <a:pPr algn="l">
                <a:lnSpc>
                  <a:spcPts val="2730"/>
                </a:lnSpc>
              </a:pPr>
              <a:endParaRPr lang="en-US" sz="2349">
                <a:solidFill>
                  <a:srgbClr val="000000"/>
                </a:solidFill>
                <a:latin typeface="Montserrat Semi-Bold"/>
              </a:endParaRPr>
            </a:p>
          </p:txBody>
        </p:sp>
        <p:sp>
          <p:nvSpPr>
            <p:cNvPr id="21" name="TextBox 6">
              <a:extLst>
                <a:ext uri="{FF2B5EF4-FFF2-40B4-BE49-F238E27FC236}">
                  <a16:creationId xmlns:a16="http://schemas.microsoft.com/office/drawing/2014/main" id="{F707C7FC-0A86-4F19-8591-837368E55802}"/>
                </a:ext>
              </a:extLst>
            </p:cNvPr>
            <p:cNvSpPr txBox="1"/>
            <p:nvPr/>
          </p:nvSpPr>
          <p:spPr>
            <a:xfrm>
              <a:off x="-540479" y="-3406176"/>
              <a:ext cx="9856810" cy="8419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17"/>
                </a:lnSpc>
                <a:spcBef>
                  <a:spcPct val="0"/>
                </a:spcBef>
              </a:pPr>
              <a:endParaRPr lang="en-US" sz="2400" spc="-134">
                <a:latin typeface="Raleway"/>
              </a:endParaRPr>
            </a:p>
          </p:txBody>
        </p:sp>
      </p:grpSp>
      <p:sp>
        <p:nvSpPr>
          <p:cNvPr id="22" name="TextBox 3">
            <a:extLst>
              <a:ext uri="{FF2B5EF4-FFF2-40B4-BE49-F238E27FC236}">
                <a16:creationId xmlns:a16="http://schemas.microsoft.com/office/drawing/2014/main" id="{B1B8F351-90A2-4D6C-8DB1-589A2B12A066}"/>
              </a:ext>
            </a:extLst>
          </p:cNvPr>
          <p:cNvSpPr txBox="1"/>
          <p:nvPr/>
        </p:nvSpPr>
        <p:spPr>
          <a:xfrm>
            <a:off x="6418056" y="338003"/>
            <a:ext cx="8724900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3600" spc="-192">
                <a:solidFill>
                  <a:schemeClr val="bg1"/>
                </a:solidFill>
                <a:latin typeface="Raleway"/>
              </a:rPr>
              <a:t>Обучающие семинары</a:t>
            </a:r>
            <a:endParaRPr lang="en-US" sz="3600" spc="-192">
              <a:solidFill>
                <a:schemeClr val="bg1"/>
              </a:solidFill>
              <a:latin typeface="Raleway"/>
            </a:endParaRPr>
          </a:p>
        </p:txBody>
      </p:sp>
      <p:pic>
        <p:nvPicPr>
          <p:cNvPr id="29" name="Picture 19">
            <a:extLst>
              <a:ext uri="{FF2B5EF4-FFF2-40B4-BE49-F238E27FC236}">
                <a16:creationId xmlns:a16="http://schemas.microsoft.com/office/drawing/2014/main" id="{3EB87352-91A5-45CD-83B2-0247140720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20981" y="255948"/>
            <a:ext cx="911082" cy="1152012"/>
          </a:xfrm>
          <a:prstGeom prst="rect">
            <a:avLst/>
          </a:prstGeom>
        </p:spPr>
      </p:pic>
      <p:pic>
        <p:nvPicPr>
          <p:cNvPr id="18" name="Picture 12">
            <a:extLst>
              <a:ext uri="{FF2B5EF4-FFF2-40B4-BE49-F238E27FC236}">
                <a16:creationId xmlns:a16="http://schemas.microsoft.com/office/drawing/2014/main" id="{3B940B51-7A7A-C41D-B789-E22712254B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514600" y="2230630"/>
            <a:ext cx="1511604" cy="1071865"/>
          </a:xfrm>
          <a:prstGeom prst="rect">
            <a:avLst/>
          </a:prstGeom>
        </p:spPr>
      </p:pic>
      <p:grpSp>
        <p:nvGrpSpPr>
          <p:cNvPr id="23" name="Group 5">
            <a:extLst>
              <a:ext uri="{FF2B5EF4-FFF2-40B4-BE49-F238E27FC236}">
                <a16:creationId xmlns:a16="http://schemas.microsoft.com/office/drawing/2014/main" id="{B4B4838A-8F63-EE0D-DDCD-B926845C1D11}"/>
              </a:ext>
            </a:extLst>
          </p:cNvPr>
          <p:cNvGrpSpPr/>
          <p:nvPr/>
        </p:nvGrpSpPr>
        <p:grpSpPr>
          <a:xfrm>
            <a:off x="326108" y="9023156"/>
            <a:ext cx="3042138" cy="629670"/>
            <a:chOff x="0" y="0"/>
            <a:chExt cx="4056184" cy="839560"/>
          </a:xfrm>
        </p:grpSpPr>
        <p:sp>
          <p:nvSpPr>
            <p:cNvPr id="24" name="TextBox 6">
              <a:extLst>
                <a:ext uri="{FF2B5EF4-FFF2-40B4-BE49-F238E27FC236}">
                  <a16:creationId xmlns:a16="http://schemas.microsoft.com/office/drawing/2014/main" id="{B7006A5B-6E7B-1A45-B7FE-22AD992B4907}"/>
                </a:ext>
              </a:extLst>
            </p:cNvPr>
            <p:cNvSpPr txBox="1"/>
            <p:nvPr/>
          </p:nvSpPr>
          <p:spPr>
            <a:xfrm>
              <a:off x="889406" y="-9525"/>
              <a:ext cx="3166777" cy="8604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886"/>
                </a:lnSpc>
              </a:pPr>
              <a:r>
                <a:rPr lang="en-US" sz="1572" spc="39">
                  <a:solidFill>
                    <a:srgbClr val="FFFFFF"/>
                  </a:solidFill>
                  <a:latin typeface="Raleway"/>
                </a:rPr>
                <a:t>ЕИП-ФКИС</a:t>
              </a:r>
            </a:p>
            <a:p>
              <a:pPr>
                <a:lnSpc>
                  <a:spcPts val="1646"/>
                </a:lnSpc>
              </a:pPr>
              <a:r>
                <a:rPr lang="en-US" sz="1372" spc="34">
                  <a:solidFill>
                    <a:srgbClr val="FFFFFF"/>
                  </a:solidFill>
                  <a:latin typeface="Raleway"/>
                </a:rPr>
                <a:t>ПОВЫШЕНИЕ КВАЛИФИКАЦИИ</a:t>
              </a:r>
            </a:p>
          </p:txBody>
        </p:sp>
        <p:pic>
          <p:nvPicPr>
            <p:cNvPr id="25" name="Picture 7">
              <a:extLst>
                <a:ext uri="{FF2B5EF4-FFF2-40B4-BE49-F238E27FC236}">
                  <a16:creationId xmlns:a16="http://schemas.microsoft.com/office/drawing/2014/main" id="{A6895343-795B-1BFE-3A88-9360C7F9B4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94867"/>
              <a:ext cx="607387" cy="6387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392071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">
            <a:extLst>
              <a:ext uri="{FF2B5EF4-FFF2-40B4-BE49-F238E27FC236}">
                <a16:creationId xmlns:a16="http://schemas.microsoft.com/office/drawing/2014/main" id="{FD31CAEF-B9A8-F0DC-9462-FF5014BF9726}"/>
              </a:ext>
            </a:extLst>
          </p:cNvPr>
          <p:cNvGrpSpPr/>
          <p:nvPr/>
        </p:nvGrpSpPr>
        <p:grpSpPr>
          <a:xfrm>
            <a:off x="13063" y="-27214"/>
            <a:ext cx="18264516" cy="10287000"/>
            <a:chOff x="0" y="0"/>
            <a:chExt cx="2097254" cy="3479800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4F3ACD2-AED6-9330-ADBD-564B1C80D4D2}"/>
                </a:ext>
              </a:extLst>
            </p:cNvPr>
            <p:cNvSpPr/>
            <p:nvPr/>
          </p:nvSpPr>
          <p:spPr>
            <a:xfrm>
              <a:off x="0" y="0"/>
              <a:ext cx="2097254" cy="3479800"/>
            </a:xfrm>
            <a:custGeom>
              <a:avLst/>
              <a:gdLst/>
              <a:ahLst/>
              <a:cxnLst/>
              <a:rect l="l" t="t" r="r" b="b"/>
              <a:pathLst>
                <a:path w="2097254" h="3479800">
                  <a:moveTo>
                    <a:pt x="0" y="0"/>
                  </a:moveTo>
                  <a:lnTo>
                    <a:pt x="2097254" y="0"/>
                  </a:lnTo>
                  <a:lnTo>
                    <a:pt x="2097254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0B1E60"/>
            </a:solidFill>
          </p:spPr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753DB41C-2A6B-3906-5561-539906979DEE}"/>
              </a:ext>
            </a:extLst>
          </p:cNvPr>
          <p:cNvGrpSpPr/>
          <p:nvPr/>
        </p:nvGrpSpPr>
        <p:grpSpPr>
          <a:xfrm>
            <a:off x="14038539" y="293186"/>
            <a:ext cx="3123142" cy="2851941"/>
            <a:chOff x="12977950" y="3356572"/>
            <a:chExt cx="3609653" cy="3378219"/>
          </a:xfrm>
        </p:grpSpPr>
        <p:grpSp>
          <p:nvGrpSpPr>
            <p:cNvPr id="2" name="Group 2"/>
            <p:cNvGrpSpPr/>
            <p:nvPr/>
          </p:nvGrpSpPr>
          <p:grpSpPr>
            <a:xfrm>
              <a:off x="13288322" y="3356572"/>
              <a:ext cx="3299281" cy="3227344"/>
              <a:chOff x="0" y="0"/>
              <a:chExt cx="6350000" cy="6350000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5CE1E6">
                  <a:alpha val="40000"/>
                </a:srgbClr>
              </a:solidFill>
            </p:spPr>
          </p:sp>
        </p:grpSp>
        <p:grpSp>
          <p:nvGrpSpPr>
            <p:cNvPr id="4" name="Group 4"/>
            <p:cNvGrpSpPr>
              <a:grpSpLocks noChangeAspect="1"/>
            </p:cNvGrpSpPr>
            <p:nvPr/>
          </p:nvGrpSpPr>
          <p:grpSpPr>
            <a:xfrm>
              <a:off x="12977950" y="3690506"/>
              <a:ext cx="3044297" cy="3044285"/>
              <a:chOff x="0" y="0"/>
              <a:chExt cx="6350000" cy="6349975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2"/>
                <a:stretch>
                  <a:fillRect l="-26735" t="-45912" r="-19300" b="-48941"/>
                </a:stretch>
              </a:blipFill>
            </p:spPr>
          </p:sp>
        </p:grpSp>
      </p:grpSp>
      <p:sp>
        <p:nvSpPr>
          <p:cNvPr id="6" name="AutoShape 6"/>
          <p:cNvSpPr/>
          <p:nvPr/>
        </p:nvSpPr>
        <p:spPr>
          <a:xfrm>
            <a:off x="4621331" y="4208852"/>
            <a:ext cx="3775612" cy="2439627"/>
          </a:xfrm>
          <a:prstGeom prst="rect">
            <a:avLst/>
          </a:prstGeom>
          <a:solidFill>
            <a:srgbClr val="FFD034"/>
          </a:solidFill>
        </p:spPr>
      </p:sp>
      <p:sp>
        <p:nvSpPr>
          <p:cNvPr id="7" name="AutoShape 7"/>
          <p:cNvSpPr/>
          <p:nvPr/>
        </p:nvSpPr>
        <p:spPr>
          <a:xfrm>
            <a:off x="8754486" y="4208852"/>
            <a:ext cx="3775612" cy="2439627"/>
          </a:xfrm>
          <a:prstGeom prst="rect">
            <a:avLst/>
          </a:prstGeom>
          <a:solidFill>
            <a:srgbClr val="38B6FF"/>
          </a:solidFill>
        </p:spPr>
      </p:sp>
      <p:sp>
        <p:nvSpPr>
          <p:cNvPr id="8" name="AutoShape 8"/>
          <p:cNvSpPr/>
          <p:nvPr/>
        </p:nvSpPr>
        <p:spPr>
          <a:xfrm>
            <a:off x="297266" y="4208852"/>
            <a:ext cx="3837604" cy="2439627"/>
          </a:xfrm>
          <a:prstGeom prst="rect">
            <a:avLst/>
          </a:prstGeom>
          <a:solidFill>
            <a:srgbClr val="38B6FF"/>
          </a:solidFill>
        </p:spPr>
      </p:sp>
      <p:sp>
        <p:nvSpPr>
          <p:cNvPr id="9" name="TextBox 9"/>
          <p:cNvSpPr txBox="1"/>
          <p:nvPr/>
        </p:nvSpPr>
        <p:spPr>
          <a:xfrm>
            <a:off x="2216068" y="267498"/>
            <a:ext cx="12599956" cy="18015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38"/>
              </a:lnSpc>
            </a:pPr>
            <a:r>
              <a:rPr lang="en-US" sz="2448" spc="244">
                <a:solidFill>
                  <a:srgbClr val="FFFFFF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СОЗДАНИЕ И ОРГАНИЗАЦИЯ ДЕЯТЕЛЬНОСТИ ШКОЛЬНЫХ СПОРТИВНЫХ КЛУБОВ</a:t>
            </a:r>
          </a:p>
          <a:p>
            <a:pPr>
              <a:lnSpc>
                <a:spcPts val="2938"/>
              </a:lnSpc>
            </a:pPr>
            <a:r>
              <a:rPr lang="en-US" sz="1200" spc="120">
                <a:solidFill>
                  <a:srgbClr val="FFFFFF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</a:t>
            </a:r>
            <a:r>
              <a:rPr lang="en-US" spc="120">
                <a:solidFill>
                  <a:srgbClr val="FFFFFF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(для руководителей и заместителей руководителей общеобразовательных организаций,</a:t>
            </a:r>
            <a:endParaRPr lang="ru-RU" spc="120">
              <a:solidFill>
                <a:srgbClr val="FFFFFF"/>
              </a:solidFill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  <a:p>
            <a:pPr>
              <a:lnSpc>
                <a:spcPts val="2938"/>
              </a:lnSpc>
            </a:pPr>
            <a:r>
              <a:rPr lang="en-US" spc="120">
                <a:solidFill>
                  <a:srgbClr val="FFFFFF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руководителей школьных спортивных клубов)</a:t>
            </a:r>
          </a:p>
          <a:p>
            <a:pPr>
              <a:lnSpc>
                <a:spcPts val="2938"/>
              </a:lnSpc>
            </a:pPr>
            <a:endParaRPr lang="en-US" sz="1200" spc="120">
              <a:solidFill>
                <a:srgbClr val="FFFFFF"/>
              </a:solidFill>
              <a:latin typeface="Arimo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245388" y="2028356"/>
            <a:ext cx="9028661" cy="1500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101">
                <a:solidFill>
                  <a:srgbClr val="FFD034"/>
                </a:solidFill>
                <a:latin typeface="Tex Gyre Adventor"/>
              </a:rPr>
              <a:t>Курс повышения квалификации объёмом  16 ак.ч.</a:t>
            </a:r>
          </a:p>
          <a:p>
            <a:pPr>
              <a:lnSpc>
                <a:spcPct val="150000"/>
              </a:lnSpc>
            </a:pPr>
            <a:r>
              <a:rPr lang="en-US" sz="1529">
                <a:solidFill>
                  <a:srgbClr val="FFD034"/>
                </a:solidFill>
                <a:latin typeface="Arimo"/>
              </a:rPr>
              <a:t>Форма: заочная с применением дистанционных технологий</a:t>
            </a:r>
          </a:p>
          <a:p>
            <a:pPr>
              <a:lnSpc>
                <a:spcPct val="150000"/>
              </a:lnSpc>
            </a:pPr>
            <a:r>
              <a:rPr lang="en-US" sz="1529">
                <a:solidFill>
                  <a:srgbClr val="FFD034"/>
                </a:solidFill>
                <a:latin typeface="Arimo"/>
              </a:rPr>
              <a:t>Документ – свидетельство о повышении квалификации установленного образца.</a:t>
            </a:r>
          </a:p>
          <a:p>
            <a:pPr>
              <a:lnSpc>
                <a:spcPct val="150000"/>
              </a:lnSpc>
            </a:pPr>
            <a:endParaRPr lang="en-US" sz="1529">
              <a:solidFill>
                <a:srgbClr val="FFD034"/>
              </a:solidFill>
              <a:latin typeface="Arimo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12214644" y="6839246"/>
            <a:ext cx="5536675" cy="387474"/>
            <a:chOff x="0" y="0"/>
            <a:chExt cx="7382233" cy="516632"/>
          </a:xfrm>
        </p:grpSpPr>
        <p:sp>
          <p:nvSpPr>
            <p:cNvPr id="12" name="TextBox 12"/>
            <p:cNvSpPr txBox="1"/>
            <p:nvPr/>
          </p:nvSpPr>
          <p:spPr>
            <a:xfrm>
              <a:off x="0" y="9525"/>
              <a:ext cx="7382233" cy="6905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93"/>
                </a:lnSpc>
              </a:pPr>
              <a:endParaRPr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783630"/>
              <a:ext cx="7382233" cy="4286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50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423464" y="7105351"/>
            <a:ext cx="12657721" cy="21434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spc="214">
                <a:solidFill>
                  <a:srgbClr val="FFFFFF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ПРОГРАММА </a:t>
            </a:r>
            <a:r>
              <a:rPr lang="ru-RU" sz="1600" spc="214">
                <a:solidFill>
                  <a:srgbClr val="FFFFFF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ОРИЕНТИРОВАНА НА </a:t>
            </a:r>
            <a:r>
              <a:rPr lang="ru-RU" sz="1600" spc="120">
                <a:solidFill>
                  <a:srgbClr val="FFFFFF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ФОРМИРОВАНИЕ КОМПЕТЕНЦИИ СЛУШАТЕЛЕЙ, НЕОБХОДИМЫЕ </a:t>
            </a:r>
          </a:p>
          <a:p>
            <a:pPr algn="just">
              <a:lnSpc>
                <a:spcPct val="150000"/>
              </a:lnSpc>
            </a:pPr>
            <a:r>
              <a:rPr lang="ru-RU" sz="1600" spc="120">
                <a:solidFill>
                  <a:srgbClr val="FFFFFF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ДЛЯ ЭФФЕКТИВНОГО УПРАВЛЕНИЯ ШКОЛЬНЫМ СПОРТИВНЫМ КЛУБОМ В СООТВЕТСТВИИ  С СОВРЕМЕННЫМИ ТРЕБОВАНИЯМИ СИСТЕМЫ ОБРАЗОВАНИЯ В УСЛОВИЯХ ОБЩЕОБРАЗОВАТЕЛЬНОЙ ОРГАНИЗАЦИИ. </a:t>
            </a:r>
          </a:p>
          <a:p>
            <a:pPr algn="just">
              <a:lnSpc>
                <a:spcPct val="150000"/>
              </a:lnSpc>
            </a:pPr>
            <a:r>
              <a:rPr lang="ru-RU" sz="1600" spc="120">
                <a:solidFill>
                  <a:srgbClr val="FFFFFF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НА ОСВОЕНИЕ  ОСНОВНЫХ ПРОЦЕССОВ УПРАВЛЕНИЯ ШКОЛЬНЫМ СПОРТИВНЫМ КЛУБОМ.</a:t>
            </a:r>
            <a:r>
              <a:rPr lang="ru-RU" sz="1600">
                <a:effectLst/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</a:t>
            </a:r>
          </a:p>
          <a:p>
            <a:pPr algn="just">
              <a:lnSpc>
                <a:spcPct val="150000"/>
              </a:lnSpc>
            </a:pPr>
            <a:endParaRPr lang="ru-RU" sz="1600" spc="120">
              <a:solidFill>
                <a:srgbClr val="FFFFFF"/>
              </a:solidFill>
              <a:latin typeface="Arimo"/>
            </a:endParaRPr>
          </a:p>
          <a:p>
            <a:pPr>
              <a:lnSpc>
                <a:spcPts val="2578"/>
              </a:lnSpc>
            </a:pPr>
            <a:endParaRPr lang="en-US" sz="1600" spc="120">
              <a:solidFill>
                <a:srgbClr val="FFFFFF"/>
              </a:solidFill>
              <a:latin typeface="Arimo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297266" y="4707503"/>
            <a:ext cx="3837604" cy="1442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93"/>
              </a:lnSpc>
              <a:spcBef>
                <a:spcPct val="0"/>
              </a:spcBef>
            </a:pPr>
            <a:r>
              <a:rPr lang="en-US" sz="1577" spc="157">
                <a:solidFill>
                  <a:srgbClr val="00000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НОРМАТИВНО-ПРАВОВОЕ ОБЕСПЕЧЕНИЕ СОЗДАНИЯ И ДЕЯТЕЛЬНОСТИ ШСК В ОБЩЕОБРАЗОВАТЕЛЬНЫХ ОРГАНИЗАЦИЯХ. ОСНОВАНИЯ ДЛЯ СОЗДАНИЯ ШСК.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621331" y="4396946"/>
            <a:ext cx="3775612" cy="2421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93"/>
              </a:lnSpc>
              <a:spcBef>
                <a:spcPct val="0"/>
              </a:spcBef>
            </a:pPr>
            <a:r>
              <a:rPr lang="en-US" sz="1577" spc="157">
                <a:solidFill>
                  <a:srgbClr val="00000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АЛГОРИТМ СОЗДАНИЯ ШКОЛЬНОГО СПОРТИВНОГО КЛУБА</a:t>
            </a:r>
            <a:endParaRPr lang="ru-RU" sz="1577" spc="157">
              <a:solidFill>
                <a:srgbClr val="000000"/>
              </a:solidFill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  <a:p>
            <a:pPr algn="ctr">
              <a:lnSpc>
                <a:spcPts val="1893"/>
              </a:lnSpc>
              <a:spcBef>
                <a:spcPct val="0"/>
              </a:spcBef>
            </a:pPr>
            <a:r>
              <a:rPr lang="ru-RU" sz="1200" spc="157">
                <a:solidFill>
                  <a:srgbClr val="00000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Управление деятельностью школьного спортивного клуба.</a:t>
            </a:r>
          </a:p>
          <a:p>
            <a:pPr algn="ctr">
              <a:lnSpc>
                <a:spcPts val="1893"/>
              </a:lnSpc>
              <a:spcBef>
                <a:spcPct val="0"/>
              </a:spcBef>
            </a:pPr>
            <a:r>
              <a:rPr lang="ru-RU" sz="1200" spc="157">
                <a:solidFill>
                  <a:srgbClr val="00000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Органы самоуправления ШСК.</a:t>
            </a:r>
          </a:p>
          <a:p>
            <a:pPr algn="ctr">
              <a:lnSpc>
                <a:spcPts val="1893"/>
              </a:lnSpc>
              <a:spcBef>
                <a:spcPct val="0"/>
              </a:spcBef>
            </a:pPr>
            <a:r>
              <a:rPr lang="ru-RU" sz="1200" spc="157">
                <a:solidFill>
                  <a:srgbClr val="00000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Кадровое обеспечение деятельности ШСК</a:t>
            </a:r>
          </a:p>
          <a:p>
            <a:pPr algn="ctr">
              <a:lnSpc>
                <a:spcPts val="1893"/>
              </a:lnSpc>
              <a:spcBef>
                <a:spcPct val="0"/>
              </a:spcBef>
            </a:pPr>
            <a:r>
              <a:rPr lang="ru-RU" sz="1200" spc="157">
                <a:solidFill>
                  <a:srgbClr val="00000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Материально-техническое обеспечение деятельности ШСК</a:t>
            </a:r>
          </a:p>
          <a:p>
            <a:pPr algn="ctr">
              <a:lnSpc>
                <a:spcPts val="1893"/>
              </a:lnSpc>
              <a:spcBef>
                <a:spcPct val="0"/>
              </a:spcBef>
            </a:pPr>
            <a:endParaRPr lang="en-US" sz="1577" spc="157">
              <a:solidFill>
                <a:srgbClr val="000000"/>
              </a:solidFill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8794124" y="4604453"/>
            <a:ext cx="3775612" cy="1934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93"/>
              </a:lnSpc>
              <a:spcBef>
                <a:spcPct val="0"/>
              </a:spcBef>
            </a:pPr>
            <a:r>
              <a:rPr lang="en-US" sz="1577" spc="157">
                <a:solidFill>
                  <a:srgbClr val="00000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УЧЕТ И ОТЧЕТНОСТЬ ШКОЛЬНОГО СПОРТИВНОГО КЛУБА</a:t>
            </a:r>
            <a:endParaRPr lang="ru-RU" sz="1577" spc="157">
              <a:solidFill>
                <a:srgbClr val="000000"/>
              </a:solidFill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  <a:p>
            <a:pPr algn="ctr">
              <a:lnSpc>
                <a:spcPts val="1893"/>
              </a:lnSpc>
              <a:spcBef>
                <a:spcPct val="0"/>
              </a:spcBef>
            </a:pPr>
            <a:r>
              <a:rPr lang="ru-RU" sz="1200" spc="157">
                <a:solidFill>
                  <a:srgbClr val="00000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Документальное сопровождение деятельности ШСК.</a:t>
            </a:r>
          </a:p>
          <a:p>
            <a:pPr algn="ctr">
              <a:lnSpc>
                <a:spcPts val="1893"/>
              </a:lnSpc>
              <a:spcBef>
                <a:spcPct val="0"/>
              </a:spcBef>
            </a:pPr>
            <a:r>
              <a:rPr lang="ru-RU" sz="1200" spc="157">
                <a:solidFill>
                  <a:srgbClr val="00000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Информационное обеспечение ШСК.</a:t>
            </a:r>
          </a:p>
          <a:p>
            <a:pPr algn="ctr">
              <a:lnSpc>
                <a:spcPts val="1893"/>
              </a:lnSpc>
              <a:spcBef>
                <a:spcPct val="0"/>
              </a:spcBef>
            </a:pPr>
            <a:r>
              <a:rPr lang="ru-RU" sz="1200" spc="157">
                <a:solidFill>
                  <a:srgbClr val="00000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Права и обязанности руководителя ШСК.</a:t>
            </a:r>
          </a:p>
          <a:p>
            <a:pPr algn="ctr">
              <a:lnSpc>
                <a:spcPts val="1893"/>
              </a:lnSpc>
              <a:spcBef>
                <a:spcPct val="0"/>
              </a:spcBef>
            </a:pPr>
            <a:endParaRPr lang="en-US" sz="1577" spc="157">
              <a:solidFill>
                <a:srgbClr val="000000"/>
              </a:solidFill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3210213" y="3350307"/>
            <a:ext cx="4675752" cy="814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5"/>
              </a:lnSpc>
            </a:pPr>
            <a:r>
              <a:rPr lang="en-US" sz="2400" spc="270">
                <a:solidFill>
                  <a:srgbClr val="FFFFFF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ФЕДЧЕНКО НИКОЛАЙ СЕМЕНОВИЧ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812163" y="4177266"/>
            <a:ext cx="5212433" cy="681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4"/>
              </a:lnSpc>
            </a:pPr>
            <a:r>
              <a:rPr lang="en-US" sz="1600">
                <a:solidFill>
                  <a:srgbClr val="FFFFFF"/>
                </a:solidFill>
                <a:latin typeface="Open Sans Light"/>
              </a:rPr>
              <a:t>Директор ФГБУ «ФЦОМОФВ»</a:t>
            </a:r>
          </a:p>
          <a:p>
            <a:pPr algn="ctr">
              <a:lnSpc>
                <a:spcPts val="2804"/>
              </a:lnSpc>
            </a:pPr>
            <a:r>
              <a:rPr lang="en-US" sz="1600">
                <a:solidFill>
                  <a:srgbClr val="FFFFFF"/>
                </a:solidFill>
                <a:latin typeface="Open Sans Light"/>
              </a:rPr>
              <a:t>Кандидат педагогических наук</a:t>
            </a:r>
          </a:p>
        </p:txBody>
      </p:sp>
      <p:pic>
        <p:nvPicPr>
          <p:cNvPr id="29" name="Picture 19">
            <a:extLst>
              <a:ext uri="{FF2B5EF4-FFF2-40B4-BE49-F238E27FC236}">
                <a16:creationId xmlns:a16="http://schemas.microsoft.com/office/drawing/2014/main" id="{342EC066-A704-2FC6-ED31-DCBE501F799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68581" y="293186"/>
            <a:ext cx="722019" cy="912952"/>
          </a:xfrm>
          <a:prstGeom prst="rect">
            <a:avLst/>
          </a:prstGeom>
        </p:spPr>
      </p:pic>
      <p:grpSp>
        <p:nvGrpSpPr>
          <p:cNvPr id="31" name="Group 2">
            <a:extLst>
              <a:ext uri="{FF2B5EF4-FFF2-40B4-BE49-F238E27FC236}">
                <a16:creationId xmlns:a16="http://schemas.microsoft.com/office/drawing/2014/main" id="{FB135EA8-F2B2-4794-5FF0-85FCC607B0BF}"/>
              </a:ext>
            </a:extLst>
          </p:cNvPr>
          <p:cNvGrpSpPr/>
          <p:nvPr/>
        </p:nvGrpSpPr>
        <p:grpSpPr>
          <a:xfrm>
            <a:off x="14006114" y="5107166"/>
            <a:ext cx="3276745" cy="3043283"/>
            <a:chOff x="0" y="0"/>
            <a:chExt cx="6350000" cy="6350000"/>
          </a:xfrm>
        </p:grpSpPr>
        <p:sp>
          <p:nvSpPr>
            <p:cNvPr id="33" name="Freeform 3">
              <a:extLst>
                <a:ext uri="{FF2B5EF4-FFF2-40B4-BE49-F238E27FC236}">
                  <a16:creationId xmlns:a16="http://schemas.microsoft.com/office/drawing/2014/main" id="{FB5E8C0D-7ECC-456F-A452-6E120B1221E3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38B6FF">
                <a:alpha val="40000"/>
              </a:srgbClr>
            </a:solidFill>
          </p:spPr>
        </p:sp>
      </p:grp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0CD65295-EAE7-DBE4-23A0-ED98289DFC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167" t="46296" r="59583" b="20371"/>
          <a:stretch/>
        </p:blipFill>
        <p:spPr>
          <a:xfrm>
            <a:off x="13792201" y="5174877"/>
            <a:ext cx="3012967" cy="32452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8" name="Group 15">
            <a:extLst>
              <a:ext uri="{FF2B5EF4-FFF2-40B4-BE49-F238E27FC236}">
                <a16:creationId xmlns:a16="http://schemas.microsoft.com/office/drawing/2014/main" id="{08202EC9-2CAD-B37B-34A2-2FD823F3200E}"/>
              </a:ext>
            </a:extLst>
          </p:cNvPr>
          <p:cNvGrpSpPr>
            <a:grpSpLocks noChangeAspect="1"/>
          </p:cNvGrpSpPr>
          <p:nvPr/>
        </p:nvGrpSpPr>
        <p:grpSpPr>
          <a:xfrm>
            <a:off x="13478366" y="5166271"/>
            <a:ext cx="3343038" cy="3343038"/>
            <a:chOff x="-2540" y="-2540"/>
            <a:chExt cx="6355080" cy="6355080"/>
          </a:xfrm>
        </p:grpSpPr>
        <p:sp>
          <p:nvSpPr>
            <p:cNvPr id="39" name="Freeform 16">
              <a:extLst>
                <a:ext uri="{FF2B5EF4-FFF2-40B4-BE49-F238E27FC236}">
                  <a16:creationId xmlns:a16="http://schemas.microsoft.com/office/drawing/2014/main" id="{02E5F7A4-6801-5A19-9130-714719C48803}"/>
                </a:ext>
              </a:extLst>
            </p:cNvPr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FFD034"/>
            </a:solidFill>
          </p:spPr>
        </p:sp>
      </p:grpSp>
      <p:grpSp>
        <p:nvGrpSpPr>
          <p:cNvPr id="40" name="Group 15">
            <a:extLst>
              <a:ext uri="{FF2B5EF4-FFF2-40B4-BE49-F238E27FC236}">
                <a16:creationId xmlns:a16="http://schemas.microsoft.com/office/drawing/2014/main" id="{9230BF11-CF8D-0D9E-7213-AA5FA2003C1F}"/>
              </a:ext>
            </a:extLst>
          </p:cNvPr>
          <p:cNvGrpSpPr>
            <a:grpSpLocks noChangeAspect="1"/>
          </p:cNvGrpSpPr>
          <p:nvPr/>
        </p:nvGrpSpPr>
        <p:grpSpPr>
          <a:xfrm>
            <a:off x="13613017" y="151566"/>
            <a:ext cx="3182129" cy="3182129"/>
            <a:chOff x="-2540" y="-2540"/>
            <a:chExt cx="6355080" cy="6355080"/>
          </a:xfrm>
        </p:grpSpPr>
        <p:sp>
          <p:nvSpPr>
            <p:cNvPr id="41" name="Freeform 16">
              <a:extLst>
                <a:ext uri="{FF2B5EF4-FFF2-40B4-BE49-F238E27FC236}">
                  <a16:creationId xmlns:a16="http://schemas.microsoft.com/office/drawing/2014/main" id="{9EEDEE4E-AD64-2E15-F6A2-25F7B4D470D4}"/>
                </a:ext>
              </a:extLst>
            </p:cNvPr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FFD034"/>
            </a:solidFill>
          </p:spPr>
        </p:sp>
      </p:grpSp>
      <p:sp>
        <p:nvSpPr>
          <p:cNvPr id="42" name="TextBox 18">
            <a:extLst>
              <a:ext uri="{FF2B5EF4-FFF2-40B4-BE49-F238E27FC236}">
                <a16:creationId xmlns:a16="http://schemas.microsoft.com/office/drawing/2014/main" id="{993CDC75-99D6-55E8-A08C-446E51C0BD1B}"/>
              </a:ext>
            </a:extLst>
          </p:cNvPr>
          <p:cNvSpPr txBox="1"/>
          <p:nvPr/>
        </p:nvSpPr>
        <p:spPr>
          <a:xfrm>
            <a:off x="13055771" y="8574489"/>
            <a:ext cx="4675752" cy="814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5"/>
              </a:lnSpc>
            </a:pPr>
            <a:r>
              <a:rPr lang="ru-RU" sz="2400" spc="270">
                <a:solidFill>
                  <a:srgbClr val="FFFFFF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ИВАНОВА ОЛЕСЯ АНАТОЛЬЕВНА</a:t>
            </a:r>
            <a:endParaRPr lang="en-US" sz="2400" spc="270">
              <a:solidFill>
                <a:srgbClr val="FFFFFF"/>
              </a:solidFill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43" name="TextBox 19">
            <a:extLst>
              <a:ext uri="{FF2B5EF4-FFF2-40B4-BE49-F238E27FC236}">
                <a16:creationId xmlns:a16="http://schemas.microsoft.com/office/drawing/2014/main" id="{E3610C22-88FB-CFBE-B39B-010FAFF65E6F}"/>
              </a:ext>
            </a:extLst>
          </p:cNvPr>
          <p:cNvSpPr txBox="1"/>
          <p:nvPr/>
        </p:nvSpPr>
        <p:spPr>
          <a:xfrm>
            <a:off x="12657721" y="9401448"/>
            <a:ext cx="5212433" cy="1399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4"/>
              </a:lnSpc>
            </a:pPr>
            <a:r>
              <a:rPr lang="ru-RU" sz="1400">
                <a:solidFill>
                  <a:srgbClr val="FFFFFF"/>
                </a:solidFill>
                <a:latin typeface="Open Sans Light"/>
              </a:rPr>
              <a:t>Заместитель директора по развитию дополнительного образования физкультурно-спортивной направленности</a:t>
            </a:r>
          </a:p>
          <a:p>
            <a:pPr algn="ctr">
              <a:lnSpc>
                <a:spcPts val="2804"/>
              </a:lnSpc>
            </a:pPr>
            <a:endParaRPr lang="ru-RU" sz="1600">
              <a:solidFill>
                <a:srgbClr val="FFFFFF"/>
              </a:solidFill>
              <a:latin typeface="Open Sans Light"/>
            </a:endParaRPr>
          </a:p>
          <a:p>
            <a:pPr algn="ctr">
              <a:lnSpc>
                <a:spcPts val="2804"/>
              </a:lnSpc>
            </a:pPr>
            <a:endParaRPr lang="en-US" sz="1600">
              <a:solidFill>
                <a:srgbClr val="FFFFFF"/>
              </a:solidFill>
              <a:latin typeface="Open Sans Light"/>
            </a:endParaRPr>
          </a:p>
        </p:txBody>
      </p:sp>
      <p:grpSp>
        <p:nvGrpSpPr>
          <p:cNvPr id="44" name="Group 5">
            <a:extLst>
              <a:ext uri="{FF2B5EF4-FFF2-40B4-BE49-F238E27FC236}">
                <a16:creationId xmlns:a16="http://schemas.microsoft.com/office/drawing/2014/main" id="{F3FFD4D0-CDE4-085F-0645-42B554DF2B00}"/>
              </a:ext>
            </a:extLst>
          </p:cNvPr>
          <p:cNvGrpSpPr/>
          <p:nvPr/>
        </p:nvGrpSpPr>
        <p:grpSpPr>
          <a:xfrm>
            <a:off x="487594" y="8981959"/>
            <a:ext cx="3042138" cy="629670"/>
            <a:chOff x="0" y="0"/>
            <a:chExt cx="4056184" cy="839560"/>
          </a:xfrm>
        </p:grpSpPr>
        <p:sp>
          <p:nvSpPr>
            <p:cNvPr id="45" name="TextBox 6">
              <a:extLst>
                <a:ext uri="{FF2B5EF4-FFF2-40B4-BE49-F238E27FC236}">
                  <a16:creationId xmlns:a16="http://schemas.microsoft.com/office/drawing/2014/main" id="{3739B612-0009-F335-D06D-19E0A454E97A}"/>
                </a:ext>
              </a:extLst>
            </p:cNvPr>
            <p:cNvSpPr txBox="1"/>
            <p:nvPr/>
          </p:nvSpPr>
          <p:spPr>
            <a:xfrm>
              <a:off x="889406" y="-9525"/>
              <a:ext cx="3166777" cy="8604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886"/>
                </a:lnSpc>
              </a:pPr>
              <a:r>
                <a:rPr lang="en-US" sz="1572" spc="39">
                  <a:solidFill>
                    <a:srgbClr val="FFFFFF"/>
                  </a:solidFill>
                  <a:latin typeface="Raleway"/>
                </a:rPr>
                <a:t>ЕИП-ФКИС</a:t>
              </a:r>
            </a:p>
            <a:p>
              <a:pPr>
                <a:lnSpc>
                  <a:spcPts val="1646"/>
                </a:lnSpc>
              </a:pPr>
              <a:r>
                <a:rPr lang="en-US" sz="1372" spc="34">
                  <a:solidFill>
                    <a:srgbClr val="FFFFFF"/>
                  </a:solidFill>
                  <a:latin typeface="Raleway"/>
                </a:rPr>
                <a:t>ПОВЫШЕНИЕ КВАЛИФИКАЦИИ</a:t>
              </a:r>
            </a:p>
          </p:txBody>
        </p:sp>
        <p:pic>
          <p:nvPicPr>
            <p:cNvPr id="46" name="Picture 7">
              <a:extLst>
                <a:ext uri="{FF2B5EF4-FFF2-40B4-BE49-F238E27FC236}">
                  <a16:creationId xmlns:a16="http://schemas.microsoft.com/office/drawing/2014/main" id="{A7E63D46-83A9-9F85-35E4-A0E5E6055D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94867"/>
              <a:ext cx="607387" cy="638744"/>
            </a:xfrm>
            <a:prstGeom prst="rect">
              <a:avLst/>
            </a:prstGeom>
          </p:spPr>
        </p:pic>
      </p:grp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39A3EF37-88A5-A923-E471-3517896E564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5416" t="18889" r="34666" b="8608"/>
          <a:stretch/>
        </p:blipFill>
        <p:spPr>
          <a:xfrm>
            <a:off x="198976" y="1577234"/>
            <a:ext cx="1789649" cy="243962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C2383FE6-62F1-D35F-A8FE-85B41DFB3427}"/>
              </a:ext>
            </a:extLst>
          </p:cNvPr>
          <p:cNvSpPr txBox="1"/>
          <p:nvPr/>
        </p:nvSpPr>
        <p:spPr>
          <a:xfrm>
            <a:off x="2717630" y="8723557"/>
            <a:ext cx="5029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/>
            <a:r>
              <a:rPr lang="ru-RU" sz="180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On-line занятия (вебинар, лекция)</a:t>
            </a:r>
          </a:p>
          <a:p>
            <a:pPr indent="450215" algn="just"/>
            <a:r>
              <a:rPr lang="ru-RU" sz="180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Оn-line практические занятия</a:t>
            </a:r>
          </a:p>
          <a:p>
            <a:pPr indent="450215" algn="just"/>
            <a:r>
              <a:rPr lang="ru-RU" sz="180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Индивидуальные оn-line консультации</a:t>
            </a:r>
          </a:p>
          <a:p>
            <a:pPr indent="450215" algn="just"/>
            <a:r>
              <a:rPr lang="ru-RU" sz="180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Самостоятельная работа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A73D545-DE0F-AAC8-DA00-92FDCAB68399}"/>
              </a:ext>
            </a:extLst>
          </p:cNvPr>
          <p:cNvSpPr txBox="1"/>
          <p:nvPr/>
        </p:nvSpPr>
        <p:spPr>
          <a:xfrm>
            <a:off x="7550475" y="8711100"/>
            <a:ext cx="50292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/>
            <a:r>
              <a:rPr lang="ru-RU" sz="1800" b="1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Итоговая аттестация- </a:t>
            </a:r>
            <a:r>
              <a:rPr lang="ru-RU" sz="180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проводится в форме итогового тестирования.</a:t>
            </a:r>
          </a:p>
          <a:p>
            <a:pPr indent="450215" algn="just"/>
            <a:r>
              <a:rPr lang="ru-RU" sz="180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– Слушатель считается аттестованным, если на итоговом тестировании выполнено </a:t>
            </a:r>
            <a:r>
              <a:rPr lang="ru-RU" sz="1800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не менее 75% заданий.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">
            <a:extLst>
              <a:ext uri="{FF2B5EF4-FFF2-40B4-BE49-F238E27FC236}">
                <a16:creationId xmlns:a16="http://schemas.microsoft.com/office/drawing/2014/main" id="{C7080921-E3B1-A5C0-2672-4F653722379C}"/>
              </a:ext>
            </a:extLst>
          </p:cNvPr>
          <p:cNvGrpSpPr/>
          <p:nvPr/>
        </p:nvGrpSpPr>
        <p:grpSpPr>
          <a:xfrm>
            <a:off x="13063" y="-27214"/>
            <a:ext cx="18264516" cy="10287000"/>
            <a:chOff x="0" y="0"/>
            <a:chExt cx="2097254" cy="3479800"/>
          </a:xfrm>
        </p:grpSpPr>
        <p:sp>
          <p:nvSpPr>
            <p:cNvPr id="35" name="Freeform 3">
              <a:extLst>
                <a:ext uri="{FF2B5EF4-FFF2-40B4-BE49-F238E27FC236}">
                  <a16:creationId xmlns:a16="http://schemas.microsoft.com/office/drawing/2014/main" id="{B2628A4B-ABD1-A726-3696-0DE81304A8A3}"/>
                </a:ext>
              </a:extLst>
            </p:cNvPr>
            <p:cNvSpPr/>
            <p:nvPr/>
          </p:nvSpPr>
          <p:spPr>
            <a:xfrm>
              <a:off x="0" y="0"/>
              <a:ext cx="2097254" cy="3479800"/>
            </a:xfrm>
            <a:custGeom>
              <a:avLst/>
              <a:gdLst/>
              <a:ahLst/>
              <a:cxnLst/>
              <a:rect l="l" t="t" r="r" b="b"/>
              <a:pathLst>
                <a:path w="2097254" h="3479800">
                  <a:moveTo>
                    <a:pt x="0" y="0"/>
                  </a:moveTo>
                  <a:lnTo>
                    <a:pt x="2097254" y="0"/>
                  </a:lnTo>
                  <a:lnTo>
                    <a:pt x="2097254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0B1E60"/>
            </a:solidFill>
          </p:spPr>
        </p:sp>
      </p:grpSp>
      <p:grpSp>
        <p:nvGrpSpPr>
          <p:cNvPr id="28" name="Group 15">
            <a:extLst>
              <a:ext uri="{FF2B5EF4-FFF2-40B4-BE49-F238E27FC236}">
                <a16:creationId xmlns:a16="http://schemas.microsoft.com/office/drawing/2014/main" id="{A5E5EC4E-96D6-41AE-91A5-49AF25FE1D2E}"/>
              </a:ext>
            </a:extLst>
          </p:cNvPr>
          <p:cNvGrpSpPr>
            <a:grpSpLocks noChangeAspect="1"/>
          </p:cNvGrpSpPr>
          <p:nvPr/>
        </p:nvGrpSpPr>
        <p:grpSpPr>
          <a:xfrm>
            <a:off x="13901715" y="1958990"/>
            <a:ext cx="3907772" cy="3907772"/>
            <a:chOff x="-2540" y="-2540"/>
            <a:chExt cx="6355080" cy="6355080"/>
          </a:xfrm>
        </p:grpSpPr>
        <p:sp>
          <p:nvSpPr>
            <p:cNvPr id="29" name="Freeform 16">
              <a:extLst>
                <a:ext uri="{FF2B5EF4-FFF2-40B4-BE49-F238E27FC236}">
                  <a16:creationId xmlns:a16="http://schemas.microsoft.com/office/drawing/2014/main" id="{FDB5BD8E-8DC8-45AC-98D3-ACC381C14A1B}"/>
                </a:ext>
              </a:extLst>
            </p:cNvPr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FFD034"/>
            </a:solidFill>
          </p:spPr>
        </p:sp>
      </p:grpSp>
      <p:grpSp>
        <p:nvGrpSpPr>
          <p:cNvPr id="2" name="Group 2"/>
          <p:cNvGrpSpPr/>
          <p:nvPr/>
        </p:nvGrpSpPr>
        <p:grpSpPr>
          <a:xfrm>
            <a:off x="13617119" y="1682911"/>
            <a:ext cx="4670881" cy="4670881"/>
            <a:chOff x="0" y="0"/>
            <a:chExt cx="6350000" cy="6350000"/>
          </a:xfrm>
          <a:solidFill>
            <a:schemeClr val="accent1"/>
          </a:solidFill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2977950" y="2236004"/>
            <a:ext cx="4498806" cy="4498788"/>
            <a:chOff x="0" y="0"/>
            <a:chExt cx="6350000" cy="63499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sp>
        <p:nvSpPr>
          <p:cNvPr id="6" name="TextBox 6"/>
          <p:cNvSpPr txBox="1"/>
          <p:nvPr/>
        </p:nvSpPr>
        <p:spPr>
          <a:xfrm>
            <a:off x="47756" y="944387"/>
            <a:ext cx="17454052" cy="348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8"/>
              </a:lnSpc>
            </a:pPr>
            <a:r>
              <a:rPr lang="ru-RU" sz="2400">
                <a:solidFill>
                  <a:schemeClr val="bg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ОРГАНИЗАЦИЯ И ПРОВЕДЕНИЕ СПОРТИВНО-МАССОВЫХ МЕРОПРИЯТИЙ</a:t>
            </a:r>
            <a:endParaRPr lang="en-US" sz="2400" spc="244">
              <a:solidFill>
                <a:schemeClr val="bg1"/>
              </a:solidFill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11" name="AutoShape 11"/>
          <p:cNvSpPr/>
          <p:nvPr/>
        </p:nvSpPr>
        <p:spPr>
          <a:xfrm>
            <a:off x="4621331" y="4208852"/>
            <a:ext cx="3775612" cy="2439627"/>
          </a:xfrm>
          <a:prstGeom prst="rect">
            <a:avLst/>
          </a:prstGeom>
          <a:solidFill>
            <a:srgbClr val="FFD034"/>
          </a:solidFill>
        </p:spPr>
      </p:sp>
      <p:sp>
        <p:nvSpPr>
          <p:cNvPr id="12" name="AutoShape 12"/>
          <p:cNvSpPr/>
          <p:nvPr/>
        </p:nvSpPr>
        <p:spPr>
          <a:xfrm>
            <a:off x="8754486" y="4208852"/>
            <a:ext cx="3775612" cy="2439627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13" name="AutoShape 13"/>
          <p:cNvSpPr/>
          <p:nvPr/>
        </p:nvSpPr>
        <p:spPr>
          <a:xfrm>
            <a:off x="297266" y="4208852"/>
            <a:ext cx="3837604" cy="2439627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39AFF4-E9AF-4ADB-9EFF-8729299B2DDB}"/>
              </a:ext>
            </a:extLst>
          </p:cNvPr>
          <p:cNvSpPr txBox="1"/>
          <p:nvPr/>
        </p:nvSpPr>
        <p:spPr>
          <a:xfrm>
            <a:off x="867957" y="4874807"/>
            <a:ext cx="25908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>
                <a:effectLst/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ГОСУДАРСТВЕННАЯ ПОЛИТИКА В СФЕРЕ ОБРАЗОВАНИЯ</a:t>
            </a:r>
            <a:endParaRPr lang="ru-RU" sz="160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BC1671D-4C16-4F4F-8C4C-E49B80F02878}"/>
              </a:ext>
            </a:extLst>
          </p:cNvPr>
          <p:cNvSpPr txBox="1"/>
          <p:nvPr/>
        </p:nvSpPr>
        <p:spPr>
          <a:xfrm>
            <a:off x="4978083" y="4874807"/>
            <a:ext cx="29718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>
                <a:effectLst/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ХАРАКТЕРИСТИКА ВСЕРОССИЙСКИХ СОРЕВНОВАНИЙ</a:t>
            </a:r>
            <a:endParaRPr lang="ru-RU" sz="160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F40C3DEE-09D9-457C-A4D9-635DD573116D}"/>
              </a:ext>
            </a:extLst>
          </p:cNvPr>
          <p:cNvSpPr txBox="1"/>
          <p:nvPr/>
        </p:nvSpPr>
        <p:spPr>
          <a:xfrm>
            <a:off x="463752" y="2256068"/>
            <a:ext cx="9028661" cy="1500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101">
                <a:solidFill>
                  <a:srgbClr val="FFD034"/>
                </a:solidFill>
                <a:latin typeface="Tex Gyre Adventor"/>
              </a:rPr>
              <a:t>Курс повышения квалификации объёмом  16 ак.ч.</a:t>
            </a:r>
          </a:p>
          <a:p>
            <a:pPr>
              <a:lnSpc>
                <a:spcPct val="150000"/>
              </a:lnSpc>
            </a:pPr>
            <a:r>
              <a:rPr lang="en-US" sz="1529">
                <a:solidFill>
                  <a:srgbClr val="FFD034"/>
                </a:solidFill>
                <a:latin typeface="Arimo"/>
              </a:rPr>
              <a:t>Форма: заочная с применением дистанционных технологий</a:t>
            </a:r>
          </a:p>
          <a:p>
            <a:pPr>
              <a:lnSpc>
                <a:spcPct val="150000"/>
              </a:lnSpc>
            </a:pPr>
            <a:r>
              <a:rPr lang="en-US" sz="1529">
                <a:solidFill>
                  <a:srgbClr val="FFD034"/>
                </a:solidFill>
                <a:latin typeface="Arimo"/>
              </a:rPr>
              <a:t>Документ – свидетельство о повышении квалификации установленного образца.</a:t>
            </a:r>
          </a:p>
          <a:p>
            <a:pPr>
              <a:lnSpc>
                <a:spcPct val="150000"/>
              </a:lnSpc>
            </a:pPr>
            <a:endParaRPr lang="en-US" sz="1529">
              <a:solidFill>
                <a:srgbClr val="FFD034"/>
              </a:solidFill>
              <a:latin typeface="Arimo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0725442-E3E2-49FE-9734-EB4F05F3FE5E}"/>
              </a:ext>
            </a:extLst>
          </p:cNvPr>
          <p:cNvSpPr txBox="1"/>
          <p:nvPr/>
        </p:nvSpPr>
        <p:spPr>
          <a:xfrm>
            <a:off x="8692494" y="4874807"/>
            <a:ext cx="3837604" cy="1229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ru-RU" sz="1600">
                <a:effectLst/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МЕТОДИЧЕСКАЯ ПОМОЩЬ </a:t>
            </a:r>
          </a:p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ru-RU" sz="1600">
                <a:effectLst/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ПРИ ОРГАНИЗАЦИИ И ПРОВЕДЕНИИ ВСЕРОССИЙСКИХ СОРЕВНОВАНИЙ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66D7FE8-38F2-40BD-ACDF-D69975E0C1E0}"/>
              </a:ext>
            </a:extLst>
          </p:cNvPr>
          <p:cNvSpPr txBox="1"/>
          <p:nvPr/>
        </p:nvSpPr>
        <p:spPr>
          <a:xfrm>
            <a:off x="470378" y="7088081"/>
            <a:ext cx="10280448" cy="17030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0" i="0">
                <a:solidFill>
                  <a:schemeClr val="bg1"/>
                </a:solidFill>
                <a:effectLst/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ПРОГРАММА НАПРАВЛЕНА НА ФОРМИРОВАНИЕ КЛЮЧЕВЫХ КОМПЕТЕНЦИЙ СПЕЦИАЛИСТОВ, ОБЕСПЕЧИВАЮЩИХ ВЫСОКИЙ УРОВЕНЬ ОРГАНИЗАЦИИ И ПРОВЕДЕНИЯ ШКОЛЬНЫХ, МУНИЦИПАЛЬНЫХ, РЕГИОНАЛЬНЫХ ЭТАПОВ ВСЕРОССИЙСКИХ СОРЕВНОВАНИЙ</a:t>
            </a:r>
            <a:endParaRPr lang="ru-RU">
              <a:solidFill>
                <a:schemeClr val="bg1"/>
              </a:solidFill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grpSp>
        <p:nvGrpSpPr>
          <p:cNvPr id="26" name="Group 4">
            <a:extLst>
              <a:ext uri="{FF2B5EF4-FFF2-40B4-BE49-F238E27FC236}">
                <a16:creationId xmlns:a16="http://schemas.microsoft.com/office/drawing/2014/main" id="{91CEA259-2B2B-4449-B078-6A907BFC19EB}"/>
              </a:ext>
            </a:extLst>
          </p:cNvPr>
          <p:cNvGrpSpPr>
            <a:grpSpLocks noChangeAspect="1"/>
          </p:cNvGrpSpPr>
          <p:nvPr/>
        </p:nvGrpSpPr>
        <p:grpSpPr>
          <a:xfrm>
            <a:off x="13127988" y="2256068"/>
            <a:ext cx="4373820" cy="4373803"/>
            <a:chOff x="0" y="0"/>
            <a:chExt cx="6350000" cy="6349975"/>
          </a:xfrm>
        </p:grpSpPr>
        <p:sp>
          <p:nvSpPr>
            <p:cNvPr id="27" name="Freeform 5">
              <a:extLst>
                <a:ext uri="{FF2B5EF4-FFF2-40B4-BE49-F238E27FC236}">
                  <a16:creationId xmlns:a16="http://schemas.microsoft.com/office/drawing/2014/main" id="{5FB4B6E5-D9D8-4B41-AB6C-1494B685FFC7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t="-7088" b="-24441"/>
              </a:stretch>
            </a:blipFill>
          </p:spPr>
        </p:sp>
      </p:grpSp>
      <p:grpSp>
        <p:nvGrpSpPr>
          <p:cNvPr id="31" name="Group 8">
            <a:extLst>
              <a:ext uri="{FF2B5EF4-FFF2-40B4-BE49-F238E27FC236}">
                <a16:creationId xmlns:a16="http://schemas.microsoft.com/office/drawing/2014/main" id="{FD5CFE8F-9302-4C35-8075-D1A46C97F7B4}"/>
              </a:ext>
            </a:extLst>
          </p:cNvPr>
          <p:cNvGrpSpPr/>
          <p:nvPr/>
        </p:nvGrpSpPr>
        <p:grpSpPr>
          <a:xfrm>
            <a:off x="12546560" y="6833951"/>
            <a:ext cx="5536675" cy="1440032"/>
            <a:chOff x="0" y="9525"/>
            <a:chExt cx="7382233" cy="1920043"/>
          </a:xfrm>
        </p:grpSpPr>
        <p:sp>
          <p:nvSpPr>
            <p:cNvPr id="32" name="TextBox 9">
              <a:extLst>
                <a:ext uri="{FF2B5EF4-FFF2-40B4-BE49-F238E27FC236}">
                  <a16:creationId xmlns:a16="http://schemas.microsoft.com/office/drawing/2014/main" id="{0CC83517-B5AF-4287-B3E1-4676D80106E4}"/>
                </a:ext>
              </a:extLst>
            </p:cNvPr>
            <p:cNvSpPr txBox="1"/>
            <p:nvPr/>
          </p:nvSpPr>
          <p:spPr>
            <a:xfrm>
              <a:off x="0" y="9525"/>
              <a:ext cx="7382233" cy="13927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93"/>
                </a:lnSpc>
              </a:pPr>
              <a:r>
                <a:rPr lang="ru-RU" sz="3494" spc="349">
                  <a:solidFill>
                    <a:srgbClr val="FFFFFF"/>
                  </a:solidFill>
                  <a:latin typeface="Arimo" panose="020B0604020202020204" charset="0"/>
                  <a:ea typeface="Arimo" panose="020B0604020202020204" charset="0"/>
                  <a:cs typeface="Arimo" panose="020B0604020202020204" charset="0"/>
                </a:rPr>
                <a:t>ЧЕРНЯКОВА ЮЛИЯ СЕРГЕЕВНА</a:t>
              </a:r>
              <a:endParaRPr lang="en-US" sz="3494" spc="349">
                <a:solidFill>
                  <a:srgbClr val="FFFFFF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endParaRPr>
            </a:p>
          </p:txBody>
        </p:sp>
        <p:sp>
          <p:nvSpPr>
            <p:cNvPr id="33" name="TextBox 10">
              <a:extLst>
                <a:ext uri="{FF2B5EF4-FFF2-40B4-BE49-F238E27FC236}">
                  <a16:creationId xmlns:a16="http://schemas.microsoft.com/office/drawing/2014/main" id="{1F929E4E-B82F-4BA1-8AF2-A912BB1D9DFC}"/>
                </a:ext>
              </a:extLst>
            </p:cNvPr>
            <p:cNvSpPr txBox="1"/>
            <p:nvPr/>
          </p:nvSpPr>
          <p:spPr>
            <a:xfrm>
              <a:off x="0" y="1483719"/>
              <a:ext cx="7382233" cy="4458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50"/>
                </a:lnSpc>
              </a:pPr>
              <a:endParaRPr lang="en-US" sz="1900">
                <a:solidFill>
                  <a:srgbClr val="FFFFFF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70DDB508-7234-4DDF-A92C-A0D302438F3B}"/>
              </a:ext>
            </a:extLst>
          </p:cNvPr>
          <p:cNvSpPr txBox="1"/>
          <p:nvPr/>
        </p:nvSpPr>
        <p:spPr>
          <a:xfrm>
            <a:off x="12546560" y="8175167"/>
            <a:ext cx="553667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964"/>
              </a:lnSpc>
            </a:pPr>
            <a:r>
              <a:rPr lang="en-US" sz="1800">
                <a:solidFill>
                  <a:srgbClr val="FFFFFF"/>
                </a:solidFill>
                <a:latin typeface="Open Sans Light"/>
              </a:rPr>
              <a:t>Руководитель отдела </a:t>
            </a:r>
            <a:r>
              <a:rPr lang="ru-RU" sz="1800">
                <a:solidFill>
                  <a:srgbClr val="FFFFFF"/>
                </a:solidFill>
                <a:latin typeface="Open Sans Light"/>
              </a:rPr>
              <a:t>спортивно-массовой работы ФГБУ «ФЦОМОФВ»</a:t>
            </a:r>
            <a:endParaRPr lang="en-US" sz="1800">
              <a:solidFill>
                <a:srgbClr val="FFFFFF"/>
              </a:solidFill>
              <a:latin typeface="Open Sans Light"/>
            </a:endParaRPr>
          </a:p>
          <a:p>
            <a:pPr algn="ctr">
              <a:lnSpc>
                <a:spcPts val="1964"/>
              </a:lnSpc>
            </a:pPr>
            <a:r>
              <a:rPr lang="en-US" sz="1800">
                <a:solidFill>
                  <a:srgbClr val="FFFFFF"/>
                </a:solidFill>
                <a:latin typeface="Open Sans Light"/>
              </a:rPr>
              <a:t>Кандидат педагогических наук</a:t>
            </a:r>
          </a:p>
        </p:txBody>
      </p:sp>
      <p:pic>
        <p:nvPicPr>
          <p:cNvPr id="36" name="Picture 19">
            <a:extLst>
              <a:ext uri="{FF2B5EF4-FFF2-40B4-BE49-F238E27FC236}">
                <a16:creationId xmlns:a16="http://schemas.microsoft.com/office/drawing/2014/main" id="{B54E55B7-00D3-8D0C-4692-3F01E37601B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68581" y="293186"/>
            <a:ext cx="722019" cy="912952"/>
          </a:xfrm>
          <a:prstGeom prst="rect">
            <a:avLst/>
          </a:prstGeom>
        </p:spPr>
      </p:pic>
      <p:grpSp>
        <p:nvGrpSpPr>
          <p:cNvPr id="39" name="Group 5">
            <a:extLst>
              <a:ext uri="{FF2B5EF4-FFF2-40B4-BE49-F238E27FC236}">
                <a16:creationId xmlns:a16="http://schemas.microsoft.com/office/drawing/2014/main" id="{CD333CDD-8E33-45C9-2487-EF3F7BD752FB}"/>
              </a:ext>
            </a:extLst>
          </p:cNvPr>
          <p:cNvGrpSpPr/>
          <p:nvPr/>
        </p:nvGrpSpPr>
        <p:grpSpPr>
          <a:xfrm>
            <a:off x="303892" y="9249167"/>
            <a:ext cx="3042138" cy="629670"/>
            <a:chOff x="0" y="0"/>
            <a:chExt cx="4056184" cy="839560"/>
          </a:xfrm>
        </p:grpSpPr>
        <p:sp>
          <p:nvSpPr>
            <p:cNvPr id="40" name="TextBox 6">
              <a:extLst>
                <a:ext uri="{FF2B5EF4-FFF2-40B4-BE49-F238E27FC236}">
                  <a16:creationId xmlns:a16="http://schemas.microsoft.com/office/drawing/2014/main" id="{BC16B992-CA5B-60C0-2EE4-1FB0689C6DBB}"/>
                </a:ext>
              </a:extLst>
            </p:cNvPr>
            <p:cNvSpPr txBox="1"/>
            <p:nvPr/>
          </p:nvSpPr>
          <p:spPr>
            <a:xfrm>
              <a:off x="889406" y="-9525"/>
              <a:ext cx="3166777" cy="8604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886"/>
                </a:lnSpc>
              </a:pPr>
              <a:r>
                <a:rPr lang="en-US" sz="1572" spc="39">
                  <a:solidFill>
                    <a:srgbClr val="FFFFFF"/>
                  </a:solidFill>
                  <a:latin typeface="Raleway"/>
                </a:rPr>
                <a:t>ЕИП-ФКИС</a:t>
              </a:r>
            </a:p>
            <a:p>
              <a:pPr>
                <a:lnSpc>
                  <a:spcPts val="1646"/>
                </a:lnSpc>
              </a:pPr>
              <a:r>
                <a:rPr lang="en-US" sz="1372" spc="34">
                  <a:solidFill>
                    <a:srgbClr val="FFFFFF"/>
                  </a:solidFill>
                  <a:latin typeface="Raleway"/>
                </a:rPr>
                <a:t>ПОВЫШЕНИЕ КВАЛИФИКАЦИИ</a:t>
              </a:r>
            </a:p>
          </p:txBody>
        </p:sp>
        <p:pic>
          <p:nvPicPr>
            <p:cNvPr id="41" name="Picture 7">
              <a:extLst>
                <a:ext uri="{FF2B5EF4-FFF2-40B4-BE49-F238E27FC236}">
                  <a16:creationId xmlns:a16="http://schemas.microsoft.com/office/drawing/2014/main" id="{36E03126-F5A4-C9DA-0599-BDC57395BE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94867"/>
              <a:ext cx="607387" cy="63874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2">
            <a:extLst>
              <a:ext uri="{FF2B5EF4-FFF2-40B4-BE49-F238E27FC236}">
                <a16:creationId xmlns:a16="http://schemas.microsoft.com/office/drawing/2014/main" id="{87A10394-2615-0AFD-555F-EBD903CA73B6}"/>
              </a:ext>
            </a:extLst>
          </p:cNvPr>
          <p:cNvGrpSpPr/>
          <p:nvPr/>
        </p:nvGrpSpPr>
        <p:grpSpPr>
          <a:xfrm>
            <a:off x="13063" y="-27214"/>
            <a:ext cx="18264516" cy="10287000"/>
            <a:chOff x="0" y="0"/>
            <a:chExt cx="2097254" cy="3479800"/>
          </a:xfrm>
        </p:grpSpPr>
        <p:sp>
          <p:nvSpPr>
            <p:cNvPr id="48" name="Freeform 3">
              <a:extLst>
                <a:ext uri="{FF2B5EF4-FFF2-40B4-BE49-F238E27FC236}">
                  <a16:creationId xmlns:a16="http://schemas.microsoft.com/office/drawing/2014/main" id="{971DBB8C-7853-29EE-76B2-5145E05C509B}"/>
                </a:ext>
              </a:extLst>
            </p:cNvPr>
            <p:cNvSpPr/>
            <p:nvPr/>
          </p:nvSpPr>
          <p:spPr>
            <a:xfrm>
              <a:off x="0" y="0"/>
              <a:ext cx="2097254" cy="3479800"/>
            </a:xfrm>
            <a:custGeom>
              <a:avLst/>
              <a:gdLst/>
              <a:ahLst/>
              <a:cxnLst/>
              <a:rect l="l" t="t" r="r" b="b"/>
              <a:pathLst>
                <a:path w="2097254" h="3479800">
                  <a:moveTo>
                    <a:pt x="0" y="0"/>
                  </a:moveTo>
                  <a:lnTo>
                    <a:pt x="2097254" y="0"/>
                  </a:lnTo>
                  <a:lnTo>
                    <a:pt x="2097254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0B1E60"/>
            </a:solidFill>
          </p:spPr>
        </p:sp>
      </p:grpSp>
      <p:grpSp>
        <p:nvGrpSpPr>
          <p:cNvPr id="45" name="Group 7">
            <a:extLst>
              <a:ext uri="{FF2B5EF4-FFF2-40B4-BE49-F238E27FC236}">
                <a16:creationId xmlns:a16="http://schemas.microsoft.com/office/drawing/2014/main" id="{754541A6-C2F6-49E3-982D-F5A4EC9FF4BE}"/>
              </a:ext>
            </a:extLst>
          </p:cNvPr>
          <p:cNvGrpSpPr/>
          <p:nvPr/>
        </p:nvGrpSpPr>
        <p:grpSpPr>
          <a:xfrm rot="-5400000">
            <a:off x="14774741" y="5451717"/>
            <a:ext cx="2938318" cy="2824336"/>
            <a:chOff x="0" y="0"/>
            <a:chExt cx="6350000" cy="6350000"/>
          </a:xfrm>
        </p:grpSpPr>
        <p:sp>
          <p:nvSpPr>
            <p:cNvPr id="46" name="Freeform 8">
              <a:extLst>
                <a:ext uri="{FF2B5EF4-FFF2-40B4-BE49-F238E27FC236}">
                  <a16:creationId xmlns:a16="http://schemas.microsoft.com/office/drawing/2014/main" id="{70F9C6A5-F795-46D7-99DF-43C9287D9357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5CE1E6">
                <a:alpha val="40000"/>
              </a:srgbClr>
            </a:solidFill>
          </p:spPr>
        </p:sp>
      </p:grpSp>
      <p:grpSp>
        <p:nvGrpSpPr>
          <p:cNvPr id="43" name="Group 7">
            <a:extLst>
              <a:ext uri="{FF2B5EF4-FFF2-40B4-BE49-F238E27FC236}">
                <a16:creationId xmlns:a16="http://schemas.microsoft.com/office/drawing/2014/main" id="{5A022D28-22CC-4269-84F3-14B3F52ED8D6}"/>
              </a:ext>
            </a:extLst>
          </p:cNvPr>
          <p:cNvGrpSpPr/>
          <p:nvPr/>
        </p:nvGrpSpPr>
        <p:grpSpPr>
          <a:xfrm rot="-5400000">
            <a:off x="14774741" y="56991"/>
            <a:ext cx="2938318" cy="2824336"/>
            <a:chOff x="0" y="0"/>
            <a:chExt cx="6350000" cy="6350000"/>
          </a:xfrm>
        </p:grpSpPr>
        <p:sp>
          <p:nvSpPr>
            <p:cNvPr id="44" name="Freeform 8">
              <a:extLst>
                <a:ext uri="{FF2B5EF4-FFF2-40B4-BE49-F238E27FC236}">
                  <a16:creationId xmlns:a16="http://schemas.microsoft.com/office/drawing/2014/main" id="{27B48C71-DD94-4C0C-92A6-A901C9FCB707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5CE1E6">
                <a:alpha val="40000"/>
              </a:srgbClr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1896795" y="601273"/>
            <a:ext cx="11645379" cy="13221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91"/>
              </a:lnSpc>
            </a:pPr>
            <a:r>
              <a:rPr lang="en-US" sz="2909" spc="290">
                <a:solidFill>
                  <a:srgbClr val="FFFFFF"/>
                </a:solidFill>
                <a:latin typeface="Tex Gyre Adventor"/>
              </a:rPr>
              <a:t>СОВРЕМЕННЫЕ ТЕХНОЛОГИИ ПРЕПОДАВАНИЯ </a:t>
            </a:r>
          </a:p>
          <a:p>
            <a:pPr algn="ctr">
              <a:lnSpc>
                <a:spcPts val="3491"/>
              </a:lnSpc>
            </a:pPr>
            <a:r>
              <a:rPr lang="en-US" sz="2909" spc="290">
                <a:solidFill>
                  <a:srgbClr val="FFFFFF"/>
                </a:solidFill>
                <a:latin typeface="Tex Gyre Adventor"/>
              </a:rPr>
              <a:t>УЧЕБНОГО ПРЕДМЕТА «ФИЗИЧЕСКАЯ КУЛЬТУРА» </a:t>
            </a:r>
          </a:p>
          <a:p>
            <a:pPr algn="ctr">
              <a:lnSpc>
                <a:spcPts val="3491"/>
              </a:lnSpc>
            </a:pPr>
            <a:r>
              <a:rPr lang="en-US" sz="2909" spc="290">
                <a:solidFill>
                  <a:srgbClr val="FFFFFF"/>
                </a:solidFill>
                <a:latin typeface="Tex Gyre Adventor"/>
              </a:rPr>
              <a:t>В ОБЩЕОБРАЗОВАТЕЛЬНЫХ ОРГАНИЗАЦИЯХ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80883" y="7132890"/>
            <a:ext cx="13456895" cy="1995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pc="214">
                <a:solidFill>
                  <a:schemeClr val="bg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ПРОГРАММА НАПРАВЛЕНА НА </a:t>
            </a:r>
            <a:r>
              <a:rPr lang="ru-RU" spc="214">
                <a:solidFill>
                  <a:schemeClr val="bg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ОБНОВЛЕНИЕ  ТЕОРЕТИЧЕСКИХ ЗНАНИЙ И ПРАКТИЧЕСКИХ УМЕНИЙ, </a:t>
            </a:r>
            <a:r>
              <a:rPr lang="en-US" spc="214">
                <a:solidFill>
                  <a:schemeClr val="bg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ФОРМИРОВАНИ</a:t>
            </a:r>
            <a:r>
              <a:rPr lang="ru-RU" spc="214">
                <a:solidFill>
                  <a:schemeClr val="bg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Е</a:t>
            </a:r>
            <a:r>
              <a:rPr lang="en-US" spc="214">
                <a:solidFill>
                  <a:schemeClr val="bg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МОТИВАЦИОННОЙ ГОТОВНОСТИ УЧИТЕЛЯ К ПЕДАГОГИЧЕСКОЙ ДЕЯТЕЛЬНОСТИ В НОВЫХ УСЛОВИЯХ ПРЕПОДАВАНИЯ УЧЕБНОГО ПРЕДМЕТА</a:t>
            </a:r>
            <a:r>
              <a:rPr lang="ru-RU" spc="214">
                <a:solidFill>
                  <a:schemeClr val="bg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</a:t>
            </a:r>
            <a:r>
              <a:rPr lang="en-US" spc="214">
                <a:solidFill>
                  <a:schemeClr val="bg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В </a:t>
            </a:r>
            <a:r>
              <a:rPr lang="ru-RU" spc="214">
                <a:solidFill>
                  <a:schemeClr val="bg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РАМКАХ</a:t>
            </a:r>
            <a:r>
              <a:rPr lang="en-US" spc="214">
                <a:solidFill>
                  <a:schemeClr val="bg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РЕАЛИЗАЦИИ ФГОС</a:t>
            </a:r>
            <a:r>
              <a:rPr lang="ru-RU" spc="214">
                <a:solidFill>
                  <a:schemeClr val="bg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</a:t>
            </a:r>
            <a:endParaRPr lang="en-US" spc="214">
              <a:solidFill>
                <a:schemeClr val="bg1"/>
              </a:solidFill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  <a:p>
            <a:pPr>
              <a:lnSpc>
                <a:spcPts val="2578"/>
              </a:lnSpc>
            </a:pPr>
            <a:endParaRPr lang="en-US" sz="2148" spc="214">
              <a:solidFill>
                <a:srgbClr val="FFD034"/>
              </a:solidFill>
              <a:latin typeface="Crimson Roman Italics"/>
            </a:endParaRPr>
          </a:p>
        </p:txBody>
      </p:sp>
      <p:sp>
        <p:nvSpPr>
          <p:cNvPr id="21" name="AutoShape 21"/>
          <p:cNvSpPr/>
          <p:nvPr/>
        </p:nvSpPr>
        <p:spPr>
          <a:xfrm>
            <a:off x="320229" y="4200902"/>
            <a:ext cx="4130993" cy="2669257"/>
          </a:xfrm>
          <a:prstGeom prst="rect">
            <a:avLst/>
          </a:prstGeom>
          <a:solidFill>
            <a:srgbClr val="38B6FF"/>
          </a:solidFill>
        </p:spPr>
      </p:sp>
      <p:sp>
        <p:nvSpPr>
          <p:cNvPr id="22" name="TextBox 22"/>
          <p:cNvSpPr txBox="1"/>
          <p:nvPr/>
        </p:nvSpPr>
        <p:spPr>
          <a:xfrm>
            <a:off x="398793" y="4875679"/>
            <a:ext cx="3984498" cy="1761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15"/>
              </a:lnSpc>
            </a:pPr>
            <a:r>
              <a:rPr lang="en-US" sz="1679" spc="167">
                <a:solidFill>
                  <a:srgbClr val="FFFFFF"/>
                </a:solidFill>
                <a:latin typeface="Tex Gyre Adventor"/>
              </a:rPr>
              <a:t>ИНФОРМАЦИОННО-КОММУНИКАЦИОННЫЕ ТЕХНОЛОГИИ ОБУЧЕНИЯ </a:t>
            </a:r>
          </a:p>
          <a:p>
            <a:pPr algn="ctr">
              <a:lnSpc>
                <a:spcPts val="2015"/>
              </a:lnSpc>
            </a:pPr>
            <a:r>
              <a:rPr lang="en-US" sz="1679" spc="167">
                <a:solidFill>
                  <a:srgbClr val="FFFFFF"/>
                </a:solidFill>
                <a:latin typeface="Tex Gyre Adventor"/>
              </a:rPr>
              <a:t>В ПРЕПОДАВАНИИ УЧЕБНОГО ПРЕДМЕТА «ФИЗИЧЕСКАЯ КУЛЬТУРА»</a:t>
            </a:r>
          </a:p>
          <a:p>
            <a:pPr algn="ctr">
              <a:lnSpc>
                <a:spcPts val="2015"/>
              </a:lnSpc>
            </a:pPr>
            <a:endParaRPr lang="en-US" sz="1679" spc="167">
              <a:solidFill>
                <a:srgbClr val="FFFFFF"/>
              </a:solidFill>
              <a:latin typeface="Tex Gyre Adventor"/>
            </a:endParaRPr>
          </a:p>
        </p:txBody>
      </p:sp>
      <p:sp>
        <p:nvSpPr>
          <p:cNvPr id="23" name="AutoShape 23"/>
          <p:cNvSpPr/>
          <p:nvPr/>
        </p:nvSpPr>
        <p:spPr>
          <a:xfrm>
            <a:off x="4745629" y="4200902"/>
            <a:ext cx="4141627" cy="2669257"/>
          </a:xfrm>
          <a:prstGeom prst="rect">
            <a:avLst/>
          </a:prstGeom>
          <a:solidFill>
            <a:srgbClr val="38B6FF"/>
          </a:solidFill>
        </p:spPr>
      </p:sp>
      <p:sp>
        <p:nvSpPr>
          <p:cNvPr id="24" name="TextBox 24"/>
          <p:cNvSpPr txBox="1"/>
          <p:nvPr/>
        </p:nvSpPr>
        <p:spPr>
          <a:xfrm>
            <a:off x="5151083" y="5039819"/>
            <a:ext cx="3407770" cy="98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53"/>
              </a:lnSpc>
            </a:pPr>
            <a:r>
              <a:rPr lang="en-US" sz="1627" spc="162">
                <a:solidFill>
                  <a:srgbClr val="FFFFFF"/>
                </a:solidFill>
                <a:latin typeface="Tex Gyre Adventor"/>
              </a:rPr>
              <a:t>ПЕДАГОГИЧЕСКИЕ ТЕХНОЛОГИИ В РАБОТЕ УЧИТЕЛЯ ФИЗИЧЕСКОЙ КУЛЬТУРЫ</a:t>
            </a:r>
          </a:p>
        </p:txBody>
      </p:sp>
      <p:sp>
        <p:nvSpPr>
          <p:cNvPr id="25" name="AutoShape 25"/>
          <p:cNvSpPr/>
          <p:nvPr/>
        </p:nvSpPr>
        <p:spPr>
          <a:xfrm>
            <a:off x="9144000" y="4200902"/>
            <a:ext cx="4130993" cy="2669257"/>
          </a:xfrm>
          <a:prstGeom prst="rect">
            <a:avLst/>
          </a:prstGeom>
          <a:solidFill>
            <a:srgbClr val="38B6FF"/>
          </a:solidFill>
        </p:spPr>
      </p:sp>
      <p:sp>
        <p:nvSpPr>
          <p:cNvPr id="26" name="TextBox 26"/>
          <p:cNvSpPr txBox="1"/>
          <p:nvPr/>
        </p:nvSpPr>
        <p:spPr>
          <a:xfrm>
            <a:off x="9505611" y="4553633"/>
            <a:ext cx="3407770" cy="1954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53"/>
              </a:lnSpc>
            </a:pPr>
            <a:r>
              <a:rPr lang="en-US" sz="1627" spc="162">
                <a:solidFill>
                  <a:srgbClr val="FFFFFF"/>
                </a:solidFill>
                <a:latin typeface="Tex Gyre Adventor"/>
              </a:rPr>
              <a:t>НОРМАТИВНО-ПРАВОВОЕ ОБЕСПЕЧЕНИЕ ОБРАЗОВАТЕЛЬНОЙ ДЕЯТЕЛЬНОСТИ </a:t>
            </a:r>
          </a:p>
          <a:p>
            <a:pPr algn="ctr">
              <a:lnSpc>
                <a:spcPts val="1953"/>
              </a:lnSpc>
            </a:pPr>
            <a:r>
              <a:rPr lang="en-US" sz="1627" spc="162">
                <a:solidFill>
                  <a:srgbClr val="FFFFFF"/>
                </a:solidFill>
                <a:latin typeface="Tex Gyre Adventor"/>
              </a:rPr>
              <a:t>ПО ФИЗИЧЕСКОЙ КУЛЬТУРЕ В ОБЩЕОБРАЗОВАТЕЛЬНЫХ ОРГАНИЗАЦИЯХ.</a:t>
            </a:r>
          </a:p>
          <a:p>
            <a:pPr algn="ctr">
              <a:lnSpc>
                <a:spcPts val="1953"/>
              </a:lnSpc>
            </a:pPr>
            <a:endParaRPr lang="en-US" sz="1627" spc="162">
              <a:solidFill>
                <a:srgbClr val="FFFFFF"/>
              </a:solidFill>
              <a:latin typeface="Tex Gyre Adventor"/>
            </a:endParaRPr>
          </a:p>
        </p:txBody>
      </p:sp>
      <p:sp>
        <p:nvSpPr>
          <p:cNvPr id="29" name="TextBox 19">
            <a:extLst>
              <a:ext uri="{FF2B5EF4-FFF2-40B4-BE49-F238E27FC236}">
                <a16:creationId xmlns:a16="http://schemas.microsoft.com/office/drawing/2014/main" id="{13064385-96F0-4475-82D9-2D6B2EC8B37C}"/>
              </a:ext>
            </a:extLst>
          </p:cNvPr>
          <p:cNvSpPr txBox="1"/>
          <p:nvPr/>
        </p:nvSpPr>
        <p:spPr>
          <a:xfrm>
            <a:off x="683881" y="2290190"/>
            <a:ext cx="9028661" cy="1466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101">
                <a:solidFill>
                  <a:srgbClr val="FFD034"/>
                </a:solidFill>
                <a:latin typeface="Tex Gyre Adventor"/>
              </a:rPr>
              <a:t>Курс повышения квалификации объёмом  </a:t>
            </a:r>
            <a:r>
              <a:rPr lang="ru-RU" sz="2101">
                <a:solidFill>
                  <a:srgbClr val="FFD034"/>
                </a:solidFill>
                <a:latin typeface="Tex Gyre Adventor"/>
              </a:rPr>
              <a:t> 36 </a:t>
            </a:r>
            <a:r>
              <a:rPr lang="en-US" sz="2101">
                <a:solidFill>
                  <a:srgbClr val="FFD034"/>
                </a:solidFill>
                <a:latin typeface="Tex Gyre Adventor"/>
              </a:rPr>
              <a:t>ак.ч.</a:t>
            </a:r>
          </a:p>
          <a:p>
            <a:pPr>
              <a:lnSpc>
                <a:spcPct val="150000"/>
              </a:lnSpc>
            </a:pPr>
            <a:r>
              <a:rPr lang="en-US" sz="1529">
                <a:solidFill>
                  <a:srgbClr val="FFD034"/>
                </a:solidFill>
                <a:latin typeface="Arimo"/>
              </a:rPr>
              <a:t>Форма: заочная с применением дистанционных технологий</a:t>
            </a:r>
          </a:p>
          <a:p>
            <a:pPr>
              <a:lnSpc>
                <a:spcPct val="150000"/>
              </a:lnSpc>
            </a:pPr>
            <a:r>
              <a:rPr lang="en-US" sz="1529">
                <a:solidFill>
                  <a:srgbClr val="FFD034"/>
                </a:solidFill>
                <a:latin typeface="Arimo"/>
              </a:rPr>
              <a:t>Документ – свидетельство о повышении квалификации установленного образца.</a:t>
            </a:r>
          </a:p>
          <a:p>
            <a:pPr>
              <a:lnSpc>
                <a:spcPts val="2443"/>
              </a:lnSpc>
            </a:pPr>
            <a:endParaRPr lang="en-US" sz="1529">
              <a:solidFill>
                <a:srgbClr val="FFD034"/>
              </a:solidFill>
              <a:latin typeface="Arimo"/>
            </a:endParaRPr>
          </a:p>
        </p:txBody>
      </p: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EFA17320-1C23-46B8-832D-CB4914E021E7}"/>
              </a:ext>
            </a:extLst>
          </p:cNvPr>
          <p:cNvGrpSpPr/>
          <p:nvPr/>
        </p:nvGrpSpPr>
        <p:grpSpPr>
          <a:xfrm>
            <a:off x="13380743" y="170668"/>
            <a:ext cx="4784386" cy="9821580"/>
            <a:chOff x="13380743" y="170668"/>
            <a:chExt cx="4784386" cy="9821580"/>
          </a:xfrm>
        </p:grpSpPr>
        <p:grpSp>
          <p:nvGrpSpPr>
            <p:cNvPr id="31" name="Group 2">
              <a:extLst>
                <a:ext uri="{FF2B5EF4-FFF2-40B4-BE49-F238E27FC236}">
                  <a16:creationId xmlns:a16="http://schemas.microsoft.com/office/drawing/2014/main" id="{7ABF40FF-68A2-4736-89BB-F06D4D3555D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577860" y="170668"/>
              <a:ext cx="2811778" cy="2811778"/>
              <a:chOff x="-2540" y="-2540"/>
              <a:chExt cx="6355080" cy="6355080"/>
            </a:xfrm>
          </p:grpSpPr>
          <p:sp>
            <p:nvSpPr>
              <p:cNvPr id="42" name="Freeform 3">
                <a:extLst>
                  <a:ext uri="{FF2B5EF4-FFF2-40B4-BE49-F238E27FC236}">
                    <a16:creationId xmlns:a16="http://schemas.microsoft.com/office/drawing/2014/main" id="{9E725823-837E-4BB9-9FED-F17174B79D8C}"/>
                  </a:ext>
                </a:extLst>
              </p:cNvPr>
              <p:cNvSpPr/>
              <p:nvPr/>
            </p:nvSpPr>
            <p:spPr>
              <a:xfrm>
                <a:off x="-2540" y="-254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FFD034"/>
              </a:solidFill>
            </p:spPr>
          </p:sp>
        </p:grpSp>
        <p:grpSp>
          <p:nvGrpSpPr>
            <p:cNvPr id="32" name="Group 4">
              <a:extLst>
                <a:ext uri="{FF2B5EF4-FFF2-40B4-BE49-F238E27FC236}">
                  <a16:creationId xmlns:a16="http://schemas.microsoft.com/office/drawing/2014/main" id="{02C67273-B287-40D2-AE82-BD8EC4A0930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448370" y="170668"/>
              <a:ext cx="2824336" cy="2824324"/>
              <a:chOff x="0" y="0"/>
              <a:chExt cx="6350000" cy="6349975"/>
            </a:xfrm>
          </p:grpSpPr>
          <p:sp>
            <p:nvSpPr>
              <p:cNvPr id="41" name="Freeform 5">
                <a:extLst>
                  <a:ext uri="{FF2B5EF4-FFF2-40B4-BE49-F238E27FC236}">
                    <a16:creationId xmlns:a16="http://schemas.microsoft.com/office/drawing/2014/main" id="{E58BCA79-AB97-4A7B-B929-9A1A5A443AA8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2"/>
                <a:stretch>
                  <a:fillRect t="-6554" b="-6554"/>
                </a:stretch>
              </a:blipFill>
            </p:spPr>
          </p:sp>
        </p:grpSp>
        <p:grpSp>
          <p:nvGrpSpPr>
            <p:cNvPr id="33" name="Group 6">
              <a:extLst>
                <a:ext uri="{FF2B5EF4-FFF2-40B4-BE49-F238E27FC236}">
                  <a16:creationId xmlns:a16="http://schemas.microsoft.com/office/drawing/2014/main" id="{AD477FAE-C394-4FA3-A9BB-138747E1BF5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612039" y="5457996"/>
              <a:ext cx="2811778" cy="2811778"/>
              <a:chOff x="-2540" y="-2540"/>
              <a:chExt cx="6355080" cy="6355080"/>
            </a:xfrm>
          </p:grpSpPr>
          <p:sp>
            <p:nvSpPr>
              <p:cNvPr id="40" name="Freeform 7">
                <a:extLst>
                  <a:ext uri="{FF2B5EF4-FFF2-40B4-BE49-F238E27FC236}">
                    <a16:creationId xmlns:a16="http://schemas.microsoft.com/office/drawing/2014/main" id="{8725C995-8B7A-4FA3-BCFD-BA1E2F5A8D1C}"/>
                  </a:ext>
                </a:extLst>
              </p:cNvPr>
              <p:cNvSpPr/>
              <p:nvPr/>
            </p:nvSpPr>
            <p:spPr>
              <a:xfrm>
                <a:off x="-2540" y="-254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FFD034"/>
              </a:solidFill>
            </p:spPr>
          </p:sp>
        </p:grpSp>
        <p:grpSp>
          <p:nvGrpSpPr>
            <p:cNvPr id="34" name="Group 8">
              <a:extLst>
                <a:ext uri="{FF2B5EF4-FFF2-40B4-BE49-F238E27FC236}">
                  <a16:creationId xmlns:a16="http://schemas.microsoft.com/office/drawing/2014/main" id="{061AE664-CAB1-4DFF-8D58-3B1D92D0872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448370" y="5457996"/>
              <a:ext cx="2824336" cy="2824324"/>
              <a:chOff x="0" y="0"/>
              <a:chExt cx="6350000" cy="6349975"/>
            </a:xfrm>
          </p:grpSpPr>
          <p:sp>
            <p:nvSpPr>
              <p:cNvPr id="39" name="Freeform 9">
                <a:extLst>
                  <a:ext uri="{FF2B5EF4-FFF2-40B4-BE49-F238E27FC236}">
                    <a16:creationId xmlns:a16="http://schemas.microsoft.com/office/drawing/2014/main" id="{3A85FD6B-55F5-4ED8-9482-CA9B99479925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3"/>
                <a:stretch>
                  <a:fillRect t="-9022" b="-9022"/>
                </a:stretch>
              </a:blipFill>
            </p:spPr>
          </p:sp>
        </p:grpSp>
        <p:sp>
          <p:nvSpPr>
            <p:cNvPr id="35" name="TextBox 12">
              <a:extLst>
                <a:ext uri="{FF2B5EF4-FFF2-40B4-BE49-F238E27FC236}">
                  <a16:creationId xmlns:a16="http://schemas.microsoft.com/office/drawing/2014/main" id="{1FAA26E2-97FF-480A-A102-42C940C3C0D2}"/>
                </a:ext>
              </a:extLst>
            </p:cNvPr>
            <p:cNvSpPr txBox="1"/>
            <p:nvPr/>
          </p:nvSpPr>
          <p:spPr>
            <a:xfrm>
              <a:off x="14041863" y="3108987"/>
              <a:ext cx="3601201" cy="6386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12"/>
                </a:lnSpc>
              </a:pPr>
              <a:r>
                <a:rPr lang="en-US" sz="2093" spc="209">
                  <a:solidFill>
                    <a:srgbClr val="FFFFFF"/>
                  </a:solidFill>
                  <a:latin typeface="Tex Gyre Adventor"/>
                </a:rPr>
                <a:t>АНИСИМОВА МАРИНА ВЯЧЕСЛАВОВНА</a:t>
              </a:r>
            </a:p>
          </p:txBody>
        </p:sp>
        <p:sp>
          <p:nvSpPr>
            <p:cNvPr id="36" name="TextBox 14">
              <a:extLst>
                <a:ext uri="{FF2B5EF4-FFF2-40B4-BE49-F238E27FC236}">
                  <a16:creationId xmlns:a16="http://schemas.microsoft.com/office/drawing/2014/main" id="{696ACDB0-69A3-43D2-86E7-58EC2F58C2D3}"/>
                </a:ext>
              </a:extLst>
            </p:cNvPr>
            <p:cNvSpPr txBox="1"/>
            <p:nvPr/>
          </p:nvSpPr>
          <p:spPr>
            <a:xfrm>
              <a:off x="14448370" y="8289053"/>
              <a:ext cx="3139116" cy="9531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12"/>
                </a:lnSpc>
              </a:pPr>
              <a:r>
                <a:rPr lang="en-US" sz="2093" spc="209">
                  <a:solidFill>
                    <a:srgbClr val="FFFFFF"/>
                  </a:solidFill>
                  <a:latin typeface="Tex Gyre Adventor"/>
                </a:rPr>
                <a:t>МАЛАХАЕВА ОЛЬГА АЛЕКСАНДРОВНА</a:t>
              </a:r>
            </a:p>
            <a:p>
              <a:pPr algn="ctr">
                <a:lnSpc>
                  <a:spcPts val="2512"/>
                </a:lnSpc>
              </a:pPr>
              <a:endParaRPr lang="en-US" sz="2093" spc="209">
                <a:solidFill>
                  <a:srgbClr val="FFFFFF"/>
                </a:solidFill>
                <a:latin typeface="Tex Gyre Adventor"/>
              </a:endParaRPr>
            </a:p>
          </p:txBody>
        </p:sp>
        <p:sp>
          <p:nvSpPr>
            <p:cNvPr id="37" name="TextBox 23">
              <a:extLst>
                <a:ext uri="{FF2B5EF4-FFF2-40B4-BE49-F238E27FC236}">
                  <a16:creationId xmlns:a16="http://schemas.microsoft.com/office/drawing/2014/main" id="{DBF5C935-E99D-4263-92EF-E35615C41BFA}"/>
                </a:ext>
              </a:extLst>
            </p:cNvPr>
            <p:cNvSpPr txBox="1"/>
            <p:nvPr/>
          </p:nvSpPr>
          <p:spPr>
            <a:xfrm>
              <a:off x="13380743" y="3804099"/>
              <a:ext cx="4784386" cy="12591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96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400" b="0" i="0">
                  <a:solidFill>
                    <a:schemeClr val="bg1"/>
                  </a:solidFill>
                  <a:effectLst/>
                  <a:latin typeface="Arimo" panose="020B0604020202020204" charset="0"/>
                  <a:ea typeface="Arimo" panose="020B0604020202020204" charset="0"/>
                  <a:cs typeface="Arimo" panose="020B0604020202020204" charset="0"/>
                </a:rPr>
                <a:t>Руководитель отдела по организационно-методической работе, руководитель структурного подразделения «Федеральный ресурсный центр развития дополнительного образования физкультурно-спортивной направленности» ФГБУ «ФЦОМОФВ»</a:t>
              </a: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mo" panose="020B0604020202020204" charset="0"/>
                <a:ea typeface="Arimo" panose="020B0604020202020204" charset="0"/>
                <a:cs typeface="Arimo" panose="020B0604020202020204" charset="0"/>
              </a:endParaRPr>
            </a:p>
          </p:txBody>
        </p:sp>
        <p:sp>
          <p:nvSpPr>
            <p:cNvPr id="38" name="TextBox 24">
              <a:extLst>
                <a:ext uri="{FF2B5EF4-FFF2-40B4-BE49-F238E27FC236}">
                  <a16:creationId xmlns:a16="http://schemas.microsoft.com/office/drawing/2014/main" id="{81B1E125-8BDE-447F-A4A9-1FE14B9DFDD1}"/>
                </a:ext>
              </a:extLst>
            </p:cNvPr>
            <p:cNvSpPr txBox="1"/>
            <p:nvPr/>
          </p:nvSpPr>
          <p:spPr>
            <a:xfrm>
              <a:off x="13870727" y="8989473"/>
              <a:ext cx="4294401" cy="10027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64"/>
                </a:lnSpc>
              </a:pPr>
              <a:r>
                <a:rPr lang="en-US" sz="1403">
                  <a:solidFill>
                    <a:srgbClr val="FFFFFF"/>
                  </a:solidFill>
                  <a:latin typeface="Arimo" panose="020B0604020202020204" charset="0"/>
                  <a:ea typeface="Arimo" panose="020B0604020202020204" charset="0"/>
                  <a:cs typeface="Arimo" panose="020B0604020202020204" charset="0"/>
                </a:rPr>
                <a:t>старший преподаватель кафедры ТМФВиС факультета физической культуры ГОУ ВО МО «Московский государственный областной университет»</a:t>
              </a:r>
            </a:p>
          </p:txBody>
        </p:sp>
      </p:grpSp>
      <p:pic>
        <p:nvPicPr>
          <p:cNvPr id="49" name="Picture 19">
            <a:extLst>
              <a:ext uri="{FF2B5EF4-FFF2-40B4-BE49-F238E27FC236}">
                <a16:creationId xmlns:a16="http://schemas.microsoft.com/office/drawing/2014/main" id="{34C8011A-7BC2-D1D7-4A9D-6897EAE199A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68581" y="293186"/>
            <a:ext cx="722019" cy="912952"/>
          </a:xfrm>
          <a:prstGeom prst="rect">
            <a:avLst/>
          </a:prstGeom>
        </p:spPr>
      </p:pic>
      <p:grpSp>
        <p:nvGrpSpPr>
          <p:cNvPr id="50" name="Group 5">
            <a:extLst>
              <a:ext uri="{FF2B5EF4-FFF2-40B4-BE49-F238E27FC236}">
                <a16:creationId xmlns:a16="http://schemas.microsoft.com/office/drawing/2014/main" id="{AE8FE8C7-524D-6F2F-7016-3173BB27745A}"/>
              </a:ext>
            </a:extLst>
          </p:cNvPr>
          <p:cNvGrpSpPr/>
          <p:nvPr/>
        </p:nvGrpSpPr>
        <p:grpSpPr>
          <a:xfrm>
            <a:off x="447381" y="9235253"/>
            <a:ext cx="3042138" cy="629670"/>
            <a:chOff x="0" y="0"/>
            <a:chExt cx="4056184" cy="839560"/>
          </a:xfrm>
        </p:grpSpPr>
        <p:sp>
          <p:nvSpPr>
            <p:cNvPr id="51" name="TextBox 6">
              <a:extLst>
                <a:ext uri="{FF2B5EF4-FFF2-40B4-BE49-F238E27FC236}">
                  <a16:creationId xmlns:a16="http://schemas.microsoft.com/office/drawing/2014/main" id="{59D87FE2-A012-E089-A347-FCE5272C6A3B}"/>
                </a:ext>
              </a:extLst>
            </p:cNvPr>
            <p:cNvSpPr txBox="1"/>
            <p:nvPr/>
          </p:nvSpPr>
          <p:spPr>
            <a:xfrm>
              <a:off x="889406" y="-9525"/>
              <a:ext cx="3166777" cy="8604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886"/>
                </a:lnSpc>
              </a:pPr>
              <a:r>
                <a:rPr lang="en-US" sz="1572" spc="39">
                  <a:solidFill>
                    <a:srgbClr val="FFFFFF"/>
                  </a:solidFill>
                  <a:latin typeface="Raleway"/>
                </a:rPr>
                <a:t>ЕИП-ФКИС</a:t>
              </a:r>
            </a:p>
            <a:p>
              <a:pPr>
                <a:lnSpc>
                  <a:spcPts val="1646"/>
                </a:lnSpc>
              </a:pPr>
              <a:r>
                <a:rPr lang="en-US" sz="1372" spc="34">
                  <a:solidFill>
                    <a:srgbClr val="FFFFFF"/>
                  </a:solidFill>
                  <a:latin typeface="Raleway"/>
                </a:rPr>
                <a:t>ПОВЫШЕНИЕ КВАЛИФИКАЦИИ</a:t>
              </a:r>
            </a:p>
          </p:txBody>
        </p:sp>
        <p:pic>
          <p:nvPicPr>
            <p:cNvPr id="52" name="Picture 7">
              <a:extLst>
                <a:ext uri="{FF2B5EF4-FFF2-40B4-BE49-F238E27FC236}">
                  <a16:creationId xmlns:a16="http://schemas.microsoft.com/office/drawing/2014/main" id="{7A4F1323-A9F7-786F-4B4D-2400BA271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94867"/>
              <a:ext cx="607387" cy="63874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2">
            <a:extLst>
              <a:ext uri="{FF2B5EF4-FFF2-40B4-BE49-F238E27FC236}">
                <a16:creationId xmlns:a16="http://schemas.microsoft.com/office/drawing/2014/main" id="{7CE5C144-F06A-E1A0-8374-CE2BE54FD8D2}"/>
              </a:ext>
            </a:extLst>
          </p:cNvPr>
          <p:cNvGrpSpPr/>
          <p:nvPr/>
        </p:nvGrpSpPr>
        <p:grpSpPr>
          <a:xfrm>
            <a:off x="0" y="-17918"/>
            <a:ext cx="18264516" cy="10287000"/>
            <a:chOff x="0" y="0"/>
            <a:chExt cx="2097254" cy="3479800"/>
          </a:xfrm>
        </p:grpSpPr>
        <p:sp>
          <p:nvSpPr>
            <p:cNvPr id="48" name="Freeform 3">
              <a:extLst>
                <a:ext uri="{FF2B5EF4-FFF2-40B4-BE49-F238E27FC236}">
                  <a16:creationId xmlns:a16="http://schemas.microsoft.com/office/drawing/2014/main" id="{74A78A9D-E15C-F41F-8CC2-5D66285A885B}"/>
                </a:ext>
              </a:extLst>
            </p:cNvPr>
            <p:cNvSpPr/>
            <p:nvPr/>
          </p:nvSpPr>
          <p:spPr>
            <a:xfrm>
              <a:off x="0" y="0"/>
              <a:ext cx="2097254" cy="3479800"/>
            </a:xfrm>
            <a:custGeom>
              <a:avLst/>
              <a:gdLst/>
              <a:ahLst/>
              <a:cxnLst/>
              <a:rect l="l" t="t" r="r" b="b"/>
              <a:pathLst>
                <a:path w="2097254" h="3479800">
                  <a:moveTo>
                    <a:pt x="0" y="0"/>
                  </a:moveTo>
                  <a:lnTo>
                    <a:pt x="2097254" y="0"/>
                  </a:lnTo>
                  <a:lnTo>
                    <a:pt x="2097254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0B1E60"/>
            </a:solidFill>
          </p:spPr>
        </p:sp>
      </p:grpSp>
      <p:grpSp>
        <p:nvGrpSpPr>
          <p:cNvPr id="37" name="Group 2">
            <a:extLst>
              <a:ext uri="{FF2B5EF4-FFF2-40B4-BE49-F238E27FC236}">
                <a16:creationId xmlns:a16="http://schemas.microsoft.com/office/drawing/2014/main" id="{F781E762-E8CE-4F51-8B50-A0448AC4E8D7}"/>
              </a:ext>
            </a:extLst>
          </p:cNvPr>
          <p:cNvGrpSpPr/>
          <p:nvPr/>
        </p:nvGrpSpPr>
        <p:grpSpPr>
          <a:xfrm>
            <a:off x="14693377" y="5315074"/>
            <a:ext cx="3057942" cy="2723099"/>
            <a:chOff x="0" y="0"/>
            <a:chExt cx="6350000" cy="6350000"/>
          </a:xfrm>
        </p:grpSpPr>
        <p:sp>
          <p:nvSpPr>
            <p:cNvPr id="38" name="Freeform 3">
              <a:extLst>
                <a:ext uri="{FF2B5EF4-FFF2-40B4-BE49-F238E27FC236}">
                  <a16:creationId xmlns:a16="http://schemas.microsoft.com/office/drawing/2014/main" id="{32F3D985-AA06-43C3-A1AF-DCC5C2B03EDB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38B6FF">
                <a:alpha val="40000"/>
              </a:srgbClr>
            </a:solidFill>
          </p:spPr>
        </p:sp>
      </p:grpSp>
      <p:grpSp>
        <p:nvGrpSpPr>
          <p:cNvPr id="2" name="Group 2"/>
          <p:cNvGrpSpPr/>
          <p:nvPr/>
        </p:nvGrpSpPr>
        <p:grpSpPr>
          <a:xfrm>
            <a:off x="14799736" y="80320"/>
            <a:ext cx="3057942" cy="2723099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38B6FF">
                <a:alpha val="40000"/>
              </a:srgbClr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2216068" y="136900"/>
            <a:ext cx="11825795" cy="2952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38"/>
              </a:lnSpc>
            </a:pPr>
            <a:r>
              <a:rPr lang="ru-RU" sz="2800">
                <a:solidFill>
                  <a:schemeClr val="bg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Подготовка к профессиональным конкурсам по направлению </a:t>
            </a:r>
          </a:p>
          <a:p>
            <a:pPr algn="ctr">
              <a:lnSpc>
                <a:spcPts val="2938"/>
              </a:lnSpc>
            </a:pPr>
            <a:r>
              <a:rPr lang="ru-RU" sz="2800">
                <a:solidFill>
                  <a:schemeClr val="bg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физическая культура и спорт в образовании:  </a:t>
            </a:r>
          </a:p>
          <a:p>
            <a:pPr algn="ctr">
              <a:lnSpc>
                <a:spcPts val="2938"/>
              </a:lnSpc>
            </a:pPr>
            <a:r>
              <a:rPr lang="ru-RU" sz="2800">
                <a:solidFill>
                  <a:schemeClr val="bg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«Мастерская победителя» </a:t>
            </a:r>
          </a:p>
          <a:p>
            <a:pPr algn="ctr">
              <a:lnSpc>
                <a:spcPts val="2938"/>
              </a:lnSpc>
            </a:pPr>
            <a:endParaRPr lang="ru-RU" sz="2400" i="1">
              <a:solidFill>
                <a:schemeClr val="bg1"/>
              </a:solidFill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  <a:p>
            <a:pPr algn="ctr">
              <a:lnSpc>
                <a:spcPts val="2938"/>
              </a:lnSpc>
            </a:pPr>
            <a:r>
              <a:rPr lang="ru-RU" sz="2000" i="1">
                <a:solidFill>
                  <a:schemeClr val="bg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«Сердце отдаю детям» </a:t>
            </a:r>
          </a:p>
          <a:p>
            <a:pPr algn="ctr">
              <a:lnSpc>
                <a:spcPts val="2938"/>
              </a:lnSpc>
            </a:pPr>
            <a:r>
              <a:rPr lang="ru-RU" sz="2000" i="1">
                <a:solidFill>
                  <a:schemeClr val="bg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«Всероссийский конкурс профессионального мастерства среди педагогических работников, осуществляющих обучение детей по дополнительным общеобразовательным программам в области физической культуры и спорта»</a:t>
            </a:r>
            <a:endParaRPr lang="en-US" sz="2000" spc="120">
              <a:solidFill>
                <a:schemeClr val="bg1"/>
              </a:solidFill>
              <a:latin typeface="Arimo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12214644" y="6839246"/>
            <a:ext cx="5536675" cy="387474"/>
            <a:chOff x="0" y="0"/>
            <a:chExt cx="7382233" cy="516632"/>
          </a:xfrm>
        </p:grpSpPr>
        <p:sp>
          <p:nvSpPr>
            <p:cNvPr id="9" name="TextBox 9"/>
            <p:cNvSpPr txBox="1"/>
            <p:nvPr/>
          </p:nvSpPr>
          <p:spPr>
            <a:xfrm>
              <a:off x="0" y="9525"/>
              <a:ext cx="7382233" cy="6905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93"/>
                </a:lnSpc>
              </a:pPr>
              <a:endParaRPr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783630"/>
              <a:ext cx="7382233" cy="4286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50"/>
                </a:lnSpc>
              </a:pPr>
              <a:endParaRPr/>
            </a:p>
          </p:txBody>
        </p:sp>
      </p:grpSp>
      <p:sp>
        <p:nvSpPr>
          <p:cNvPr id="15" name="TextBox 7">
            <a:extLst>
              <a:ext uri="{FF2B5EF4-FFF2-40B4-BE49-F238E27FC236}">
                <a16:creationId xmlns:a16="http://schemas.microsoft.com/office/drawing/2014/main" id="{BE416DF1-7F85-418C-AA1F-D92F0219D907}"/>
              </a:ext>
            </a:extLst>
          </p:cNvPr>
          <p:cNvSpPr txBox="1"/>
          <p:nvPr/>
        </p:nvSpPr>
        <p:spPr>
          <a:xfrm>
            <a:off x="392927" y="3000555"/>
            <a:ext cx="9028661" cy="1506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52"/>
              </a:lnSpc>
            </a:pPr>
            <a:r>
              <a:rPr lang="en-US" sz="2101">
                <a:solidFill>
                  <a:srgbClr val="FFD034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Курс повышения квалификации объёмом </a:t>
            </a:r>
            <a:r>
              <a:rPr lang="ru-RU" sz="2101">
                <a:solidFill>
                  <a:srgbClr val="FFD034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16 </a:t>
            </a:r>
            <a:r>
              <a:rPr lang="en-US" sz="2101">
                <a:solidFill>
                  <a:srgbClr val="FFD034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ак.ч.</a:t>
            </a:r>
          </a:p>
          <a:p>
            <a:pPr>
              <a:lnSpc>
                <a:spcPts val="3152"/>
              </a:lnSpc>
            </a:pPr>
            <a:r>
              <a:rPr lang="en-US" sz="1529">
                <a:solidFill>
                  <a:srgbClr val="FFD034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Форма: заочная с применением дистанционных технологий</a:t>
            </a:r>
          </a:p>
          <a:p>
            <a:pPr>
              <a:lnSpc>
                <a:spcPts val="3152"/>
              </a:lnSpc>
            </a:pPr>
            <a:r>
              <a:rPr lang="en-US" sz="1529">
                <a:solidFill>
                  <a:srgbClr val="FFD034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Документ – свидетельство о повышении квалификации установленного образца.</a:t>
            </a:r>
          </a:p>
          <a:p>
            <a:pPr>
              <a:lnSpc>
                <a:spcPts val="2443"/>
              </a:lnSpc>
            </a:pPr>
            <a:endParaRPr lang="en-US" sz="1529">
              <a:solidFill>
                <a:srgbClr val="FFD034"/>
              </a:solidFill>
              <a:latin typeface="Arimo"/>
            </a:endParaRPr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D67FE64C-B9FC-41C8-81AB-13106E8C64D1}"/>
              </a:ext>
            </a:extLst>
          </p:cNvPr>
          <p:cNvGrpSpPr/>
          <p:nvPr/>
        </p:nvGrpSpPr>
        <p:grpSpPr>
          <a:xfrm>
            <a:off x="13215412" y="170668"/>
            <a:ext cx="5536675" cy="9965655"/>
            <a:chOff x="13215412" y="170668"/>
            <a:chExt cx="5536675" cy="9965655"/>
          </a:xfrm>
        </p:grpSpPr>
        <p:grpSp>
          <p:nvGrpSpPr>
            <p:cNvPr id="23" name="Group 2">
              <a:extLst>
                <a:ext uri="{FF2B5EF4-FFF2-40B4-BE49-F238E27FC236}">
                  <a16:creationId xmlns:a16="http://schemas.microsoft.com/office/drawing/2014/main" id="{E450E668-EA0D-40B3-8874-CE5D0675A32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716986" y="5428665"/>
              <a:ext cx="2811778" cy="2811778"/>
              <a:chOff x="-2540" y="-2540"/>
              <a:chExt cx="6355080" cy="6355080"/>
            </a:xfrm>
          </p:grpSpPr>
          <p:sp>
            <p:nvSpPr>
              <p:cNvPr id="36" name="Freeform 3">
                <a:extLst>
                  <a:ext uri="{FF2B5EF4-FFF2-40B4-BE49-F238E27FC236}">
                    <a16:creationId xmlns:a16="http://schemas.microsoft.com/office/drawing/2014/main" id="{938F7126-5F4C-4798-98F3-531670E682E1}"/>
                  </a:ext>
                </a:extLst>
              </p:cNvPr>
              <p:cNvSpPr/>
              <p:nvPr/>
            </p:nvSpPr>
            <p:spPr>
              <a:xfrm>
                <a:off x="-2540" y="-254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FFD034"/>
              </a:solidFill>
            </p:spPr>
          </p:sp>
        </p:grpSp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4286A9FC-1C1E-4CF3-84CD-040B71DF2AE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448370" y="5428665"/>
              <a:ext cx="2963515" cy="2963504"/>
              <a:chOff x="0" y="0"/>
              <a:chExt cx="6350000" cy="6349975"/>
            </a:xfrm>
          </p:grpSpPr>
          <p:sp>
            <p:nvSpPr>
              <p:cNvPr id="35" name="Freeform 5">
                <a:extLst>
                  <a:ext uri="{FF2B5EF4-FFF2-40B4-BE49-F238E27FC236}">
                    <a16:creationId xmlns:a16="http://schemas.microsoft.com/office/drawing/2014/main" id="{6873C103-348D-45C3-B7AD-8D88B01D3423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2"/>
                <a:stretch>
                  <a:fillRect t="-1280" b="-1280"/>
                </a:stretch>
              </a:blipFill>
            </p:spPr>
          </p:sp>
        </p:grpSp>
        <p:grpSp>
          <p:nvGrpSpPr>
            <p:cNvPr id="25" name="Group 12">
              <a:extLst>
                <a:ext uri="{FF2B5EF4-FFF2-40B4-BE49-F238E27FC236}">
                  <a16:creationId xmlns:a16="http://schemas.microsoft.com/office/drawing/2014/main" id="{CD49E0FF-DAD1-450A-B5F0-771807C9DF75}"/>
                </a:ext>
              </a:extLst>
            </p:cNvPr>
            <p:cNvGrpSpPr/>
            <p:nvPr/>
          </p:nvGrpSpPr>
          <p:grpSpPr>
            <a:xfrm>
              <a:off x="13605770" y="8222654"/>
              <a:ext cx="4755958" cy="1913669"/>
              <a:chOff x="0" y="9525"/>
              <a:chExt cx="6341277" cy="2551560"/>
            </a:xfrm>
          </p:grpSpPr>
          <p:sp>
            <p:nvSpPr>
              <p:cNvPr id="33" name="TextBox 13">
                <a:extLst>
                  <a:ext uri="{FF2B5EF4-FFF2-40B4-BE49-F238E27FC236}">
                    <a16:creationId xmlns:a16="http://schemas.microsoft.com/office/drawing/2014/main" id="{D8E1ADDC-C169-4449-9266-C590277DC2D3}"/>
                  </a:ext>
                </a:extLst>
              </p:cNvPr>
              <p:cNvSpPr txBox="1"/>
              <p:nvPr/>
            </p:nvSpPr>
            <p:spPr>
              <a:xfrm>
                <a:off x="0" y="9525"/>
                <a:ext cx="6341277" cy="70060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4193"/>
                  </a:lnSpc>
                </a:pPr>
                <a:endParaRPr/>
              </a:p>
            </p:txBody>
          </p:sp>
          <p:sp>
            <p:nvSpPr>
              <p:cNvPr id="34" name="TextBox 14">
                <a:extLst>
                  <a:ext uri="{FF2B5EF4-FFF2-40B4-BE49-F238E27FC236}">
                    <a16:creationId xmlns:a16="http://schemas.microsoft.com/office/drawing/2014/main" id="{2F9B5BAA-D77B-4392-A4CC-1F01D0E8160B}"/>
                  </a:ext>
                </a:extLst>
              </p:cNvPr>
              <p:cNvSpPr txBox="1"/>
              <p:nvPr/>
            </p:nvSpPr>
            <p:spPr>
              <a:xfrm>
                <a:off x="0" y="793676"/>
                <a:ext cx="6341277" cy="1767409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2100"/>
                  </a:lnSpc>
                </a:pPr>
                <a:r>
                  <a:rPr lang="en-US" sz="1400">
                    <a:solidFill>
                      <a:srgbClr val="FFFFFF"/>
                    </a:solidFill>
                    <a:latin typeface="Open Sans Light"/>
                  </a:rPr>
                  <a:t>руководитель театральной лаборатории TERRA,</a:t>
                </a:r>
              </a:p>
              <a:p>
                <a:pPr algn="ctr">
                  <a:lnSpc>
                    <a:spcPts val="2100"/>
                  </a:lnSpc>
                </a:pPr>
                <a:r>
                  <a:rPr lang="en-US" sz="1400">
                    <a:solidFill>
                      <a:srgbClr val="FFFFFF"/>
                    </a:solidFill>
                    <a:latin typeface="Open Sans Light"/>
                  </a:rPr>
                  <a:t>педагог по актерскому мастерству</a:t>
                </a:r>
              </a:p>
              <a:p>
                <a:pPr algn="ctr">
                  <a:lnSpc>
                    <a:spcPts val="2100"/>
                  </a:lnSpc>
                </a:pPr>
                <a:r>
                  <a:rPr lang="en-US" sz="1400">
                    <a:solidFill>
                      <a:srgbClr val="FFFFFF"/>
                    </a:solidFill>
                    <a:latin typeface="Open Sans Light"/>
                  </a:rPr>
                  <a:t> и сценической речи</a:t>
                </a:r>
                <a:endParaRPr lang="ru-RU" sz="1400">
                  <a:solidFill>
                    <a:srgbClr val="FFFFFF"/>
                  </a:solidFill>
                  <a:latin typeface="Open Sans Light"/>
                </a:endParaRPr>
              </a:p>
              <a:p>
                <a:pPr algn="ctr">
                  <a:lnSpc>
                    <a:spcPts val="2100"/>
                  </a:lnSpc>
                </a:pPr>
                <a:r>
                  <a:rPr lang="en-US" sz="1400">
                    <a:solidFill>
                      <a:srgbClr val="FFFFFF"/>
                    </a:solidFill>
                    <a:latin typeface="Open Sans Light"/>
                  </a:rPr>
                  <a:t>артист театра и кино</a:t>
                </a:r>
              </a:p>
              <a:p>
                <a:pPr algn="ctr">
                  <a:lnSpc>
                    <a:spcPts val="2100"/>
                  </a:lnSpc>
                </a:pPr>
                <a:endParaRPr lang="en-US" sz="1400">
                  <a:solidFill>
                    <a:srgbClr val="FFFFFF"/>
                  </a:solidFill>
                  <a:latin typeface="Open Sans Light"/>
                </a:endParaRPr>
              </a:p>
            </p:txBody>
          </p:sp>
        </p:grpSp>
        <p:sp>
          <p:nvSpPr>
            <p:cNvPr id="26" name="TextBox 15">
              <a:extLst>
                <a:ext uri="{FF2B5EF4-FFF2-40B4-BE49-F238E27FC236}">
                  <a16:creationId xmlns:a16="http://schemas.microsoft.com/office/drawing/2014/main" id="{57463303-E9A6-4DF9-88E8-8B77FF8E50E8}"/>
                </a:ext>
              </a:extLst>
            </p:cNvPr>
            <p:cNvSpPr txBox="1"/>
            <p:nvPr/>
          </p:nvSpPr>
          <p:spPr>
            <a:xfrm>
              <a:off x="13215412" y="8367236"/>
              <a:ext cx="5536675" cy="3165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93"/>
                </a:lnSpc>
                <a:spcBef>
                  <a:spcPct val="0"/>
                </a:spcBef>
              </a:pPr>
              <a:r>
                <a:rPr lang="en-US" sz="2077" spc="207">
                  <a:solidFill>
                    <a:srgbClr val="FFFFFF"/>
                  </a:solidFill>
                  <a:latin typeface="Tex Gyre Adventor"/>
                </a:rPr>
                <a:t>ТКАЧЁВ ДЕНИС ИГОРЕВИЧ</a:t>
              </a:r>
            </a:p>
          </p:txBody>
        </p:sp>
        <p:grpSp>
          <p:nvGrpSpPr>
            <p:cNvPr id="27" name="Group 16">
              <a:extLst>
                <a:ext uri="{FF2B5EF4-FFF2-40B4-BE49-F238E27FC236}">
                  <a16:creationId xmlns:a16="http://schemas.microsoft.com/office/drawing/2014/main" id="{6B5A5853-E72C-49C5-9EBF-6EBAEC5BC35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577860" y="170668"/>
              <a:ext cx="2811778" cy="2811778"/>
              <a:chOff x="-2540" y="-2540"/>
              <a:chExt cx="6355080" cy="6355080"/>
            </a:xfrm>
          </p:grpSpPr>
          <p:sp>
            <p:nvSpPr>
              <p:cNvPr id="32" name="Freeform 17">
                <a:extLst>
                  <a:ext uri="{FF2B5EF4-FFF2-40B4-BE49-F238E27FC236}">
                    <a16:creationId xmlns:a16="http://schemas.microsoft.com/office/drawing/2014/main" id="{3E91E4B0-AA7A-4CFA-AC6B-F5D754433D90}"/>
                  </a:ext>
                </a:extLst>
              </p:cNvPr>
              <p:cNvSpPr/>
              <p:nvPr/>
            </p:nvSpPr>
            <p:spPr>
              <a:xfrm>
                <a:off x="-2540" y="-254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FFD034"/>
              </a:solidFill>
            </p:spPr>
          </p:sp>
        </p:grpSp>
        <p:grpSp>
          <p:nvGrpSpPr>
            <p:cNvPr id="28" name="Group 18">
              <a:extLst>
                <a:ext uri="{FF2B5EF4-FFF2-40B4-BE49-F238E27FC236}">
                  <a16:creationId xmlns:a16="http://schemas.microsoft.com/office/drawing/2014/main" id="{49A7EFC2-EE44-43AD-A6AC-30EF9F0D834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448370" y="170668"/>
              <a:ext cx="2824336" cy="2824324"/>
              <a:chOff x="0" y="0"/>
              <a:chExt cx="6350000" cy="6349975"/>
            </a:xfrm>
          </p:grpSpPr>
          <p:sp>
            <p:nvSpPr>
              <p:cNvPr id="31" name="Freeform 19">
                <a:extLst>
                  <a:ext uri="{FF2B5EF4-FFF2-40B4-BE49-F238E27FC236}">
                    <a16:creationId xmlns:a16="http://schemas.microsoft.com/office/drawing/2014/main" id="{FCE185EE-F3A7-444B-A0CE-E64B049CE10A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3"/>
                <a:stretch>
                  <a:fillRect t="-6554" b="-6554"/>
                </a:stretch>
              </a:blipFill>
            </p:spPr>
          </p:sp>
        </p:grpSp>
        <p:sp>
          <p:nvSpPr>
            <p:cNvPr id="29" name="TextBox 20">
              <a:extLst>
                <a:ext uri="{FF2B5EF4-FFF2-40B4-BE49-F238E27FC236}">
                  <a16:creationId xmlns:a16="http://schemas.microsoft.com/office/drawing/2014/main" id="{4CB4EA88-A456-4947-B493-EAE5842E014E}"/>
                </a:ext>
              </a:extLst>
            </p:cNvPr>
            <p:cNvSpPr txBox="1"/>
            <p:nvPr/>
          </p:nvSpPr>
          <p:spPr>
            <a:xfrm>
              <a:off x="14041863" y="3108987"/>
              <a:ext cx="3601201" cy="6386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12"/>
                </a:lnSpc>
              </a:pPr>
              <a:r>
                <a:rPr lang="en-US" sz="2093" spc="209">
                  <a:solidFill>
                    <a:srgbClr val="FFFFFF"/>
                  </a:solidFill>
                  <a:latin typeface="Tex Gyre Adventor"/>
                </a:rPr>
                <a:t>АНИСИМОВА МАРИНА ВЯЧЕСЛАВОВНА</a:t>
              </a:r>
            </a:p>
          </p:txBody>
        </p:sp>
        <p:sp>
          <p:nvSpPr>
            <p:cNvPr id="30" name="TextBox 21">
              <a:extLst>
                <a:ext uri="{FF2B5EF4-FFF2-40B4-BE49-F238E27FC236}">
                  <a16:creationId xmlns:a16="http://schemas.microsoft.com/office/drawing/2014/main" id="{B35294A7-300E-48C6-B2CA-FB3C265EBB20}"/>
                </a:ext>
              </a:extLst>
            </p:cNvPr>
            <p:cNvSpPr txBox="1"/>
            <p:nvPr/>
          </p:nvSpPr>
          <p:spPr>
            <a:xfrm>
              <a:off x="13380743" y="3804099"/>
              <a:ext cx="4784386" cy="12591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96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400" b="0" i="0">
                  <a:solidFill>
                    <a:schemeClr val="bg1"/>
                  </a:solidFill>
                  <a:effectLst/>
                  <a:latin typeface="Arimo" panose="020B0604020202020204" charset="0"/>
                  <a:ea typeface="Arimo" panose="020B0604020202020204" charset="0"/>
                  <a:cs typeface="Arimo" panose="020B0604020202020204" charset="0"/>
                </a:rPr>
                <a:t>Руководитель отдела по организационно-методической работе, руководитель структурного подразделения «Федеральный ресурсный центр развития дополнительного образования физкультурно-спортивной направленности» ФГБУ «ФЦОМОФВ»</a:t>
              </a: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mo" panose="020B0604020202020204" charset="0"/>
                <a:ea typeface="Arimo" panose="020B0604020202020204" charset="0"/>
                <a:cs typeface="Arimo" panose="020B0604020202020204" charset="0"/>
              </a:endParaRPr>
            </a:p>
          </p:txBody>
        </p:sp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A4A09C22-BAE9-40A2-89D0-C185024A9B3E}"/>
              </a:ext>
            </a:extLst>
          </p:cNvPr>
          <p:cNvGrpSpPr/>
          <p:nvPr/>
        </p:nvGrpSpPr>
        <p:grpSpPr>
          <a:xfrm>
            <a:off x="333497" y="4434907"/>
            <a:ext cx="3865539" cy="2439627"/>
            <a:chOff x="515569" y="5952542"/>
            <a:chExt cx="3865539" cy="2439627"/>
          </a:xfrm>
        </p:grpSpPr>
        <p:sp>
          <p:nvSpPr>
            <p:cNvPr id="45" name="AutoShape 13">
              <a:extLst>
                <a:ext uri="{FF2B5EF4-FFF2-40B4-BE49-F238E27FC236}">
                  <a16:creationId xmlns:a16="http://schemas.microsoft.com/office/drawing/2014/main" id="{11E8DD22-851A-455C-A0C1-D596CE2E125B}"/>
                </a:ext>
              </a:extLst>
            </p:cNvPr>
            <p:cNvSpPr/>
            <p:nvPr/>
          </p:nvSpPr>
          <p:spPr>
            <a:xfrm>
              <a:off x="543504" y="5952542"/>
              <a:ext cx="3837604" cy="2439627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39" name="TextBox 22">
              <a:extLst>
                <a:ext uri="{FF2B5EF4-FFF2-40B4-BE49-F238E27FC236}">
                  <a16:creationId xmlns:a16="http://schemas.microsoft.com/office/drawing/2014/main" id="{F33E50BB-8097-4681-B32A-2025E1951DC7}"/>
                </a:ext>
              </a:extLst>
            </p:cNvPr>
            <p:cNvSpPr txBox="1"/>
            <p:nvPr/>
          </p:nvSpPr>
          <p:spPr>
            <a:xfrm>
              <a:off x="515569" y="6061743"/>
              <a:ext cx="3837604" cy="10900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53"/>
                </a:lnSpc>
                <a:spcBef>
                  <a:spcPct val="0"/>
                </a:spcBef>
              </a:pPr>
              <a:r>
                <a:rPr lang="en-US" sz="1400" spc="137">
                  <a:solidFill>
                    <a:srgbClr val="000000"/>
                  </a:solidFill>
                  <a:latin typeface="Arimo" panose="020B0604020202020204" charset="0"/>
                  <a:ea typeface="Arimo" panose="020B0604020202020204" charset="0"/>
                  <a:cs typeface="Arimo" panose="020B0604020202020204" charset="0"/>
                </a:rPr>
                <a:t>АНАЛИЗ ПРОФЕССИОНАЛЬНЫХ ЗАТРУДНЕНИЙ ПЕДАГОГОВ </a:t>
              </a:r>
              <a:endParaRPr lang="ru-RU" sz="1400" spc="137">
                <a:solidFill>
                  <a:srgbClr val="00000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endParaRPr>
            </a:p>
            <a:p>
              <a:pPr algn="ctr">
                <a:lnSpc>
                  <a:spcPts val="1653"/>
                </a:lnSpc>
                <a:spcBef>
                  <a:spcPct val="0"/>
                </a:spcBef>
              </a:pPr>
              <a:r>
                <a:rPr lang="en-US" sz="1400" spc="137">
                  <a:solidFill>
                    <a:srgbClr val="000000"/>
                  </a:solidFill>
                  <a:latin typeface="Arimo" panose="020B0604020202020204" charset="0"/>
                  <a:ea typeface="Arimo" panose="020B0604020202020204" charset="0"/>
                  <a:cs typeface="Arimo" panose="020B0604020202020204" charset="0"/>
                </a:rPr>
                <a:t>ПРИ ПОДГОТОВКЕ К КОНКУРСАМ ПРОФЕССИОНАЛЬНОГО МАСТЕРСТВА</a:t>
              </a:r>
            </a:p>
          </p:txBody>
        </p:sp>
        <p:sp>
          <p:nvSpPr>
            <p:cNvPr id="40" name="TextBox 23">
              <a:extLst>
                <a:ext uri="{FF2B5EF4-FFF2-40B4-BE49-F238E27FC236}">
                  <a16:creationId xmlns:a16="http://schemas.microsoft.com/office/drawing/2014/main" id="{72A5488E-071D-479E-A225-37EF3D36BEE4}"/>
                </a:ext>
              </a:extLst>
            </p:cNvPr>
            <p:cNvSpPr txBox="1"/>
            <p:nvPr/>
          </p:nvSpPr>
          <p:spPr>
            <a:xfrm>
              <a:off x="543504" y="7274109"/>
              <a:ext cx="3837604" cy="8583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53"/>
                </a:lnSpc>
                <a:spcBef>
                  <a:spcPct val="0"/>
                </a:spcBef>
              </a:pPr>
              <a:r>
                <a:rPr lang="en-US" sz="1400" spc="137">
                  <a:solidFill>
                    <a:srgbClr val="000000"/>
                  </a:solidFill>
                  <a:latin typeface="Arimo" panose="020B0604020202020204" charset="0"/>
                  <a:ea typeface="Arimo" panose="020B0604020202020204" charset="0"/>
                  <a:cs typeface="Arimo" panose="020B0604020202020204" charset="0"/>
                </a:rPr>
                <a:t>УСТРАНЕНИЕ ПРОФЕССИОНАЛЬНЫХ ЗАТРУДНЕНИЙ ПЕДАГОГОВ ПРИ ПОДГОТОВКЕ К ОСНОВНЫМ ЭТАПАМ КОНКУРСНЫХ ИСПЫТАНИЙ</a:t>
              </a:r>
            </a:p>
          </p:txBody>
        </p:sp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0B101A6D-2428-4AA0-8CE3-232736427A15}"/>
              </a:ext>
            </a:extLst>
          </p:cNvPr>
          <p:cNvGrpSpPr/>
          <p:nvPr/>
        </p:nvGrpSpPr>
        <p:grpSpPr>
          <a:xfrm>
            <a:off x="4624635" y="4434907"/>
            <a:ext cx="3790847" cy="2439627"/>
            <a:chOff x="4852334" y="5952542"/>
            <a:chExt cx="3790847" cy="2439627"/>
          </a:xfrm>
        </p:grpSpPr>
        <p:sp>
          <p:nvSpPr>
            <p:cNvPr id="43" name="AutoShape 11">
              <a:extLst>
                <a:ext uri="{FF2B5EF4-FFF2-40B4-BE49-F238E27FC236}">
                  <a16:creationId xmlns:a16="http://schemas.microsoft.com/office/drawing/2014/main" id="{816B4746-078B-4602-8704-22D178CA7623}"/>
                </a:ext>
              </a:extLst>
            </p:cNvPr>
            <p:cNvSpPr/>
            <p:nvPr/>
          </p:nvSpPr>
          <p:spPr>
            <a:xfrm>
              <a:off x="4867569" y="5952542"/>
              <a:ext cx="3775612" cy="2439627"/>
            </a:xfrm>
            <a:prstGeom prst="rect">
              <a:avLst/>
            </a:prstGeom>
            <a:solidFill>
              <a:srgbClr val="FFD034"/>
            </a:solidFill>
          </p:spPr>
        </p:sp>
        <p:sp>
          <p:nvSpPr>
            <p:cNvPr id="41" name="TextBox 24">
              <a:extLst>
                <a:ext uri="{FF2B5EF4-FFF2-40B4-BE49-F238E27FC236}">
                  <a16:creationId xmlns:a16="http://schemas.microsoft.com/office/drawing/2014/main" id="{8DB4629C-9978-4AB3-BF47-79340DE6D63E}"/>
                </a:ext>
              </a:extLst>
            </p:cNvPr>
            <p:cNvSpPr txBox="1"/>
            <p:nvPr/>
          </p:nvSpPr>
          <p:spPr>
            <a:xfrm>
              <a:off x="4852334" y="6445690"/>
              <a:ext cx="3775612" cy="12182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93"/>
                </a:lnSpc>
                <a:spcBef>
                  <a:spcPct val="0"/>
                </a:spcBef>
              </a:pPr>
              <a:r>
                <a:rPr lang="en-US" sz="1600" spc="157">
                  <a:solidFill>
                    <a:srgbClr val="000000"/>
                  </a:solidFill>
                  <a:latin typeface="Arimo" panose="020B0604020202020204" charset="0"/>
                  <a:ea typeface="Arimo" panose="020B0604020202020204" charset="0"/>
                  <a:cs typeface="Arimo" panose="020B0604020202020204" charset="0"/>
                </a:rPr>
                <a:t>ЭТАПЫ ПОДГОТОВКИ ДОКУМЕНТАЦИИ ДЛЯ ПРОВЕДЕНИЯ КОНКУРСА</a:t>
              </a:r>
            </a:p>
            <a:p>
              <a:pPr algn="ctr">
                <a:lnSpc>
                  <a:spcPts val="1893"/>
                </a:lnSpc>
                <a:spcBef>
                  <a:spcPct val="0"/>
                </a:spcBef>
              </a:pPr>
              <a:r>
                <a:rPr lang="en-US" sz="1600" spc="157">
                  <a:solidFill>
                    <a:srgbClr val="000000"/>
                  </a:solidFill>
                  <a:latin typeface="Arimo" panose="020B0604020202020204" charset="0"/>
                  <a:ea typeface="Arimo" panose="020B0604020202020204" charset="0"/>
                  <a:cs typeface="Arimo" panose="020B0604020202020204" charset="0"/>
                </a:rPr>
                <a:t>ПРОФЕССИОНАЛЬНОГО МАСТЕРСТВА</a:t>
              </a:r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D01EAA98-573E-494D-8FEF-41C5E155007C}"/>
              </a:ext>
            </a:extLst>
          </p:cNvPr>
          <p:cNvGrpSpPr/>
          <p:nvPr/>
        </p:nvGrpSpPr>
        <p:grpSpPr>
          <a:xfrm>
            <a:off x="8856316" y="4406763"/>
            <a:ext cx="3775612" cy="2439627"/>
            <a:chOff x="8954393" y="5428665"/>
            <a:chExt cx="3775612" cy="2439627"/>
          </a:xfrm>
        </p:grpSpPr>
        <p:sp>
          <p:nvSpPr>
            <p:cNvPr id="44" name="AutoShape 12">
              <a:extLst>
                <a:ext uri="{FF2B5EF4-FFF2-40B4-BE49-F238E27FC236}">
                  <a16:creationId xmlns:a16="http://schemas.microsoft.com/office/drawing/2014/main" id="{AAC0A692-DE17-4FD1-B80C-7E894A4365A7}"/>
                </a:ext>
              </a:extLst>
            </p:cNvPr>
            <p:cNvSpPr/>
            <p:nvPr/>
          </p:nvSpPr>
          <p:spPr>
            <a:xfrm>
              <a:off x="8954393" y="5428665"/>
              <a:ext cx="3775612" cy="2439627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42" name="TextBox 25">
              <a:extLst>
                <a:ext uri="{FF2B5EF4-FFF2-40B4-BE49-F238E27FC236}">
                  <a16:creationId xmlns:a16="http://schemas.microsoft.com/office/drawing/2014/main" id="{52DAF19F-49CC-4121-96BD-107B3782BE54}"/>
                </a:ext>
              </a:extLst>
            </p:cNvPr>
            <p:cNvSpPr txBox="1"/>
            <p:nvPr/>
          </p:nvSpPr>
          <p:spPr>
            <a:xfrm>
              <a:off x="8954393" y="5822061"/>
              <a:ext cx="3775612" cy="14619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93"/>
                </a:lnSpc>
                <a:spcBef>
                  <a:spcPct val="0"/>
                </a:spcBef>
              </a:pPr>
              <a:r>
                <a:rPr lang="en-US" sz="1600" spc="157">
                  <a:solidFill>
                    <a:srgbClr val="000000"/>
                  </a:solidFill>
                  <a:latin typeface="Arimo" panose="020B0604020202020204" charset="0"/>
                  <a:ea typeface="Arimo" panose="020B0604020202020204" charset="0"/>
                  <a:cs typeface="Arimo" panose="020B0604020202020204" charset="0"/>
                </a:rPr>
                <a:t>ОБЕСПЕЧЕНИЕ ПСИХОЛОГИЧЕСКОЙ ГОТОВНОСТИ ПЕДАГОГОВ </a:t>
              </a:r>
              <a:endParaRPr lang="ru-RU" sz="1600" spc="157">
                <a:solidFill>
                  <a:srgbClr val="00000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endParaRPr>
            </a:p>
            <a:p>
              <a:pPr algn="ctr">
                <a:lnSpc>
                  <a:spcPts val="1893"/>
                </a:lnSpc>
                <a:spcBef>
                  <a:spcPct val="0"/>
                </a:spcBef>
              </a:pPr>
              <a:r>
                <a:rPr lang="en-US" sz="1600" spc="157">
                  <a:solidFill>
                    <a:srgbClr val="000000"/>
                  </a:solidFill>
                  <a:latin typeface="Arimo" panose="020B0604020202020204" charset="0"/>
                  <a:ea typeface="Arimo" panose="020B0604020202020204" charset="0"/>
                  <a:cs typeface="Arimo" panose="020B0604020202020204" charset="0"/>
                </a:rPr>
                <a:t>К КОНКУРСАМ</a:t>
              </a:r>
            </a:p>
            <a:p>
              <a:pPr algn="ctr">
                <a:lnSpc>
                  <a:spcPts val="1893"/>
                </a:lnSpc>
                <a:spcBef>
                  <a:spcPct val="0"/>
                </a:spcBef>
              </a:pPr>
              <a:r>
                <a:rPr lang="en-US" sz="1600" spc="157">
                  <a:solidFill>
                    <a:srgbClr val="000000"/>
                  </a:solidFill>
                  <a:latin typeface="Arimo" panose="020B0604020202020204" charset="0"/>
                  <a:ea typeface="Arimo" panose="020B0604020202020204" charset="0"/>
                  <a:cs typeface="Arimo" panose="020B0604020202020204" charset="0"/>
                </a:rPr>
                <a:t>ПРОФЕССИОНАЛЬНОГО МАСТЕРСТВА</a:t>
              </a:r>
            </a:p>
          </p:txBody>
        </p:sp>
      </p:grpSp>
      <p:sp>
        <p:nvSpPr>
          <p:cNvPr id="46" name="TextBox 26">
            <a:extLst>
              <a:ext uri="{FF2B5EF4-FFF2-40B4-BE49-F238E27FC236}">
                <a16:creationId xmlns:a16="http://schemas.microsoft.com/office/drawing/2014/main" id="{0A744270-F982-45AA-9DC8-E7A182B262F2}"/>
              </a:ext>
            </a:extLst>
          </p:cNvPr>
          <p:cNvSpPr txBox="1"/>
          <p:nvPr/>
        </p:nvSpPr>
        <p:spPr>
          <a:xfrm>
            <a:off x="315468" y="7451534"/>
            <a:ext cx="12584477" cy="1327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spc="214">
                <a:solidFill>
                  <a:srgbClr val="FFFFFF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ПРОГРАММА НАПРАВЛЕНА НА </a:t>
            </a:r>
            <a:r>
              <a:rPr lang="ru-RU" sz="2000" kern="1200">
                <a:solidFill>
                  <a:schemeClr val="bg1"/>
                </a:solidFill>
                <a:effectLst/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СОВЕРШЕНСТВОВАНИЕ ПРОФЕССИОНАЛЬНОГО МАСТЕРСТВА,  ФОРМИРОВАНИЕ НОВЫХ КОМПЕТЕНЦИЙ И ИНДИВИДУАЛЬНЫХ ТРАЕКТОРИЙ ПРОФЕССИОНАЛЬНОГО РАЗВИТИЯ, РАСКРЫТИЕ ТВОРЧЕСКОГО ПОТЕНЦИАЛА</a:t>
            </a:r>
            <a:endParaRPr lang="en-US" sz="2000" spc="214">
              <a:solidFill>
                <a:schemeClr val="bg1"/>
              </a:solidFill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pic>
        <p:nvPicPr>
          <p:cNvPr id="49" name="Picture 19">
            <a:extLst>
              <a:ext uri="{FF2B5EF4-FFF2-40B4-BE49-F238E27FC236}">
                <a16:creationId xmlns:a16="http://schemas.microsoft.com/office/drawing/2014/main" id="{9413FE80-E30A-A263-433C-8DAA88C12C3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68581" y="293186"/>
            <a:ext cx="722019" cy="912952"/>
          </a:xfrm>
          <a:prstGeom prst="rect">
            <a:avLst/>
          </a:prstGeom>
        </p:spPr>
      </p:pic>
      <p:grpSp>
        <p:nvGrpSpPr>
          <p:cNvPr id="50" name="Group 5">
            <a:extLst>
              <a:ext uri="{FF2B5EF4-FFF2-40B4-BE49-F238E27FC236}">
                <a16:creationId xmlns:a16="http://schemas.microsoft.com/office/drawing/2014/main" id="{111A6B26-887F-9242-2098-45DE3F978377}"/>
              </a:ext>
            </a:extLst>
          </p:cNvPr>
          <p:cNvGrpSpPr/>
          <p:nvPr/>
        </p:nvGrpSpPr>
        <p:grpSpPr>
          <a:xfrm>
            <a:off x="392927" y="9084970"/>
            <a:ext cx="3042138" cy="629670"/>
            <a:chOff x="0" y="0"/>
            <a:chExt cx="4056184" cy="839560"/>
          </a:xfrm>
        </p:grpSpPr>
        <p:sp>
          <p:nvSpPr>
            <p:cNvPr id="51" name="TextBox 6">
              <a:extLst>
                <a:ext uri="{FF2B5EF4-FFF2-40B4-BE49-F238E27FC236}">
                  <a16:creationId xmlns:a16="http://schemas.microsoft.com/office/drawing/2014/main" id="{53563C5C-5F6F-B159-9E51-30BEDAAA7AF8}"/>
                </a:ext>
              </a:extLst>
            </p:cNvPr>
            <p:cNvSpPr txBox="1"/>
            <p:nvPr/>
          </p:nvSpPr>
          <p:spPr>
            <a:xfrm>
              <a:off x="889406" y="-9525"/>
              <a:ext cx="3166777" cy="8604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886"/>
                </a:lnSpc>
              </a:pPr>
              <a:r>
                <a:rPr lang="en-US" sz="1572" spc="39">
                  <a:solidFill>
                    <a:srgbClr val="FFFFFF"/>
                  </a:solidFill>
                  <a:latin typeface="Raleway"/>
                </a:rPr>
                <a:t>ЕИП-ФКИС</a:t>
              </a:r>
            </a:p>
            <a:p>
              <a:pPr>
                <a:lnSpc>
                  <a:spcPts val="1646"/>
                </a:lnSpc>
              </a:pPr>
              <a:r>
                <a:rPr lang="en-US" sz="1372" spc="34">
                  <a:solidFill>
                    <a:srgbClr val="FFFFFF"/>
                  </a:solidFill>
                  <a:latin typeface="Raleway"/>
                </a:rPr>
                <a:t>ПОВЫШЕНИЕ КВАЛИФИКАЦИИ</a:t>
              </a:r>
            </a:p>
          </p:txBody>
        </p:sp>
        <p:pic>
          <p:nvPicPr>
            <p:cNvPr id="52" name="Picture 7">
              <a:extLst>
                <a:ext uri="{FF2B5EF4-FFF2-40B4-BE49-F238E27FC236}">
                  <a16:creationId xmlns:a16="http://schemas.microsoft.com/office/drawing/2014/main" id="{1E9875D1-95A0-F755-2773-15526900C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94867"/>
              <a:ext cx="607387" cy="63874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">
            <a:extLst>
              <a:ext uri="{FF2B5EF4-FFF2-40B4-BE49-F238E27FC236}">
                <a16:creationId xmlns:a16="http://schemas.microsoft.com/office/drawing/2014/main" id="{E200298F-E76C-89EE-7BBA-FE991DACEC0A}"/>
              </a:ext>
            </a:extLst>
          </p:cNvPr>
          <p:cNvGrpSpPr/>
          <p:nvPr/>
        </p:nvGrpSpPr>
        <p:grpSpPr>
          <a:xfrm>
            <a:off x="13063" y="-27214"/>
            <a:ext cx="18264516" cy="10287000"/>
            <a:chOff x="0" y="0"/>
            <a:chExt cx="2097254" cy="3479800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AC1D3867-233F-595D-FF65-EAAA9A3DDCB1}"/>
                </a:ext>
              </a:extLst>
            </p:cNvPr>
            <p:cNvSpPr/>
            <p:nvPr/>
          </p:nvSpPr>
          <p:spPr>
            <a:xfrm>
              <a:off x="0" y="0"/>
              <a:ext cx="2097254" cy="3479800"/>
            </a:xfrm>
            <a:custGeom>
              <a:avLst/>
              <a:gdLst/>
              <a:ahLst/>
              <a:cxnLst/>
              <a:rect l="l" t="t" r="r" b="b"/>
              <a:pathLst>
                <a:path w="2097254" h="3479800">
                  <a:moveTo>
                    <a:pt x="0" y="0"/>
                  </a:moveTo>
                  <a:lnTo>
                    <a:pt x="2097254" y="0"/>
                  </a:lnTo>
                  <a:lnTo>
                    <a:pt x="2097254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0B1E60"/>
            </a:solidFill>
          </p:spPr>
        </p:sp>
      </p:grpSp>
      <p:grpSp>
        <p:nvGrpSpPr>
          <p:cNvPr id="2" name="Group 2"/>
          <p:cNvGrpSpPr/>
          <p:nvPr/>
        </p:nvGrpSpPr>
        <p:grpSpPr>
          <a:xfrm>
            <a:off x="13913693" y="1644339"/>
            <a:ext cx="4164520" cy="4164520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5CE1E6">
                <a:alpha val="40000"/>
              </a:srgbClr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3141494" y="1842534"/>
            <a:ext cx="4425212" cy="4425212"/>
            <a:chOff x="-2540" y="-2540"/>
            <a:chExt cx="6355080" cy="6355080"/>
          </a:xfrm>
          <a:solidFill>
            <a:srgbClr val="FFC000"/>
          </a:solidFill>
        </p:grpSpPr>
        <p:sp>
          <p:nvSpPr>
            <p:cNvPr id="5" name="Freeform 5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2760494" y="2013288"/>
            <a:ext cx="4444975" cy="4444958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3276600" y="485944"/>
            <a:ext cx="11551175" cy="795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8"/>
              </a:lnSpc>
            </a:pPr>
            <a:r>
              <a:rPr lang="en-US" sz="2648" spc="264">
                <a:solidFill>
                  <a:srgbClr val="FFFFFF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СОЦИАЛЬНОЕ ПРОЕКТИРОВАНИЕ В ОБЛАСТИ ФИЗИЧЕСКОЙ КУЛЬТУРЫ И СПОРТА: «ОТ ИДЕИДО ГРАНТА»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51834" y="2246092"/>
            <a:ext cx="8963212" cy="1467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29"/>
              </a:lnSpc>
            </a:pPr>
            <a:r>
              <a:rPr lang="en-US" sz="2086">
                <a:solidFill>
                  <a:srgbClr val="FFD034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Курс повышения квалификации объёмом 72 ак.ч.</a:t>
            </a:r>
          </a:p>
          <a:p>
            <a:pPr>
              <a:lnSpc>
                <a:spcPts val="3129"/>
              </a:lnSpc>
            </a:pPr>
            <a:r>
              <a:rPr lang="en-US" sz="1518">
                <a:solidFill>
                  <a:srgbClr val="FFD034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Форма: заочная с применением дистанционных технологий</a:t>
            </a:r>
          </a:p>
          <a:p>
            <a:pPr>
              <a:lnSpc>
                <a:spcPts val="3129"/>
              </a:lnSpc>
            </a:pPr>
            <a:r>
              <a:rPr lang="en-US" sz="1518">
                <a:solidFill>
                  <a:srgbClr val="FFD034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Документ – свидетельство о повышении квалификации установленного образца.</a:t>
            </a:r>
          </a:p>
          <a:p>
            <a:pPr>
              <a:lnSpc>
                <a:spcPts val="2425"/>
              </a:lnSpc>
            </a:pPr>
            <a:endParaRPr lang="en-US" sz="1518">
              <a:solidFill>
                <a:srgbClr val="FFD034"/>
              </a:solidFill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12214644" y="6846390"/>
            <a:ext cx="5536675" cy="2183825"/>
            <a:chOff x="0" y="9525"/>
            <a:chExt cx="7382233" cy="2911767"/>
          </a:xfrm>
        </p:grpSpPr>
        <p:sp>
          <p:nvSpPr>
            <p:cNvPr id="11" name="TextBox 11"/>
            <p:cNvSpPr txBox="1"/>
            <p:nvPr/>
          </p:nvSpPr>
          <p:spPr>
            <a:xfrm>
              <a:off x="0" y="9525"/>
              <a:ext cx="7382233" cy="13906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93"/>
                </a:lnSpc>
              </a:pPr>
              <a:r>
                <a:rPr lang="en-US" sz="3494" spc="349">
                  <a:solidFill>
                    <a:srgbClr val="FFFFFF"/>
                  </a:solidFill>
                  <a:latin typeface="Arimo" panose="020B0604020202020204" charset="0"/>
                  <a:ea typeface="Arimo" panose="020B0604020202020204" charset="0"/>
                  <a:cs typeface="Arimo" panose="020B0604020202020204" charset="0"/>
                </a:rPr>
                <a:t>ИВАНОВ СЕРГЕЙ АЛЕКСЕЕВИЧ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1483718"/>
              <a:ext cx="7382233" cy="143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50"/>
                </a:lnSpc>
              </a:pPr>
              <a:r>
                <a:rPr lang="en-US" sz="1900">
                  <a:solidFill>
                    <a:schemeClr val="bg1"/>
                  </a:solidFill>
                  <a:latin typeface="Arimo" panose="020B0604020202020204" charset="0"/>
                  <a:ea typeface="Arimo" panose="020B0604020202020204" charset="0"/>
                  <a:cs typeface="Arimo" panose="020B0604020202020204" charset="0"/>
                </a:rPr>
                <a:t>заместитель директора Ассоциации развития финансовой грамотности, эксперт грантовых конкурсов Росмолодежи и Мэра Москвы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312733" y="7603195"/>
            <a:ext cx="10724534" cy="16421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78"/>
              </a:lnSpc>
            </a:pPr>
            <a:r>
              <a:rPr lang="en-US" sz="2000" spc="214">
                <a:solidFill>
                  <a:srgbClr val="FFFFFF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В РАМКАХ КУРСА СЛУШАТЕЛИ ПОЗНАКОМЯТСЯ С РАЗЛИЧНЫМИ ПОДХОДАМИ И МЕТОДИКАМИ РАЗРАБОТКИ И РЕАЛИЗАЦИИ СОЦИАЛЬНЫХ ПРОЕКТОВ, ПРОАНАЛИЗИРУЮТ ЛУЧШИЕ ПРАКТИКИ </a:t>
            </a:r>
            <a:r>
              <a:rPr lang="en-US" sz="2000" spc="120">
                <a:solidFill>
                  <a:srgbClr val="FFFFFF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И СМОГУТ САМОСТОЯТЕЛЬНО РАЗРАБОТАТЬ ПРОЕКТЫ С ЦЕЛЬЮ ДАЛЬНЕЙШЕЙ</a:t>
            </a:r>
            <a:r>
              <a:rPr lang="ru-RU" sz="2000" spc="120">
                <a:solidFill>
                  <a:srgbClr val="FFFFFF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РЕАЛИЗАЦИИ</a:t>
            </a:r>
            <a:endParaRPr lang="en-US" sz="2000" spc="120">
              <a:solidFill>
                <a:srgbClr val="FFFFFF"/>
              </a:solidFill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16" name="AutoShape 16"/>
          <p:cNvSpPr/>
          <p:nvPr/>
        </p:nvSpPr>
        <p:spPr>
          <a:xfrm>
            <a:off x="312733" y="4055140"/>
            <a:ext cx="3890799" cy="2507600"/>
          </a:xfrm>
          <a:prstGeom prst="rect">
            <a:avLst/>
          </a:prstGeom>
          <a:solidFill>
            <a:srgbClr val="FFD034"/>
          </a:solidFill>
        </p:spPr>
      </p:sp>
      <p:sp>
        <p:nvSpPr>
          <p:cNvPr id="17" name="TextBox 17"/>
          <p:cNvSpPr txBox="1"/>
          <p:nvPr/>
        </p:nvSpPr>
        <p:spPr>
          <a:xfrm>
            <a:off x="693632" y="4395457"/>
            <a:ext cx="3201387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35"/>
              </a:lnSpc>
            </a:pPr>
            <a:r>
              <a:rPr lang="en-US" sz="1600" spc="152">
                <a:solidFill>
                  <a:srgbClr val="00000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«СОЦИАЛЬНОЕ ПРОЕКТИРОВАНИЕ,</a:t>
            </a:r>
          </a:p>
          <a:p>
            <a:pPr algn="ctr">
              <a:lnSpc>
                <a:spcPts val="1835"/>
              </a:lnSpc>
            </a:pPr>
            <a:r>
              <a:rPr lang="en-US" sz="1600" spc="152">
                <a:solidFill>
                  <a:srgbClr val="00000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КАК ИНСТРУМЕНТ РАЗВИТИЯ ДЕЯТЕЛЬНОСТИ ОРГАНИЗАЦИЙ ФИЗИЧЕСКОЙ КУЛЬТУРЫ </a:t>
            </a:r>
          </a:p>
          <a:p>
            <a:pPr algn="ctr">
              <a:lnSpc>
                <a:spcPts val="1835"/>
              </a:lnSpc>
            </a:pPr>
            <a:r>
              <a:rPr lang="en-US" sz="1600" spc="152">
                <a:solidFill>
                  <a:srgbClr val="00000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И СПОРТА»</a:t>
            </a:r>
          </a:p>
          <a:p>
            <a:pPr algn="ctr">
              <a:lnSpc>
                <a:spcPts val="1835"/>
              </a:lnSpc>
            </a:pPr>
            <a:endParaRPr lang="en-US" sz="1600" spc="152">
              <a:solidFill>
                <a:srgbClr val="000000"/>
              </a:solidFill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18" name="AutoShape 18"/>
          <p:cNvSpPr/>
          <p:nvPr/>
        </p:nvSpPr>
        <p:spPr>
          <a:xfrm>
            <a:off x="4409735" y="4055140"/>
            <a:ext cx="3880809" cy="250760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19" name="TextBox 19"/>
          <p:cNvSpPr txBox="1"/>
          <p:nvPr/>
        </p:nvSpPr>
        <p:spPr>
          <a:xfrm>
            <a:off x="4661094" y="5431269"/>
            <a:ext cx="3201387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35"/>
              </a:lnSpc>
            </a:pPr>
            <a:r>
              <a:rPr lang="en-US" sz="1600" spc="152">
                <a:solidFill>
                  <a:srgbClr val="00000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«ПАСПОРТ СОЦИАЛЬНОГО ПРОЕКТА»</a:t>
            </a:r>
          </a:p>
          <a:p>
            <a:pPr algn="ctr">
              <a:lnSpc>
                <a:spcPts val="1835"/>
              </a:lnSpc>
            </a:pPr>
            <a:endParaRPr lang="en-US" sz="1600" spc="152">
              <a:solidFill>
                <a:srgbClr val="000000"/>
              </a:solidFill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4519733" y="4675696"/>
            <a:ext cx="3743186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93"/>
              </a:lnSpc>
            </a:pPr>
            <a:r>
              <a:rPr lang="en-US" sz="1600" spc="157">
                <a:solidFill>
                  <a:srgbClr val="00000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«РАЗРАБОТКА СОЦИАЛЬНОГО ПРОЕКТА»</a:t>
            </a:r>
          </a:p>
          <a:p>
            <a:pPr algn="ctr">
              <a:lnSpc>
                <a:spcPts val="1893"/>
              </a:lnSpc>
            </a:pPr>
            <a:endParaRPr lang="en-US" sz="1600" spc="157">
              <a:solidFill>
                <a:srgbClr val="000000"/>
              </a:solidFill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  <a:p>
            <a:pPr algn="ctr">
              <a:lnSpc>
                <a:spcPts val="1893"/>
              </a:lnSpc>
            </a:pPr>
            <a:endParaRPr lang="en-US" sz="1600" spc="157">
              <a:solidFill>
                <a:srgbClr val="000000"/>
              </a:solidFill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21" name="AutoShape 21"/>
          <p:cNvSpPr/>
          <p:nvPr/>
        </p:nvSpPr>
        <p:spPr>
          <a:xfrm>
            <a:off x="8451758" y="4055140"/>
            <a:ext cx="3880809" cy="2507600"/>
          </a:xfrm>
          <a:prstGeom prst="rect">
            <a:avLst/>
          </a:prstGeom>
          <a:solidFill>
            <a:srgbClr val="FFD034"/>
          </a:solidFill>
        </p:spPr>
      </p:sp>
      <p:sp>
        <p:nvSpPr>
          <p:cNvPr id="22" name="TextBox 22"/>
          <p:cNvSpPr txBox="1"/>
          <p:nvPr/>
        </p:nvSpPr>
        <p:spPr>
          <a:xfrm>
            <a:off x="8561177" y="4687637"/>
            <a:ext cx="3661970" cy="1008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93"/>
              </a:lnSpc>
            </a:pPr>
            <a:r>
              <a:rPr lang="en-US" sz="1600" spc="166">
                <a:solidFill>
                  <a:srgbClr val="00000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«РАЗВИТИЕ ФИЗИЧЕСКОЙ КУЛЬТУРЫ </a:t>
            </a:r>
            <a:r>
              <a:rPr lang="en-US" sz="1600" spc="105">
                <a:solidFill>
                  <a:srgbClr val="00000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И СПОРТА ЧЕРЕЗ СОЦИАЛЬНОЕ ПРОЕКТИРОВАНИЕ»</a:t>
            </a:r>
          </a:p>
        </p:txBody>
      </p:sp>
      <p:pic>
        <p:nvPicPr>
          <p:cNvPr id="28" name="Picture 19">
            <a:extLst>
              <a:ext uri="{FF2B5EF4-FFF2-40B4-BE49-F238E27FC236}">
                <a16:creationId xmlns:a16="http://schemas.microsoft.com/office/drawing/2014/main" id="{F3D58DE0-0393-E494-CEBF-AA985BBF69B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68581" y="293186"/>
            <a:ext cx="722019" cy="91295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</TotalTime>
  <Words>2250</Words>
  <Application>Microsoft Office PowerPoint</Application>
  <PresentationFormat>Произвольный</PresentationFormat>
  <Paragraphs>331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28" baseType="lpstr">
      <vt:lpstr>Raleway Bold</vt:lpstr>
      <vt:lpstr>Tex Gyre Adventor</vt:lpstr>
      <vt:lpstr>Montserrat Semi-Bold Bold</vt:lpstr>
      <vt:lpstr>Roboto Bold</vt:lpstr>
      <vt:lpstr>inherit</vt:lpstr>
      <vt:lpstr>Arimo</vt:lpstr>
      <vt:lpstr>Roboto</vt:lpstr>
      <vt:lpstr>Raleway Thin</vt:lpstr>
      <vt:lpstr>Open Sans</vt:lpstr>
      <vt:lpstr>Cambria</vt:lpstr>
      <vt:lpstr>Arial</vt:lpstr>
      <vt:lpstr>Raleway</vt:lpstr>
      <vt:lpstr>Montserrat Semi-Bold</vt:lpstr>
      <vt:lpstr>Crimson Roman Italics</vt:lpstr>
      <vt:lpstr>Open Sans Light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ЕИП-ФКИС ПОВЫШЕНИЕ КВАЛИФИКАЦИИ</dc:title>
  <dc:creator>Наталья Бакашкина</dc:creator>
  <cp:lastModifiedBy>Наталья Бакашкина</cp:lastModifiedBy>
  <cp:revision>7</cp:revision>
  <dcterms:created xsi:type="dcterms:W3CDTF">2006-08-16T00:00:00Z</dcterms:created>
  <dcterms:modified xsi:type="dcterms:W3CDTF">2022-06-15T06:24:29Z</dcterms:modified>
  <dc:identifier>DAE1uiafZ-4</dc:identifier>
</cp:coreProperties>
</file>