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95" r:id="rId3"/>
    <p:sldId id="285" r:id="rId4"/>
    <p:sldId id="281" r:id="rId5"/>
    <p:sldId id="290" r:id="rId6"/>
    <p:sldId id="287" r:id="rId7"/>
    <p:sldId id="273" r:id="rId8"/>
    <p:sldId id="289" r:id="rId9"/>
    <p:sldId id="291" r:id="rId10"/>
    <p:sldId id="292" r:id="rId11"/>
    <p:sldId id="293" r:id="rId12"/>
    <p:sldId id="294" r:id="rId13"/>
    <p:sldId id="29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C7"/>
    <a:srgbClr val="4472C4"/>
    <a:srgbClr val="FFFFFF"/>
    <a:srgbClr val="E9EBF5"/>
    <a:srgbClr val="287635"/>
    <a:srgbClr val="E21C51"/>
    <a:srgbClr val="115E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03" autoAdjust="0"/>
    <p:restoredTop sz="94660"/>
  </p:normalViewPr>
  <p:slideViewPr>
    <p:cSldViewPr snapToGrid="0">
      <p:cViewPr>
        <p:scale>
          <a:sx n="50" d="100"/>
          <a:sy n="50" d="100"/>
        </p:scale>
        <p:origin x="-2910" y="-1446"/>
      </p:cViewPr>
      <p:guideLst>
        <p:guide orient="horz" pos="20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AE5E-A148-4681-88E6-6D5597C37EB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6EDB-9F7C-4780-9779-44B20FD8E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88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97D122-ABCF-4B35-9A56-5FA6D43BD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2BB215-9FD5-4775-92CE-4666DF8B2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AB12D2-237F-43D7-82F9-9C310000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E79CA1-BCAB-4EAD-8200-42513716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8086A0-369F-4109-B549-6CEB1896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34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75CA5F-29D8-4D60-AD16-A0A266FC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106ABF-AB8B-4D3E-ADD9-1D59E92C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EAE843-698C-48F7-A7F0-6E31E569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FBE5F2-4DA6-49B0-83F5-3E25F0A8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789C47-A20B-4E9E-8C80-DD196C2C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08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A03F2FF-219F-4A24-8060-17A7F288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D405F19-01FC-497F-8299-B9A517F02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1E83C-16F6-43A8-83E4-E1F1AE9D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D2ED0E-2DE3-4C29-95C4-7C0B572C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9EF3A3-3C8C-4A14-8315-CE8F75E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1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8F076D-BD4C-4516-8031-F1D5B55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CA76FF-96A7-4E12-928D-518CBCF6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2297A9-4A69-49D6-9A8E-8A4E994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31326A-3909-4EDE-A947-34EB7E40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C60DF1-E40D-4F9D-BF9D-214B1960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2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9AEE3-848F-4383-B3C3-82C15CF0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83BC1C-0956-4236-B5FB-BEBC9B91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738836-CDB7-47B2-99D8-27C82821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2A5219-C686-4AE9-A05F-C5A40FDA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4EABC9-3406-46D6-91C7-4672F9F0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37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67BF3D-196C-4E46-A046-39031E4C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65D871-6BAE-4F99-BBEF-59067D936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569EB2-36A8-47FB-9D2D-D6098946B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FA1B2AC-F6E2-4BD9-ACE5-469DAE03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496139-0CF6-4AF3-9D28-5F03D3D5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F8CA94-CD09-4B0F-B18F-B56AF287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89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2C0DD-E239-4808-A481-B7493F7B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F36CCD-EA0B-4C66-90A2-28BD5109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8F4B3D2-4295-4513-AAF5-4803714F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F1097D-DE95-4489-82C7-AC022AF04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7141D50-345F-429E-9174-F04E4BF2D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4C1248-44E7-41AF-BBB5-8A7AAE7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CBE81B2-2619-40C9-9635-EE9EBC96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C708CEE-1833-4EDC-BB5D-6A71EC62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7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0A38B1-A85D-4513-AD51-72039AAD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B0E23CC-4A8A-41F0-8366-CCDF3207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C707102-1FC5-445E-8F03-8BFE6C77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F60E124-885A-4AF1-B5EC-3B3D5E87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7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A71DD9E-5121-41A6-BC3C-96C233B5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B41C514-7FE7-4BF5-B782-896CB80D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DA15D0-EC4B-4501-88D5-18F21F4B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48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4FB84E-B5DC-4010-9346-346F749A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AC84F5-6B08-4D37-B8F4-EB2E7144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2AE412-636B-4448-8C96-33F32D55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96530C-A034-4DE1-9C67-BE0B6A98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E1BD5A-4556-4AB0-A8FA-A3CFC910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14C846-2AC6-440C-A7C5-468C593E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06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EE0505-A47A-41C9-A427-2C57ABF2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FE8CAC3-38D1-47C3-AF8F-1BAB3A67C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F2423F-5FC1-473C-80BE-0CE9320B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113460-6276-49ED-94EA-4F1D73C3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B45F94-FA93-4382-A576-4C25A3EE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B6562C-E3C2-4317-822A-E864F4F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403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802092-4925-42AE-9589-375E36EC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62D49A-1C55-42F0-83D1-CE671679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F9AE0C-DE46-4A59-847B-A181B011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742A-DF75-47D9-8E63-BD2D60EAC40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A42CA1-4371-4B34-A50A-F86F54BC9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ED384-2781-456C-B9F8-51CD6B424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3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CDDAD4-E2BF-4DF6-93C7-5720CACD8C8B}"/>
              </a:ext>
            </a:extLst>
          </p:cNvPr>
          <p:cNvSpPr txBox="1"/>
          <p:nvPr/>
        </p:nvSpPr>
        <p:spPr>
          <a:xfrm>
            <a:off x="0" y="3522166"/>
            <a:ext cx="1219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спикер  -  </a:t>
            </a:r>
            <a:r>
              <a:rPr lang="ru-RU" sz="32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Шукшов</a:t>
            </a: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Сергей </a:t>
            </a: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Владимирович</a:t>
            </a:r>
          </a:p>
          <a:p>
            <a:endParaRPr lang="ru-RU" sz="2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тренер-преподаватель муниципального бюджетного образовательного учреждения дополнительного образования «Специализированная детско-юношеская спортивная школа №1» муниципального образования г. Краснодар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лауреат 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степени Всероссийского конкурса профессионального мастерства работников сферы дополнительного образования «Сердце отдаю детям»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Yu Gothic UI Light" panose="020B0300000000000000" pitchFamily="34" charset="-128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err="1" smtClean="0">
                <a:solidFill>
                  <a:srgbClr val="0056C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56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нлайн-вебинар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56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«Методический четверг»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56C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56C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тему: 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56C7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Год педагога и наставника: социально-значимые мероприятия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56C7"/>
                </a:solidFill>
                <a:effectLst/>
                <a:latin typeface="Arial" pitchFamily="34" charset="0"/>
                <a:ea typeface="Droid Sans Fallback"/>
                <a:cs typeface="Arial" pitchFamily="34" charset="0"/>
              </a:rPr>
              <a:t>как система повышения значимости профессии педагога»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56C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50" y="1771651"/>
            <a:ext cx="11830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56C7"/>
                </a:solidFill>
                <a:latin typeface="Arial" pitchFamily="34" charset="0"/>
                <a:cs typeface="Arial" pitchFamily="34" charset="0"/>
              </a:rPr>
              <a:t>Конкурсная деятельность </a:t>
            </a:r>
            <a:endParaRPr lang="ru-RU" sz="3200" b="1" i="1" dirty="0" smtClean="0">
              <a:solidFill>
                <a:srgbClr val="0056C7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56C7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200" b="1" i="1" dirty="0" smtClean="0">
                <a:solidFill>
                  <a:srgbClr val="0056C7"/>
                </a:solidFill>
                <a:latin typeface="Arial" pitchFamily="34" charset="0"/>
                <a:cs typeface="Arial" pitchFamily="34" charset="0"/>
              </a:rPr>
              <a:t>средство профессионального развития </a:t>
            </a:r>
            <a:r>
              <a:rPr lang="ru-RU" sz="3200" b="1" i="1" dirty="0" smtClean="0">
                <a:solidFill>
                  <a:srgbClr val="0056C7"/>
                </a:solidFill>
                <a:latin typeface="Arial" pitchFamily="34" charset="0"/>
                <a:cs typeface="Arial" pitchFamily="34" charset="0"/>
              </a:rPr>
              <a:t>педагога</a:t>
            </a:r>
          </a:p>
          <a:p>
            <a:pPr algn="ctr"/>
            <a:r>
              <a:rPr lang="ru-RU" b="1" i="1" dirty="0" smtClean="0">
                <a:solidFill>
                  <a:srgbClr val="0056C7"/>
                </a:solidFill>
                <a:latin typeface="Arial" pitchFamily="34" charset="0"/>
                <a:cs typeface="Arial" pitchFamily="34" charset="0"/>
              </a:rPr>
              <a:t>(на примере участия во всероссийском конкурсе работников сферы дополнительного образования «Сердце отдаю детям»)</a:t>
            </a:r>
            <a:endParaRPr lang="ru-RU" b="1" i="1" dirty="0">
              <a:solidFill>
                <a:srgbClr val="0056C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5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6500" y="76200"/>
            <a:ext cx="9277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Конкурсное испытание «Высшая Лига дополнительного образования детей»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3" descr="F:\Сердце отдаю детям 2022\ЛОГОО1.png">
            <a:extLst>
              <a:ext uri="{FF2B5EF4-FFF2-40B4-BE49-F238E27FC236}">
                <a16:creationId xmlns="" xmlns:a16="http://schemas.microsoft.com/office/drawing/2014/main" id="{85660E40-3AD9-4111-91E9-BEA06C07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67" y="112789"/>
            <a:ext cx="1451786" cy="12726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38200" y="1448484"/>
            <a:ext cx="108394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Профессиональный диалог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представителем Министерства по вопросам текущего состояния и перспектив развития системы дополнительного образования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753534"/>
            <a:ext cx="1219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Определение знаний нормативно-правовой информации обеспечения системы дополнительного образования: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Федеральный закон от 29.12.2012 №273-ФЗ "Об образовании Российской Федерации"</a:t>
            </a:r>
          </a:p>
          <a:p>
            <a:pPr algn="ctr">
              <a:buFontTx/>
              <a:buChar char="-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Концепция 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развития дополнительного образования детей до 2030 года;</a:t>
            </a:r>
          </a:p>
          <a:p>
            <a:pPr algn="ctr">
              <a:buFontTx/>
              <a:buChar char="-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Профессиональный стандарт педагог дополнительного образования детей и взрослых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>
              <a:buFontTx/>
              <a:buChar char="-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едеральные программы «Успех каждого ребенка» и др.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168" y="-24063"/>
            <a:ext cx="12122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Конкурсная деятельность и участие </a:t>
            </a:r>
          </a:p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педагогических фестивалях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мастер-классах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C:\Users\magmetod\Desktop\РАЗНЫЕ документы\2. ШУКШОВ С.В\Конкурсы, форумы и т.д\Фото с Конференций\WhatsApp Image 2023-04-07 at 14.12.1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5014"/>
            <a:ext cx="4188686" cy="2790712"/>
          </a:xfrm>
          <a:prstGeom prst="rect">
            <a:avLst/>
          </a:prstGeom>
          <a:noFill/>
        </p:spPr>
      </p:pic>
      <p:pic>
        <p:nvPicPr>
          <p:cNvPr id="29699" name="Picture 3" descr="C:\Users\magmetod\Desktop\РАЗНЫЕ документы\2. ШУКШОВ С.В\Конкурсы, форумы и т.д\Фото с Конференций\WhatsApp Image 2023-04-07 at 14.12.16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140" y="3850105"/>
            <a:ext cx="4820344" cy="3007895"/>
          </a:xfrm>
          <a:prstGeom prst="rect">
            <a:avLst/>
          </a:prstGeom>
          <a:noFill/>
        </p:spPr>
      </p:pic>
      <p:pic>
        <p:nvPicPr>
          <p:cNvPr id="29700" name="Picture 4" descr="C:\Users\magmetod\Desktop\РАЗНЫЕ документы\2. ШУКШОВ С.В\Конкурсы, форумы и т.д\Фото с Конференций\WhatsApp Image 2023-04-07 at 14.12.16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8231" y="903140"/>
            <a:ext cx="4058653" cy="3043990"/>
          </a:xfrm>
          <a:prstGeom prst="rect">
            <a:avLst/>
          </a:prstGeom>
          <a:noFill/>
        </p:spPr>
      </p:pic>
      <p:pic>
        <p:nvPicPr>
          <p:cNvPr id="29701" name="Picture 5" descr="C:\Users\magmetod\Desktop\РАЗНЫЕ документы\2. ШУКШОВ С.В\Конкурсы, форумы и т.д\Фото с Конференций\WhatsApp Image 2023-04-07 at 14.12.16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7522"/>
            <a:ext cx="4307305" cy="3230478"/>
          </a:xfrm>
          <a:prstGeom prst="rect">
            <a:avLst/>
          </a:prstGeom>
          <a:noFill/>
        </p:spPr>
      </p:pic>
      <p:pic>
        <p:nvPicPr>
          <p:cNvPr id="29703" name="Picture 7" descr="C:\Users\magmetod\Desktop\РАЗНЫЕ документы\2. ШУКШОВ С.В\Конкурсы, форумы и т.д\Фото с Конференций\Шаблон-PSD-новости-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2015" y="4071687"/>
            <a:ext cx="4149985" cy="2786313"/>
          </a:xfrm>
          <a:prstGeom prst="rect">
            <a:avLst/>
          </a:prstGeom>
          <a:noFill/>
        </p:spPr>
      </p:pic>
      <p:pic>
        <p:nvPicPr>
          <p:cNvPr id="29705" name="Picture 9" descr="C:\Users\magmetod\Desktop\РАЗНЫЕ документы\2. ШУКШОВ С.В\Конкурсы, форумы и т.д\Фото с Конференций\IeZ_RKED9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40843" y="887581"/>
            <a:ext cx="4251158" cy="3497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Picture 13" descr="C:\Users\magmetod\Desktop\РАЗНЫЕ документы\2. ШУКШОВ С.В\СДЮСШ 1\Для аттестации Шукшов\фото аттестационных документов\Диплом Некра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3" y="433134"/>
            <a:ext cx="3195536" cy="4261770"/>
          </a:xfrm>
          <a:prstGeom prst="rect">
            <a:avLst/>
          </a:prstGeom>
          <a:noFill/>
        </p:spPr>
      </p:pic>
      <p:pic>
        <p:nvPicPr>
          <p:cNvPr id="30722" name="Picture 2" descr="C:\Users\magmetod\Desktop\РАЗНЫЕ документы\2. ШУКШОВ С.В\СДЮСШ 1\Для аттестации Шукшов\фото аттестационных документов\Шукшов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24462"/>
            <a:ext cx="2647066" cy="363353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06187" y="24063"/>
            <a:ext cx="941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КОНКУРСНОЙ И ПРОЕКТНОЙ ДЕЯТЕЛЬНОСТИ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4" name="Picture 14" descr="C:\Users\magmetod\Desktop\РАЗНЫЕ документы\2. ШУКШОВ С.В\СДЮСШ 1\Для аттестации Шукшов\WhatsApp Image 2022-09-30 at 12.07.43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133805" y="-330940"/>
            <a:ext cx="4060498" cy="5719012"/>
          </a:xfrm>
          <a:prstGeom prst="rect">
            <a:avLst/>
          </a:prstGeom>
          <a:noFill/>
        </p:spPr>
      </p:pic>
      <p:pic>
        <p:nvPicPr>
          <p:cNvPr id="30735" name="Picture 15" descr="C:\Users\magmetod\Desktop\РАЗНЫЕ документы\2. ШУКШОВ С.В\СДЮСШ 1\Для аттестации Шукшов\WhatsApp Image 2022-09-30 at 12.07.4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572960" y="1148474"/>
            <a:ext cx="4395704" cy="3076993"/>
          </a:xfrm>
          <a:prstGeom prst="rect">
            <a:avLst/>
          </a:prstGeom>
          <a:noFill/>
        </p:spPr>
      </p:pic>
      <p:pic>
        <p:nvPicPr>
          <p:cNvPr id="30723" name="Picture 3" descr="C:\Users\magmetod\Desktop\РАЗНЫЕ документы\2. ШУКШОВ С.В\СДЮСШ 1\Для аттестации Шукшов\фото аттестационных документов\СОД 22 Краевой эта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2019" y="3225027"/>
            <a:ext cx="2605923" cy="3632973"/>
          </a:xfrm>
          <a:prstGeom prst="rect">
            <a:avLst/>
          </a:prstGeom>
          <a:noFill/>
        </p:spPr>
      </p:pic>
      <p:pic>
        <p:nvPicPr>
          <p:cNvPr id="30732" name="Picture 12" descr="C:\Users\magmetod\Desktop\РАЗНЫЕ документы\2. ШУКШОВ С.В\СДЮСШ 1\Для аттестации Шукшов\фото аттестационных документов\БПМОНМП КК Шукшов СВ_220623_1337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4379" y="3181707"/>
            <a:ext cx="2600491" cy="3676293"/>
          </a:xfrm>
          <a:prstGeom prst="rect">
            <a:avLst/>
          </a:prstGeom>
          <a:noFill/>
        </p:spPr>
      </p:pic>
      <p:pic>
        <p:nvPicPr>
          <p:cNvPr id="30729" name="Picture 9" descr="C:\Users\magmetod\Desktop\РАЗНЫЕ документы\2. ШУКШОВ С.В\СДЮСШ 1\Для аттестации Шукшов\фото аттестационных документов\Педагогические надежды Кубани-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93179" y="3186251"/>
            <a:ext cx="2598821" cy="3671749"/>
          </a:xfrm>
          <a:prstGeom prst="rect">
            <a:avLst/>
          </a:prstGeom>
          <a:noFill/>
        </p:spPr>
      </p:pic>
      <p:pic>
        <p:nvPicPr>
          <p:cNvPr id="30730" name="Picture 10" descr="C:\Users\magmetod\Desktop\РАЗНЫЕ документы\2. ШУКШОВ С.В\СДЮСШ 1\Для аттестации Шукшов\фото аттестационных документов\Муниципальный победитель СОД 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94290" y="3247427"/>
            <a:ext cx="2552866" cy="3610573"/>
          </a:xfrm>
          <a:prstGeom prst="rect">
            <a:avLst/>
          </a:prstGeom>
          <a:noFill/>
        </p:spPr>
      </p:pic>
      <p:pic>
        <p:nvPicPr>
          <p:cNvPr id="30737" name="Picture 17" descr="C:\Users\magmetod\Desktop\РАЗНЫЕ документы\2. ШУКШОВ С.В\СДЮСШ 1\благодарность министр спорта К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4717" y="3220035"/>
            <a:ext cx="2637377" cy="3649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354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962151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БЛАГОДАРЮ ЗА ВНИМАНИЕ!</a:t>
            </a:r>
            <a:endParaRPr kumimoji="0" lang="ru-RU" sz="8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54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agmetod\Desktop\РАЗНЫЕ документы\2. ШУКШОВ С.В\СДЮСШ 1\Для аттестации Шукшов\фото аттестационных документов\Диплом переподготовка.jpg\Диплом переподготовка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97392" y="-75806"/>
            <a:ext cx="3972842" cy="5616374"/>
          </a:xfrm>
          <a:prstGeom prst="rect">
            <a:avLst/>
          </a:prstGeom>
          <a:noFill/>
        </p:spPr>
      </p:pic>
      <p:pic>
        <p:nvPicPr>
          <p:cNvPr id="8" name="Picture 7" descr="C:\Users\magmetod\Desktop\РАЗНЫЕ документы\2. ШУКШОВ С.В\СДЮСШ 1\Для аттестации Шукшов\фото аттестационных документов\Повышение Шукшов_1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94947" y="-100461"/>
            <a:ext cx="4106381" cy="5799219"/>
          </a:xfrm>
          <a:prstGeom prst="rect">
            <a:avLst/>
          </a:prstGeom>
          <a:noFill/>
        </p:spPr>
      </p:pic>
      <p:pic>
        <p:nvPicPr>
          <p:cNvPr id="9" name="Picture 6" descr="C:\Users\magmetod\Desktop\РАЗНЫЕ документы\2. ШУКШОВ С.В\СДЮСШ 1\Для аттестации Шукшов\фото аттестационных документов\Повышение Шукшов_2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45137" y="2011137"/>
            <a:ext cx="4018548" cy="5675178"/>
          </a:xfrm>
          <a:prstGeom prst="rect">
            <a:avLst/>
          </a:prstGeom>
          <a:noFill/>
        </p:spPr>
      </p:pic>
      <p:pic>
        <p:nvPicPr>
          <p:cNvPr id="7" name="Picture 8" descr="C:\Users\magmetod\Desktop\РАЗНЫЕ документы\2. ШУКШОВ С.В\СДЮСШ 1\Для аттестации Шукшов\фото аттестационных документов\Повышение бату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18094" y="-24009"/>
            <a:ext cx="3949073" cy="5585260"/>
          </a:xfrm>
          <a:prstGeom prst="rect">
            <a:avLst/>
          </a:prstGeom>
          <a:noFill/>
        </p:spPr>
      </p:pic>
      <p:pic>
        <p:nvPicPr>
          <p:cNvPr id="31748" name="Picture 4" descr="C:\Users\magmetod\Desktop\РАЗНЫЕ документы\2. ШУКШОВ С.В\Шукшов Документы\Шукшов диплом бакалаврв.jpg\Шукшов диплом бакалаврв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9389" y="2934034"/>
            <a:ext cx="5549750" cy="3923966"/>
          </a:xfrm>
          <a:prstGeom prst="rect">
            <a:avLst/>
          </a:prstGeom>
          <a:noFill/>
        </p:spPr>
      </p:pic>
      <p:pic>
        <p:nvPicPr>
          <p:cNvPr id="31747" name="Picture 3" descr="C:\Users\magmetod\Desktop\РАЗНЫЕ документы\2. ШУКШОВ С.В\Шукшов Документы\Шукшов ГМУ переподготовка.jpg\Шукшов ГМУ переподготовка-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7537" y="3007895"/>
            <a:ext cx="5445287" cy="3850105"/>
          </a:xfrm>
          <a:prstGeom prst="rect">
            <a:avLst/>
          </a:prstGeom>
          <a:noFill/>
        </p:spPr>
      </p:pic>
      <p:pic>
        <p:nvPicPr>
          <p:cNvPr id="31749" name="Picture 5" descr="C:\Users\magmetod\Desktop\РАЗНЫЕ документы\2. ШУКШОВ С.В\Шукшов Документы\Шукшов диплом магистра.jpg\Шукшов диплом магистра-001 —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031958"/>
            <a:ext cx="3809973" cy="38260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77740" y="120315"/>
            <a:ext cx="7196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ПОВЫШЕНИЕ КВАЛИФИКАЦИИ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54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gmetod\Desktop\РАЗНЫЕ документы\2. ШУКШОВ С.В\Конкурсы, форумы и т.д\26.05 ШКОЛА ПОДГОТОВКИ КОНКУРСАНТОВ всероссийский Сердце отдаю детям 2022(2).jpg\26.05 ШКОЛА ПОДГОТОВКИ КОНКУРСАНТОВ всероссийский Сердце отдаю детям 2022(2)-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12192000" cy="652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1999" cy="199505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95867" y="124695"/>
            <a:ext cx="11186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МАСТЕРСТВА РАБОТНИКОВ СФЕРЫ ДОПОЛНИТЕЛЬНОГО ОБРАЗОВАНИЯ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«СЕРДЦЕ ОТДАЮ ДЕТЯМ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F:\Сердце отдаю детям 2022\ЛОГОО1.png">
            <a:extLst>
              <a:ext uri="{FF2B5EF4-FFF2-40B4-BE49-F238E27FC236}">
                <a16:creationId xmlns="" xmlns:a16="http://schemas.microsoft.com/office/drawing/2014/main" id="{B04F63E3-0FA1-41D2-87E3-134298C3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0547" y="5260660"/>
            <a:ext cx="1451786" cy="1272669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E10CEB4-1D0B-40FF-A909-A8F7E68D2EC5}"/>
              </a:ext>
            </a:extLst>
          </p:cNvPr>
          <p:cNvSpPr/>
          <p:nvPr/>
        </p:nvSpPr>
        <p:spPr>
          <a:xfrm>
            <a:off x="897465" y="2034617"/>
            <a:ext cx="107442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Конкурс проводится на следующих уровнях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Муниципальный 		     Региональный 	         Всероссийский</a:t>
            </a:r>
            <a:r>
              <a:rPr lang="ru-RU" b="1" dirty="0" smtClean="0">
                <a:solidFill>
                  <a:srgbClr val="FF0000"/>
                </a:solidFill>
              </a:rPr>
              <a:t>	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 каждом уровне конкурс проходит в несколько этапов: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/>
              <a:t>1 этап - заочный </a:t>
            </a:r>
          </a:p>
          <a:p>
            <a:pPr algn="ctr"/>
            <a:r>
              <a:rPr lang="ru-RU" sz="2800" b="1" dirty="0" smtClean="0"/>
              <a:t>   2 этап - очный </a:t>
            </a:r>
            <a:r>
              <a:rPr lang="ru-RU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			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82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2432" y="2620518"/>
            <a:ext cx="6532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ТУР ОЧНОГО ЭТАПА КОНКУРСА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7537" y="4977896"/>
            <a:ext cx="6446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ТУР ОЧНОГО ЭТАПА КОНКУРСА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3178213"/>
            <a:ext cx="11525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Индивидуальное конкурсное испытание – открытый мастер-класс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«Новые формы организации обучения и воспитания детей в дополнительном образовании»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Групповое конкурсное испытание  - импровизационный конкурс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«Проектирование дополнительного образовательного пространства для развития способностей и талантов детей»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250" y="5460003"/>
            <a:ext cx="11296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Индивидуальное конкурсное испытание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«Педагогическое многоборье»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Конкурсное испытание «Высшая Лига дополнительного образования детей»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профессиональный диалог с представителем Министерства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9532" y="0"/>
            <a:ext cx="7191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ЗАОЧНЫЙ ЭТАП КОНКУРСА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(Анализ экспертами конкурсных материалов)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911263"/>
            <a:ext cx="115442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1. «Визитная </a:t>
            </a:r>
            <a:r>
              <a:rPr 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карточка» -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видеоматериал о конкурсанте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2.  </a:t>
            </a: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идеообращение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«Мое образовательное решение - глобальным вызовам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в 2022 г.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В 2023 году «Педагог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дополнительного образования: где учиться мастерству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Анализ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дополнительной общеобразовательной программы участника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Анализ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сведений о качестве реализации Программы (результативность программы)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" name="Picture 3" descr="F:\Сердце отдаю детям 2022\ЛОГОО1.png">
            <a:extLst>
              <a:ext uri="{FF2B5EF4-FFF2-40B4-BE49-F238E27FC236}">
                <a16:creationId xmlns="" xmlns:a16="http://schemas.microsoft.com/office/drawing/2014/main" id="{85660E40-3AD9-4111-91E9-BEA06C07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214" y="0"/>
            <a:ext cx="1451786" cy="1272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magmetod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12204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200890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E03AC28-10D1-498F-AD4B-2D51DE1CAAB4}"/>
              </a:ext>
            </a:extLst>
          </p:cNvPr>
          <p:cNvSpPr/>
          <p:nvPr/>
        </p:nvSpPr>
        <p:spPr>
          <a:xfrm>
            <a:off x="0" y="6574964"/>
            <a:ext cx="12192000" cy="296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237302" y="209104"/>
            <a:ext cx="10103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ПЕРВЫЙ ТУР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ОЧНОГО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КОНКУРСА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68976" y="779321"/>
            <a:ext cx="1058444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Индивидуальное конкурсное испытание – открытый мастер-класс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1700" b="1" dirty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«Новые формы организации обучения и воспитания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детей в дополнительном образовании»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FA7675B-98DB-4D25-BABB-AB1F9BC72D49}"/>
              </a:ext>
            </a:extLst>
          </p:cNvPr>
          <p:cNvSpPr/>
          <p:nvPr/>
        </p:nvSpPr>
        <p:spPr>
          <a:xfrm>
            <a:off x="10470713" y="1701469"/>
            <a:ext cx="1452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Макс. кол-во –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баллов</a:t>
            </a:r>
            <a:endParaRPr lang="ru-RU" sz="15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3390139-F113-454F-9495-7B370BA7544F}"/>
              </a:ext>
            </a:extLst>
          </p:cNvPr>
          <p:cNvSpPr/>
          <p:nvPr/>
        </p:nvSpPr>
        <p:spPr>
          <a:xfrm>
            <a:off x="749159" y="2502024"/>
            <a:ext cx="10693681" cy="608806"/>
          </a:xfrm>
          <a:prstGeom prst="roundRect">
            <a:avLst/>
          </a:prstGeom>
          <a:solidFill>
            <a:srgbClr val="0056C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открытого мастер-класса</a:t>
            </a:r>
          </a:p>
          <a:p>
            <a:pPr algn="ctr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«Новые формы организации обучения и воспитания детей в дополнительном образовании» 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71C6E5BF-CB51-4D2F-9EB1-C706642A2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4845943"/>
              </p:ext>
            </p:extLst>
          </p:nvPr>
        </p:nvGraphicFramePr>
        <p:xfrm>
          <a:off x="961309" y="3170906"/>
          <a:ext cx="4755910" cy="640080"/>
        </p:xfrm>
        <a:graphic>
          <a:graphicData uri="http://schemas.openxmlformats.org/drawingml/2006/table">
            <a:tbl>
              <a:tblPr/>
              <a:tblGrid>
                <a:gridCol w="4755910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выявить и представить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новую форму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обучения и воспитания детей в дополнительном образовании в рамках реализуемой ДОП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E76EFBEC-97E9-4567-A6A3-2576A3111BCB}"/>
              </a:ext>
            </a:extLst>
          </p:cNvPr>
          <p:cNvSpPr/>
          <p:nvPr/>
        </p:nvSpPr>
        <p:spPr>
          <a:xfrm>
            <a:off x="435104" y="3336562"/>
            <a:ext cx="448574" cy="448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="" xmlns:a16="http://schemas.microsoft.com/office/drawing/2014/main" id="{2E3AC1E4-12EA-4DAF-A9B3-B74AFADD7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7682202"/>
              </p:ext>
            </p:extLst>
          </p:nvPr>
        </p:nvGraphicFramePr>
        <p:xfrm>
          <a:off x="979546" y="3891720"/>
          <a:ext cx="4737673" cy="640080"/>
        </p:xfrm>
        <a:graphic>
          <a:graphicData uri="http://schemas.openxmlformats.org/drawingml/2006/table">
            <a:tbl>
              <a:tblPr/>
              <a:tblGrid>
                <a:gridCol w="4737673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дифференцировать и предъявить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 профессиональные компетенции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внедрению новых форм в обучение и воспитание детей по ДОП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85AAF1A8-48A6-448B-857D-38FFE870DEAF}"/>
              </a:ext>
            </a:extLst>
          </p:cNvPr>
          <p:cNvSpPr/>
          <p:nvPr/>
        </p:nvSpPr>
        <p:spPr>
          <a:xfrm>
            <a:off x="435104" y="4002039"/>
            <a:ext cx="448574" cy="448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46" name="Таблица 45">
            <a:extLst>
              <a:ext uri="{FF2B5EF4-FFF2-40B4-BE49-F238E27FC236}">
                <a16:creationId xmlns="" xmlns:a16="http://schemas.microsoft.com/office/drawing/2014/main" id="{DEA5ADC3-7BE3-431B-822F-219EE4B2A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7127579"/>
              </p:ext>
            </p:extLst>
          </p:nvPr>
        </p:nvGraphicFramePr>
        <p:xfrm>
          <a:off x="961309" y="4612534"/>
          <a:ext cx="4755910" cy="640080"/>
        </p:xfrm>
        <a:graphic>
          <a:graphicData uri="http://schemas.openxmlformats.org/drawingml/2006/table">
            <a:tbl>
              <a:tblPr/>
              <a:tblGrid>
                <a:gridCol w="4755910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представить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 обоснованные и эффективные формы, методы, средства и приемы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обучения и воспитания </a:t>
                      </a: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B41FE2E6-44E5-4D64-9E69-870719C23E32}"/>
              </a:ext>
            </a:extLst>
          </p:cNvPr>
          <p:cNvSpPr/>
          <p:nvPr/>
        </p:nvSpPr>
        <p:spPr>
          <a:xfrm>
            <a:off x="413575" y="4616388"/>
            <a:ext cx="448574" cy="47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48" name="Таблица 47">
            <a:extLst>
              <a:ext uri="{FF2B5EF4-FFF2-40B4-BE49-F238E27FC236}">
                <a16:creationId xmlns="" xmlns:a16="http://schemas.microsoft.com/office/drawing/2014/main" id="{488FC40A-A2F7-46D8-9DD8-CBFC33844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3830891"/>
              </p:ext>
            </p:extLst>
          </p:nvPr>
        </p:nvGraphicFramePr>
        <p:xfrm>
          <a:off x="961309" y="5327653"/>
          <a:ext cx="4755910" cy="457200"/>
        </p:xfrm>
        <a:graphic>
          <a:graphicData uri="http://schemas.openxmlformats.org/drawingml/2006/table">
            <a:tbl>
              <a:tblPr/>
              <a:tblGrid>
                <a:gridCol w="4755910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вовлечь слушателей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мастер-класса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конструктивный диалог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достичь планируемого результата </a:t>
                      </a: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34680CB7-9B8E-4824-AD3E-693F2E85F97B}"/>
              </a:ext>
            </a:extLst>
          </p:cNvPr>
          <p:cNvSpPr/>
          <p:nvPr/>
        </p:nvSpPr>
        <p:spPr>
          <a:xfrm>
            <a:off x="422415" y="5325685"/>
            <a:ext cx="448574" cy="460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Сердце 31">
            <a:extLst>
              <a:ext uri="{FF2B5EF4-FFF2-40B4-BE49-F238E27FC236}">
                <a16:creationId xmlns="" xmlns:a16="http://schemas.microsoft.com/office/drawing/2014/main" id="{D61A7A59-A4C0-46C0-AB7B-92C99713D861}"/>
              </a:ext>
            </a:extLst>
          </p:cNvPr>
          <p:cNvSpPr/>
          <p:nvPr/>
        </p:nvSpPr>
        <p:spPr>
          <a:xfrm>
            <a:off x="1367352" y="1427630"/>
            <a:ext cx="1223479" cy="1054140"/>
          </a:xfrm>
          <a:prstGeom prst="heart">
            <a:avLst/>
          </a:prstGeom>
          <a:gradFill>
            <a:gsLst>
              <a:gs pos="0">
                <a:schemeClr val="accent2"/>
              </a:gs>
              <a:gs pos="100000">
                <a:srgbClr val="E21C51"/>
              </a:gs>
            </a:gsLst>
            <a:lin ang="36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ердце 30">
            <a:extLst>
              <a:ext uri="{FF2B5EF4-FFF2-40B4-BE49-F238E27FC236}">
                <a16:creationId xmlns="" xmlns:a16="http://schemas.microsoft.com/office/drawing/2014/main" id="{DB1F2793-F58B-480A-B385-8B91D3154820}"/>
              </a:ext>
            </a:extLst>
          </p:cNvPr>
          <p:cNvSpPr/>
          <p:nvPr/>
        </p:nvSpPr>
        <p:spPr>
          <a:xfrm>
            <a:off x="1359622" y="1413734"/>
            <a:ext cx="1223479" cy="1054140"/>
          </a:xfrm>
          <a:prstGeom prst="heart">
            <a:avLst/>
          </a:prstGeom>
          <a:noFill/>
          <a:ln w="28575">
            <a:solidFill>
              <a:srgbClr val="E21C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Профессор">
            <a:extLst>
              <a:ext uri="{FF2B5EF4-FFF2-40B4-BE49-F238E27FC236}">
                <a16:creationId xmlns="" xmlns:a16="http://schemas.microsoft.com/office/drawing/2014/main" id="{A1987F8F-D0ED-477F-A834-3A13D82B7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0786" y="1601869"/>
            <a:ext cx="696609" cy="6966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D69BA5-F720-4237-8BEE-4B8B076AB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925" y="824976"/>
            <a:ext cx="2389465" cy="1690049"/>
          </a:xfrm>
          <a:prstGeom prst="rect">
            <a:avLst/>
          </a:prstGeom>
        </p:spPr>
      </p:pic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C775C1AC-81D9-4E05-A4DA-9DF0F8265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6833539"/>
              </p:ext>
            </p:extLst>
          </p:nvPr>
        </p:nvGraphicFramePr>
        <p:xfrm>
          <a:off x="979547" y="5842375"/>
          <a:ext cx="4737672" cy="640080"/>
        </p:xfrm>
        <a:graphic>
          <a:graphicData uri="http://schemas.openxmlformats.org/drawingml/2006/table">
            <a:tbl>
              <a:tblPr/>
              <a:tblGrid>
                <a:gridCol w="4737672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целесообразного и обоснованного использования информационно-коммуникационных технологий (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ИКТ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электронных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образовательных и информационных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ресурсов </a:t>
                      </a: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5CE93760-A36B-489A-B623-2DF0C381337C}"/>
              </a:ext>
            </a:extLst>
          </p:cNvPr>
          <p:cNvSpPr/>
          <p:nvPr/>
        </p:nvSpPr>
        <p:spPr>
          <a:xfrm>
            <a:off x="413575" y="5982492"/>
            <a:ext cx="448574" cy="448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="" xmlns:a16="http://schemas.microsoft.com/office/drawing/2014/main" id="{1CCD2FA8-8441-46C8-9BEE-2C024D65B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113049"/>
              </p:ext>
            </p:extLst>
          </p:nvPr>
        </p:nvGraphicFramePr>
        <p:xfrm>
          <a:off x="6541059" y="3161704"/>
          <a:ext cx="5328386" cy="457200"/>
        </p:xfrm>
        <a:graphic>
          <a:graphicData uri="http://schemas.openxmlformats.org/drawingml/2006/table">
            <a:tbl>
              <a:tblPr/>
              <a:tblGrid>
                <a:gridCol w="5328386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отрефлексировать и представить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эффективные практики методического обеспечения качества реализации ДОП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953E6EEB-107A-4ACC-BC0C-05B389C7577C}"/>
              </a:ext>
            </a:extLst>
          </p:cNvPr>
          <p:cNvSpPr/>
          <p:nvPr/>
        </p:nvSpPr>
        <p:spPr>
          <a:xfrm>
            <a:off x="5985971" y="3173945"/>
            <a:ext cx="448574" cy="448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="" xmlns:a16="http://schemas.microsoft.com/office/drawing/2014/main" id="{C28E771F-A704-48F0-BE4F-D72FB349F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666250"/>
              </p:ext>
            </p:extLst>
          </p:nvPr>
        </p:nvGraphicFramePr>
        <p:xfrm>
          <a:off x="6541058" y="3702137"/>
          <a:ext cx="5328385" cy="640080"/>
        </p:xfrm>
        <a:graphic>
          <a:graphicData uri="http://schemas.openxmlformats.org/drawingml/2006/table">
            <a:tbl>
              <a:tblPr/>
              <a:tblGrid>
                <a:gridCol w="5328385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отрефлексировать и представить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эффективные практики методического сопровождения профориентации обучающихся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реализации ДОП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BC952954-0420-480E-A9E6-3C9A83F0AC7D}"/>
              </a:ext>
            </a:extLst>
          </p:cNvPr>
          <p:cNvSpPr/>
          <p:nvPr/>
        </p:nvSpPr>
        <p:spPr>
          <a:xfrm>
            <a:off x="5996616" y="3831528"/>
            <a:ext cx="448574" cy="448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="" xmlns:a16="http://schemas.microsoft.com/office/drawing/2014/main" id="{8FF2C0F5-8E4A-4521-912B-9B5D01705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9413680"/>
              </p:ext>
            </p:extLst>
          </p:nvPr>
        </p:nvGraphicFramePr>
        <p:xfrm>
          <a:off x="6541057" y="4426516"/>
          <a:ext cx="5328385" cy="822960"/>
        </p:xfrm>
        <a:graphic>
          <a:graphicData uri="http://schemas.openxmlformats.org/drawingml/2006/table">
            <a:tbl>
              <a:tblPr/>
              <a:tblGrid>
                <a:gridCol w="5328385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отрефлексировать 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представить эффективные практики методического сопровождения благоприятного психологического климата и педагогической поддержки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обучающихся, в том числе уязвимых категорий, при реализации ДОП </a:t>
                      </a: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FF20F12E-42A0-419D-BF2D-882736FB53AE}"/>
              </a:ext>
            </a:extLst>
          </p:cNvPr>
          <p:cNvSpPr/>
          <p:nvPr/>
        </p:nvSpPr>
        <p:spPr>
          <a:xfrm>
            <a:off x="6005236" y="4642077"/>
            <a:ext cx="448574" cy="448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53" name="Таблица 52">
            <a:extLst>
              <a:ext uri="{FF2B5EF4-FFF2-40B4-BE49-F238E27FC236}">
                <a16:creationId xmlns="" xmlns:a16="http://schemas.microsoft.com/office/drawing/2014/main" id="{C914BC16-1CF6-49C1-A781-0BDF6DFC4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974195"/>
              </p:ext>
            </p:extLst>
          </p:nvPr>
        </p:nvGraphicFramePr>
        <p:xfrm>
          <a:off x="6541057" y="5337580"/>
          <a:ext cx="5316472" cy="457200"/>
        </p:xfrm>
        <a:graphic>
          <a:graphicData uri="http://schemas.openxmlformats.org/drawingml/2006/table">
            <a:tbl>
              <a:tblPr/>
              <a:tblGrid>
                <a:gridCol w="5316472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обеспечить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целостность и завершённость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мастер-класса,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оригинальность формы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его проведения </a:t>
                      </a: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1BCA7CEB-3D1C-44EB-8A0F-C9D381046B2A}"/>
              </a:ext>
            </a:extLst>
          </p:cNvPr>
          <p:cNvSpPr/>
          <p:nvPr/>
        </p:nvSpPr>
        <p:spPr>
          <a:xfrm>
            <a:off x="5985971" y="5354150"/>
            <a:ext cx="448574" cy="448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aphicFrame>
        <p:nvGraphicFramePr>
          <p:cNvPr id="55" name="Таблица 54">
            <a:extLst>
              <a:ext uri="{FF2B5EF4-FFF2-40B4-BE49-F238E27FC236}">
                <a16:creationId xmlns="" xmlns:a16="http://schemas.microsoft.com/office/drawing/2014/main" id="{D81D667E-85A5-43DB-B9D6-DF40A3539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6503795"/>
              </p:ext>
            </p:extLst>
          </p:nvPr>
        </p:nvGraphicFramePr>
        <p:xfrm>
          <a:off x="6541057" y="5911012"/>
          <a:ext cx="5316471" cy="457200"/>
        </p:xfrm>
        <a:graphic>
          <a:graphicData uri="http://schemas.openxmlformats.org/drawingml/2006/table">
            <a:tbl>
              <a:tblPr/>
              <a:tblGrid>
                <a:gridCol w="5316471">
                  <a:extLst>
                    <a:ext uri="{9D8B030D-6E8A-4147-A177-3AD203B41FA5}">
                      <a16:colId xmlns="" xmlns:a16="http://schemas.microsoft.com/office/drawing/2014/main" val="15112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анализировать мастер-класс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установления соответствия содержания, методов и средств поставленным целям и задачам </a:t>
                      </a:r>
                    </a:p>
                  </a:txBody>
                  <a:tcPr>
                    <a:lnL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5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370565"/>
                  </a:ext>
                </a:extLst>
              </a:tr>
            </a:tbl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8861D054-E22D-4961-B049-842BCFD4514A}"/>
              </a:ext>
            </a:extLst>
          </p:cNvPr>
          <p:cNvGrpSpPr/>
          <p:nvPr/>
        </p:nvGrpSpPr>
        <p:grpSpPr>
          <a:xfrm>
            <a:off x="5983011" y="5933746"/>
            <a:ext cx="448574" cy="448574"/>
            <a:chOff x="6005236" y="5905546"/>
            <a:chExt cx="448574" cy="448574"/>
          </a:xfrm>
        </p:grpSpPr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2D8D76EE-9A45-4F77-A0DA-5ED9DD147F83}"/>
                </a:ext>
              </a:extLst>
            </p:cNvPr>
            <p:cNvSpPr/>
            <p:nvPr/>
          </p:nvSpPr>
          <p:spPr>
            <a:xfrm>
              <a:off x="6005236" y="5905546"/>
              <a:ext cx="448574" cy="4485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61EFA47-7DA5-4897-A5FA-7332A46FAE7C}"/>
                </a:ext>
              </a:extLst>
            </p:cNvPr>
            <p:cNvSpPr/>
            <p:nvPr/>
          </p:nvSpPr>
          <p:spPr>
            <a:xfrm>
              <a:off x="6005236" y="5942406"/>
              <a:ext cx="44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pic>
        <p:nvPicPr>
          <p:cNvPr id="57" name="Picture 3" descr="F:\Сердце отдаю детям 2022\ЛОГОО1.png">
            <a:extLst>
              <a:ext uri="{FF2B5EF4-FFF2-40B4-BE49-F238E27FC236}">
                <a16:creationId xmlns="" xmlns:a16="http://schemas.microsoft.com/office/drawing/2014/main" id="{2E096A92-1837-45AB-8BF7-C1F9BD6A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945" y="84574"/>
            <a:ext cx="1451786" cy="127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319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3391" y="111479"/>
            <a:ext cx="94851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Групповое конкурсное испытание  - импровизационный конкурс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«Проектирование дополнительного образовательного пространства для развития способностей и талантов детей»</a:t>
            </a:r>
            <a:endParaRPr lang="ru-RU" sz="28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Picture 3" descr="F:\Сердце отдаю детям 2022\ЛОГОО1.png">
            <a:extLst>
              <a:ext uri="{FF2B5EF4-FFF2-40B4-BE49-F238E27FC236}">
                <a16:creationId xmlns="" xmlns:a16="http://schemas.microsoft.com/office/drawing/2014/main" id="{85660E40-3AD9-4111-91E9-BEA06C07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67" y="112789"/>
            <a:ext cx="1451786" cy="12726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" y="4324350"/>
            <a:ext cx="1127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Содержание конкурсного испытания включает организацию процесса совместной деятельности, выявляющей у участников компетенций командной работы по созданию, публичному представлению проекта образовательного пространства дополнительного образования детей.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701" y="2234684"/>
            <a:ext cx="1169669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4К – компетенций:</a:t>
            </a:r>
          </a:p>
          <a:p>
            <a:pPr algn="just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Коммуникация                        3. Критическое мышление</a:t>
            </a:r>
          </a:p>
          <a:p>
            <a:pPr marL="514350" indent="-514350"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2.  Кооперация 			      4.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Креативное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мышление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5050" y="305485"/>
            <a:ext cx="9315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Индивидуальное конкурсное испытание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«Педагогическое многоборье»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3" descr="F:\Сердце отдаю детям 2022\ЛОГОО1.png">
            <a:extLst>
              <a:ext uri="{FF2B5EF4-FFF2-40B4-BE49-F238E27FC236}">
                <a16:creationId xmlns="" xmlns:a16="http://schemas.microsoft.com/office/drawing/2014/main" id="{85660E40-3AD9-4111-91E9-BEA06C07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67" y="112789"/>
            <a:ext cx="1451786" cy="12726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1580793"/>
            <a:ext cx="116395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Педагогическая задача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применение образовательных, педагогических технологий (и др.) в деятельности педагога дополнительного образования детей в рамках конкурсного испытания представляется в конкретных визуальных и текстовых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контентах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том числе с использованием электронных носителей, выполнение, решение и представление которых осуществляется непосредственно и публично.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Педагогическая ситуация 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визуализированная в кинофрагменте проблемная ситуация взаимодействия ребенка (детей) и взрослого (педагогов и (или) родителей), представленная на примере отобранного завершенного сюжета (в соответствии 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фильмографией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 школе, воспитании, образовании), в отношении которой конкурсант после предварительного просмотра и анализа, публично предлагает (представляет) свое педагогическое решение по данной ситуации, отвечает на вопросы жюри.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687</Words>
  <Application>Microsoft Office PowerPoint</Application>
  <PresentationFormat>Произвольный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RMC5</dc:creator>
  <cp:lastModifiedBy>magmetod</cp:lastModifiedBy>
  <cp:revision>585</cp:revision>
  <dcterms:created xsi:type="dcterms:W3CDTF">2021-01-18T13:17:41Z</dcterms:created>
  <dcterms:modified xsi:type="dcterms:W3CDTF">2023-04-12T18:06:58Z</dcterms:modified>
</cp:coreProperties>
</file>