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357298"/>
            <a:ext cx="8136904" cy="857256"/>
          </a:xfrm>
        </p:spPr>
        <p:txBody>
          <a:bodyPr>
            <a:norm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учреждение дополнительного образования Сурская детско-юношеская спортивная школа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3800" y="4725144"/>
            <a:ext cx="8329032" cy="135827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«Актуальные аспекты безопасных условий образования в области физической культуры в образовательных </a:t>
            </a:r>
            <a:r>
              <a:rPr lang="ru-RU" sz="2800" dirty="0" smtClean="0">
                <a:solidFill>
                  <a:srgbClr val="FF0000"/>
                </a:solidFill>
              </a:rPr>
              <a:t>организациях  </a:t>
            </a:r>
            <a:r>
              <a:rPr lang="ru-RU" sz="2800" dirty="0">
                <a:solidFill>
                  <a:srgbClr val="FF0000"/>
                </a:solidFill>
              </a:rPr>
              <a:t>Ульяновской области»</a:t>
            </a:r>
          </a:p>
        </p:txBody>
      </p:sp>
      <p:pic>
        <p:nvPicPr>
          <p:cNvPr id="1027" name="Picture 3" descr="C:\Users\77777\Desktop\NV50nyCupm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7686" y="0"/>
            <a:ext cx="1500198" cy="142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77777\Desktop\Strahovka-sport-deti-10-1.jpe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21098526">
            <a:off x="895289" y="2675793"/>
            <a:ext cx="2538213" cy="16921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6" name="Picture 2" descr="C:\Users\77777\Desktop\prevyu-kozel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 rot="252215">
            <a:off x="5420680" y="2470659"/>
            <a:ext cx="3035182" cy="20261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1596263533_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224" y="142852"/>
            <a:ext cx="1143008" cy="1143008"/>
          </a:xfrm>
          <a:prstGeom prst="rect">
            <a:avLst/>
          </a:prstGeom>
        </p:spPr>
      </p:pic>
      <p:pic>
        <p:nvPicPr>
          <p:cNvPr id="10" name="Рисунок 9" descr="i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7488" y="142852"/>
            <a:ext cx="1000132" cy="1143008"/>
          </a:xfrm>
          <a:prstGeom prst="rect">
            <a:avLst/>
          </a:prstGeom>
        </p:spPr>
      </p:pic>
      <p:pic>
        <p:nvPicPr>
          <p:cNvPr id="11" name="Рисунок 10" descr="Obrazovanie_logo_tsvet_na-bel_lev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29388" y="214290"/>
            <a:ext cx="2128458" cy="107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535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116632"/>
            <a:ext cx="7680960" cy="171487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Основные задачи создания </a:t>
            </a:r>
            <a:r>
              <a:rPr lang="ru-RU" sz="3600" b="1" dirty="0">
                <a:solidFill>
                  <a:srgbClr val="002060"/>
                </a:solidFill>
              </a:rPr>
              <a:t>условий для обеспечения высокого качества при реализации </a:t>
            </a:r>
            <a:r>
              <a:rPr lang="ru-RU" sz="3600" b="1" dirty="0" smtClean="0">
                <a:solidFill>
                  <a:srgbClr val="002060"/>
                </a:solidFill>
              </a:rPr>
              <a:t>программ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1560" y="2420888"/>
            <a:ext cx="7776864" cy="144016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совершенствование  материально- технического оснащения учебного предмета и соответственно повышение у обучающихся мотивации к регулярным занятиям физической культурой и формирование навыков здорового образа жизни;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1560" y="4581128"/>
            <a:ext cx="8280920" cy="1152128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модернизация </a:t>
            </a:r>
            <a:r>
              <a:rPr lang="ru-RU" b="1" dirty="0" smtClean="0">
                <a:solidFill>
                  <a:srgbClr val="002060"/>
                </a:solidFill>
              </a:rPr>
              <a:t>содержания учебного </a:t>
            </a:r>
            <a:r>
              <a:rPr lang="ru-RU" b="1" dirty="0">
                <a:solidFill>
                  <a:srgbClr val="002060"/>
                </a:solidFill>
              </a:rPr>
              <a:t>предмета общего образования на основе взаимосвязи урочной и внеурочной деятельности, а также дополнительного образования. </a:t>
            </a:r>
          </a:p>
        </p:txBody>
      </p:sp>
    </p:spTree>
    <p:extLst>
      <p:ext uri="{BB962C8B-B14F-4D97-AF65-F5344CB8AC3E}">
        <p14:creationId xmlns:p14="http://schemas.microsoft.com/office/powerpoint/2010/main" xmlns="" val="237486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7680960" cy="66213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Сурская ДЮСШ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2" y="857232"/>
            <a:ext cx="4680520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Сурская ДЮСШ </a:t>
            </a:r>
            <a:r>
              <a:rPr lang="ru-RU" sz="2400" b="1" dirty="0" smtClean="0"/>
              <a:t>основана</a:t>
            </a:r>
          </a:p>
          <a:p>
            <a:pPr algn="ctr"/>
            <a:r>
              <a:rPr lang="ru-RU" sz="2400" b="1" dirty="0" smtClean="0"/>
              <a:t> </a:t>
            </a:r>
            <a:r>
              <a:rPr lang="ru-RU" sz="2400" b="1" dirty="0"/>
              <a:t>в </a:t>
            </a:r>
            <a:r>
              <a:rPr lang="ru-RU" sz="2400" b="1" dirty="0" smtClean="0">
                <a:solidFill>
                  <a:srgbClr val="FF0000"/>
                </a:solidFill>
              </a:rPr>
              <a:t>1979</a:t>
            </a:r>
            <a:r>
              <a:rPr lang="ru-RU" sz="2400" b="1" dirty="0" smtClean="0"/>
              <a:t> году</a:t>
            </a:r>
            <a:endParaRPr lang="ru-RU" sz="24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23928" y="2571744"/>
            <a:ext cx="4464496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Я</a:t>
            </a:r>
            <a:r>
              <a:rPr lang="ru-RU" sz="2400" b="1" dirty="0" smtClean="0"/>
              <a:t>вляется </a:t>
            </a:r>
            <a:r>
              <a:rPr lang="ru-RU" sz="2400" b="1" dirty="0"/>
              <a:t>спортивным центром районного поселка и района в целом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660232" y="1052736"/>
            <a:ext cx="1944216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З</a:t>
            </a:r>
            <a:r>
              <a:rPr lang="ru-RU" sz="2400" b="1" dirty="0" smtClean="0"/>
              <a:t>анимается </a:t>
            </a:r>
            <a:r>
              <a:rPr lang="ru-RU" sz="2400" b="1" dirty="0">
                <a:solidFill>
                  <a:srgbClr val="FF0000"/>
                </a:solidFill>
              </a:rPr>
              <a:t>420 </a:t>
            </a:r>
            <a:r>
              <a:rPr lang="ru-RU" sz="2400" b="1" dirty="0"/>
              <a:t>учащихся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528" y="4293096"/>
            <a:ext cx="4467270" cy="2304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Профилирующие виды спорта</a:t>
            </a:r>
            <a:r>
              <a:rPr lang="ru-RU" sz="2000" b="1" dirty="0" smtClean="0">
                <a:solidFill>
                  <a:srgbClr val="FF0000"/>
                </a:solidFill>
              </a:rPr>
              <a:t>:</a:t>
            </a:r>
            <a:r>
              <a:rPr lang="ru-RU" sz="2000" b="1" dirty="0" smtClean="0"/>
              <a:t> </a:t>
            </a:r>
            <a:endParaRPr lang="ru-RU" sz="2000" b="1" dirty="0"/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/>
              <a:t>Настольный теннис</a:t>
            </a:r>
            <a:endParaRPr lang="ru-RU" sz="2000" b="1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ru-RU" sz="2000" b="1" dirty="0" smtClean="0"/>
              <a:t>Мини-футбол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ru-RU" sz="2000" b="1" dirty="0" smtClean="0"/>
              <a:t>Волейбол</a:t>
            </a:r>
          </a:p>
          <a:p>
            <a:pPr marL="1714500" lvl="3" indent="-342900">
              <a:buFont typeface="Arial" pitchFamily="34" charset="0"/>
              <a:buChar char="•"/>
            </a:pPr>
            <a:r>
              <a:rPr lang="ru-RU" sz="2000" b="1" dirty="0" smtClean="0"/>
              <a:t>Хоккей</a:t>
            </a:r>
          </a:p>
          <a:p>
            <a:pPr marL="2171700" lvl="4" indent="-342900">
              <a:buFont typeface="Arial" pitchFamily="34" charset="0"/>
              <a:buChar char="•"/>
            </a:pPr>
            <a:r>
              <a:rPr lang="ru-RU" sz="2000" b="1" dirty="0" smtClean="0"/>
              <a:t>Бокс</a:t>
            </a:r>
          </a:p>
        </p:txBody>
      </p:sp>
      <p:pic>
        <p:nvPicPr>
          <p:cNvPr id="9" name="Рисунок 8" descr="BW3jLyYGB_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2270365"/>
            <a:ext cx="2857520" cy="1317138"/>
          </a:xfrm>
          <a:prstGeom prst="rect">
            <a:avLst/>
          </a:prstGeom>
        </p:spPr>
      </p:pic>
      <p:pic>
        <p:nvPicPr>
          <p:cNvPr id="10" name="Рисунок 9" descr="LQQ-O6J3I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4429132"/>
            <a:ext cx="2857520" cy="185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1205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7680960" cy="53069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Ремонт спортивных залов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4366" y="785795"/>
            <a:ext cx="489201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</a:rPr>
              <a:t>устройство полов из ПВХ покрытия;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</a:rPr>
              <a:t>замена </a:t>
            </a:r>
            <a:r>
              <a:rPr lang="ru-RU" sz="2400" b="1" dirty="0">
                <a:solidFill>
                  <a:srgbClr val="002060"/>
                </a:solidFill>
              </a:rPr>
              <a:t>освещения на светодиодное</a:t>
            </a:r>
            <a:r>
              <a:rPr lang="ru-RU" sz="2400" b="1" dirty="0" smtClean="0">
                <a:solidFill>
                  <a:srgbClr val="002060"/>
                </a:solidFill>
              </a:rPr>
              <a:t>;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</a:rPr>
              <a:t>установка </a:t>
            </a:r>
            <a:r>
              <a:rPr lang="ru-RU" sz="2400" b="1" dirty="0">
                <a:solidFill>
                  <a:srgbClr val="002060"/>
                </a:solidFill>
              </a:rPr>
              <a:t>мягких стеновых протекторов;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</a:rPr>
              <a:t>косметический </a:t>
            </a:r>
            <a:r>
              <a:rPr lang="ru-RU" sz="2400" b="1" dirty="0">
                <a:solidFill>
                  <a:srgbClr val="002060"/>
                </a:solidFill>
              </a:rPr>
              <a:t>ремонт стен и потолков;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</a:rPr>
              <a:t>приобретение</a:t>
            </a:r>
          </a:p>
          <a:p>
            <a:pPr marL="457200" indent="-457200"/>
            <a:r>
              <a:rPr lang="ru-RU" sz="2400" b="1" dirty="0" smtClean="0">
                <a:solidFill>
                  <a:srgbClr val="002060"/>
                </a:solidFill>
              </a:rPr>
              <a:t>       спортивного оборудования;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</a:rPr>
              <a:t>приобретение </a:t>
            </a:r>
            <a:r>
              <a:rPr lang="ru-RU" sz="2400" b="1" dirty="0">
                <a:solidFill>
                  <a:srgbClr val="002060"/>
                </a:solidFill>
              </a:rPr>
              <a:t>мебели в </a:t>
            </a:r>
            <a:r>
              <a:rPr lang="ru-RU" sz="2400" b="1" dirty="0" smtClean="0">
                <a:solidFill>
                  <a:srgbClr val="002060"/>
                </a:solidFill>
              </a:rPr>
              <a:t>раздевалки;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</a:rPr>
              <a:t>ремонт </a:t>
            </a:r>
            <a:r>
              <a:rPr lang="ru-RU" sz="2400" b="1" dirty="0">
                <a:solidFill>
                  <a:srgbClr val="002060"/>
                </a:solidFill>
              </a:rPr>
              <a:t>и обустройство санузлов и душевых </a:t>
            </a:r>
            <a:r>
              <a:rPr lang="ru-RU" sz="2400" b="1" dirty="0" smtClean="0">
                <a:solidFill>
                  <a:srgbClr val="002060"/>
                </a:solidFill>
              </a:rPr>
              <a:t>комнат;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DoBUOXgX0AADBO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714356"/>
            <a:ext cx="3643306" cy="2286016"/>
          </a:xfrm>
          <a:prstGeom prst="rect">
            <a:avLst/>
          </a:prstGeom>
        </p:spPr>
      </p:pic>
      <p:pic>
        <p:nvPicPr>
          <p:cNvPr id="6" name="Рисунок 5" descr="ulyanovskaya_obl_s._chuvashskiy_kalmayur_ul._sovetskaya37a_01.08.16_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3643314"/>
            <a:ext cx="3571868" cy="271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655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00232" y="44624"/>
            <a:ext cx="6572296" cy="6747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«Школьная спортивная лига»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357159" y="3212976"/>
            <a:ext cx="4714907" cy="576064"/>
          </a:xfrm>
          <a:prstGeom prst="round2Diag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002060"/>
                </a:solidFill>
              </a:rPr>
              <a:t>«Летние кубки Лиги - Игры Трех Городов»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6215074" y="1412776"/>
            <a:ext cx="2643206" cy="575484"/>
          </a:xfrm>
          <a:prstGeom prst="round2Diag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002060"/>
                </a:solidFill>
              </a:rPr>
              <a:t>«Чемпионаты Лиги»</a:t>
            </a: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467544" y="1928802"/>
            <a:ext cx="2618893" cy="642942"/>
          </a:xfrm>
          <a:prstGeom prst="round2Diag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002060"/>
                </a:solidFill>
              </a:rPr>
              <a:t>«Летние кубки Лиги»</a:t>
            </a: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4716016" y="5500702"/>
            <a:ext cx="4320480" cy="857256"/>
          </a:xfrm>
          <a:prstGeom prst="round2Diag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002060"/>
                </a:solidFill>
              </a:rPr>
              <a:t>«Летние кубки Лиги - Сельские Игры»</a:t>
            </a:r>
          </a:p>
        </p:txBody>
      </p:sp>
      <p:sp>
        <p:nvSpPr>
          <p:cNvPr id="14" name="Стрелка вниз 13"/>
          <p:cNvSpPr/>
          <p:nvPr/>
        </p:nvSpPr>
        <p:spPr>
          <a:xfrm rot="1270461">
            <a:off x="2457450" y="997828"/>
            <a:ext cx="504056" cy="648072"/>
          </a:xfrm>
          <a:prstGeom prst="downArrow">
            <a:avLst>
              <a:gd name="adj1" fmla="val 50000"/>
              <a:gd name="adj2" fmla="val 48130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9560008">
            <a:off x="6080614" y="671236"/>
            <a:ext cx="576064" cy="717230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725037">
            <a:off x="3851920" y="741886"/>
            <a:ext cx="504056" cy="2445422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20901375">
            <a:off x="5207480" y="864626"/>
            <a:ext cx="504056" cy="4224950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 descr="eaf875f3ef1ad5569b5efcb53a8476db_thumb_2d98afdc896cb5f6fd1ffcad9b52db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143108" cy="1714488"/>
          </a:xfrm>
          <a:prstGeom prst="rect">
            <a:avLst/>
          </a:prstGeom>
        </p:spPr>
      </p:pic>
      <p:pic>
        <p:nvPicPr>
          <p:cNvPr id="19" name="Рисунок 18" descr="09-11-2015-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4000504"/>
            <a:ext cx="3714744" cy="2643182"/>
          </a:xfrm>
          <a:prstGeom prst="rect">
            <a:avLst/>
          </a:prstGeom>
        </p:spPr>
      </p:pic>
      <p:pic>
        <p:nvPicPr>
          <p:cNvPr id="20" name="Рисунок 19" descr="EJwFyHOXsAAPa8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636" y="2143116"/>
            <a:ext cx="2857520" cy="307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963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768096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«Ассоциация учителей физической культуры»</a:t>
            </a:r>
          </a:p>
        </p:txBody>
      </p:sp>
      <p:sp>
        <p:nvSpPr>
          <p:cNvPr id="7" name="Овал 6"/>
          <p:cNvSpPr/>
          <p:nvPr/>
        </p:nvSpPr>
        <p:spPr>
          <a:xfrm>
            <a:off x="323528" y="1412776"/>
            <a:ext cx="2664296" cy="18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эффективное использование профессионального потенциала педагогов</a:t>
            </a:r>
          </a:p>
        </p:txBody>
      </p:sp>
      <p:sp>
        <p:nvSpPr>
          <p:cNvPr id="8" name="Овал 7"/>
          <p:cNvSpPr/>
          <p:nvPr/>
        </p:nvSpPr>
        <p:spPr>
          <a:xfrm>
            <a:off x="5143504" y="4869160"/>
            <a:ext cx="3429024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развитие профессионального потенциала педагогов</a:t>
            </a:r>
          </a:p>
        </p:txBody>
      </p:sp>
      <p:sp>
        <p:nvSpPr>
          <p:cNvPr id="10" name="Овал 9"/>
          <p:cNvSpPr/>
          <p:nvPr/>
        </p:nvSpPr>
        <p:spPr>
          <a:xfrm>
            <a:off x="214283" y="4000504"/>
            <a:ext cx="2500330" cy="21431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улучшение образовательного процесса</a:t>
            </a:r>
          </a:p>
        </p:txBody>
      </p:sp>
      <p:sp>
        <p:nvSpPr>
          <p:cNvPr id="11" name="Овал 10"/>
          <p:cNvSpPr/>
          <p:nvPr/>
        </p:nvSpPr>
        <p:spPr>
          <a:xfrm>
            <a:off x="5286380" y="1000108"/>
            <a:ext cx="3857620" cy="28575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сплочение и координацию их усилий по совершенствованию методики преподавания соответствующей учебной </a:t>
            </a:r>
            <a:r>
              <a:rPr lang="ru-RU" dirty="0" smtClean="0"/>
              <a:t>дисциплины</a:t>
            </a:r>
            <a:endParaRPr lang="ru-RU" dirty="0"/>
          </a:p>
        </p:txBody>
      </p:sp>
      <p:pic>
        <p:nvPicPr>
          <p:cNvPr id="9" name="Рисунок 8" descr="891277_fc27a5377339472d80cf0143f46b1bfa_mv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12" y="3000372"/>
            <a:ext cx="2714644" cy="221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654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64286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Основные причины травматизма </a:t>
            </a:r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(</a:t>
            </a:r>
            <a:r>
              <a:rPr lang="ru-RU" sz="3200" b="1" dirty="0" smtClean="0">
                <a:solidFill>
                  <a:srgbClr val="002060"/>
                </a:solidFill>
              </a:rPr>
              <a:t>факторы риска) во время занятий физической </a:t>
            </a:r>
            <a:r>
              <a:rPr lang="ru-RU" sz="3200" b="1" dirty="0">
                <a:solidFill>
                  <a:srgbClr val="002060"/>
                </a:solidFill>
              </a:rPr>
              <a:t>к</a:t>
            </a:r>
            <a:r>
              <a:rPr lang="ru-RU" sz="3200" b="1" dirty="0" smtClean="0">
                <a:solidFill>
                  <a:srgbClr val="002060"/>
                </a:solidFill>
              </a:rPr>
              <a:t>ультурой и спортом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1916832"/>
            <a:ext cx="2304256" cy="18722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FF0000"/>
                </a:solidFill>
              </a:rPr>
              <a:t>«Организационные недостатки </a:t>
            </a:r>
            <a:r>
              <a:rPr lang="ru-RU" sz="1600" b="1" dirty="0">
                <a:solidFill>
                  <a:srgbClr val="002060"/>
                </a:solidFill>
              </a:rPr>
              <a:t>при проведении занятий. </a:t>
            </a:r>
            <a:r>
              <a:rPr lang="ru-RU" sz="1600" b="1" dirty="0">
                <a:solidFill>
                  <a:srgbClr val="FF0000"/>
                </a:solidFill>
              </a:rPr>
              <a:t>Ошибки в методике </a:t>
            </a:r>
            <a:r>
              <a:rPr lang="ru-RU" sz="1600" b="1" dirty="0">
                <a:solidFill>
                  <a:srgbClr val="002060"/>
                </a:solidFill>
              </a:rPr>
              <a:t>проведения занятий».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43808" y="1844824"/>
            <a:ext cx="2808312" cy="18722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FF0000"/>
                </a:solidFill>
              </a:rPr>
              <a:t>«Недостаточный учет </a:t>
            </a:r>
            <a:r>
              <a:rPr lang="ru-RU" sz="1600" b="1" dirty="0">
                <a:solidFill>
                  <a:srgbClr val="002060"/>
                </a:solidFill>
              </a:rPr>
              <a:t>состояния здоровья, половых и возрастных особенностей, физической и технической подготовленности обучающихся».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3814" y="4183887"/>
            <a:ext cx="3528392" cy="23488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FF0000"/>
                </a:solidFill>
              </a:rPr>
              <a:t>«Нарушение </a:t>
            </a:r>
            <a:r>
              <a:rPr lang="ru-RU" sz="1600" b="1" dirty="0">
                <a:solidFill>
                  <a:srgbClr val="002060"/>
                </a:solidFill>
              </a:rPr>
              <a:t>педагогом и (или) обучающимися требований инструкций и правил безопасности нахождения в образовательной организации. </a:t>
            </a:r>
            <a:r>
              <a:rPr lang="ru-RU" sz="1600" b="1" dirty="0">
                <a:solidFill>
                  <a:srgbClr val="FF0000"/>
                </a:solidFill>
              </a:rPr>
              <a:t>Нарушение</a:t>
            </a:r>
            <a:r>
              <a:rPr lang="ru-RU" sz="1600" b="1" dirty="0">
                <a:solidFill>
                  <a:srgbClr val="002060"/>
                </a:solidFill>
              </a:rPr>
              <a:t> правил медицинского (врачебного) контроля в образовательных организациях».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95936" y="4183886"/>
            <a:ext cx="2520280" cy="238838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FF0000"/>
                </a:solidFill>
              </a:rPr>
              <a:t>«Недостатки </a:t>
            </a:r>
            <a:r>
              <a:rPr lang="ru-RU" sz="1600" b="1" dirty="0">
                <a:solidFill>
                  <a:srgbClr val="002060"/>
                </a:solidFill>
              </a:rPr>
              <a:t>в организации </a:t>
            </a:r>
            <a:r>
              <a:rPr lang="ru-RU" sz="1600" b="1" dirty="0" smtClean="0">
                <a:solidFill>
                  <a:srgbClr val="002060"/>
                </a:solidFill>
              </a:rPr>
              <a:t>административно общественного </a:t>
            </a:r>
            <a:r>
              <a:rPr lang="ru-RU" sz="1600" b="1" dirty="0">
                <a:solidFill>
                  <a:srgbClr val="002060"/>
                </a:solidFill>
              </a:rPr>
              <a:t>контроля за соблюдением порядка расследования и учета несчастных случаев в образовательной организации».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940152" y="1771638"/>
            <a:ext cx="3203848" cy="201740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FF0000"/>
                </a:solidFill>
              </a:rPr>
              <a:t>«Несоответствие выбора </a:t>
            </a:r>
            <a:r>
              <a:rPr lang="ru-RU" sz="1600" b="1" dirty="0">
                <a:solidFill>
                  <a:srgbClr val="002060"/>
                </a:solidFill>
              </a:rPr>
              <a:t>средств обучения целям и задачам…, спортивной материально-технической базы общеобразовательной организации, требованиям СанПиН, правилам безопасности и видов спорта».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732240" y="4183887"/>
            <a:ext cx="2339752" cy="22322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FF0000"/>
                </a:solidFill>
              </a:rPr>
              <a:t>«Представление недостоверной информации </a:t>
            </a:r>
            <a:r>
              <a:rPr lang="ru-RU" sz="1600" b="1" dirty="0">
                <a:solidFill>
                  <a:srgbClr val="002060"/>
                </a:solidFill>
              </a:rPr>
              <a:t>со стороны родителей (законных представителей) о состоянии здоровья детей».</a:t>
            </a:r>
          </a:p>
        </p:txBody>
      </p:sp>
    </p:spTree>
    <p:extLst>
      <p:ext uri="{BB962C8B-B14F-4D97-AF65-F5344CB8AC3E}">
        <p14:creationId xmlns:p14="http://schemas.microsoft.com/office/powerpoint/2010/main" xmlns="" val="154501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>
          <a:xfrm>
            <a:off x="352426" y="2571744"/>
            <a:ext cx="7680960" cy="100013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Спасибо за внимание!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Другая 4">
      <a:dk1>
        <a:srgbClr val="90C6F6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90C6F6"/>
      </a:accent5>
      <a:accent6>
        <a:srgbClr val="A5C249"/>
      </a:accent6>
      <a:hlink>
        <a:srgbClr val="F49100"/>
      </a:hlink>
      <a:folHlink>
        <a:srgbClr val="85DFD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TM01790491[[fn=Mylar]]</Template>
  <TotalTime>215</TotalTime>
  <Words>338</Words>
  <Application>Microsoft Office PowerPoint</Application>
  <PresentationFormat>Экран (4:3)</PresentationFormat>
  <Paragraphs>43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Mylar</vt:lpstr>
      <vt:lpstr>«Актуальные аспекты безопасных условий образования в области физической культуры в образовательных организациях  Ульяновской области»</vt:lpstr>
      <vt:lpstr>Основные задачи создания условий для обеспечения высокого качества при реализации программ</vt:lpstr>
      <vt:lpstr>Сурская ДЮСШ</vt:lpstr>
      <vt:lpstr>Ремонт спортивных залов</vt:lpstr>
      <vt:lpstr>«Школьная спортивная лига»</vt:lpstr>
      <vt:lpstr>«Ассоциация учителей физической культуры»</vt:lpstr>
      <vt:lpstr>Основные причины травматизма  (факторы риска) во время занятий физической культурой и спортом 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«Актуальные аспекты безопасных условий образования в области физической культуры в образовательных организациях Ульяновской области»</dc:title>
  <dc:creator>77777</dc:creator>
  <cp:lastModifiedBy>1</cp:lastModifiedBy>
  <cp:revision>19</cp:revision>
  <dcterms:created xsi:type="dcterms:W3CDTF">2021-11-29T10:42:17Z</dcterms:created>
  <dcterms:modified xsi:type="dcterms:W3CDTF">2021-11-29T16:13:18Z</dcterms:modified>
</cp:coreProperties>
</file>