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07" r:id="rId2"/>
    <p:sldId id="308" r:id="rId3"/>
    <p:sldId id="309" r:id="rId4"/>
    <p:sldId id="310" r:id="rId5"/>
    <p:sldId id="311" r:id="rId6"/>
    <p:sldId id="313" r:id="rId7"/>
    <p:sldId id="314" r:id="rId8"/>
    <p:sldId id="334" r:id="rId9"/>
    <p:sldId id="337" r:id="rId10"/>
    <p:sldId id="335" r:id="rId11"/>
    <p:sldId id="315" r:id="rId12"/>
    <p:sldId id="317" r:id="rId13"/>
    <p:sldId id="333" r:id="rId14"/>
    <p:sldId id="318" r:id="rId15"/>
    <p:sldId id="322" r:id="rId16"/>
    <p:sldId id="323" r:id="rId17"/>
    <p:sldId id="328" r:id="rId18"/>
    <p:sldId id="326" r:id="rId19"/>
    <p:sldId id="327" r:id="rId20"/>
    <p:sldId id="32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7E971-76C7-4B81-A73E-82B514CCD71B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09584-FEA2-4EDE-AF59-AC3CB54B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7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EE99F-42C7-48D1-A564-9BFFC2BC62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27CCC-2611-4217-B20C-0F6B0458B6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ational_Statistical_Classification_of_Diseases_and_Related_Health_Problem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en.wikipedia.org/wiki/Medical_classifica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27590" y="1595735"/>
            <a:ext cx="8908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Нормативно-правовые основы формирования образовательной среды  для обучающихся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 ограниченными возможностями здоровья,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детьми-инвалидами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системе дополнительного образования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физкультурно-спортивной направленности  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9244" y="4439394"/>
            <a:ext cx="70133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Водяницкая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  Ольга   Ивановна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методист, кандидат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педагогических наук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50" y="0"/>
            <a:ext cx="2389549" cy="11557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78" y="0"/>
            <a:ext cx="1621722" cy="11303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46" y="101600"/>
            <a:ext cx="2661353" cy="10033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1175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782" y="80982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Для инвалидов и лиц с ограниченными возможностями здоровья, обучающихся в соответствующих образовательных учреждениях, организуются занятия с использованием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средств адаптивной физической культуры и адаптивного спорта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 учетом индивидуальных способностей и состояния здоровья таких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обучающихся.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811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Определение деятельности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 физическому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воспитанию для обучающихся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ограниченными возможностями здоровья, детьми-инвалидами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4053" y="968852"/>
            <a:ext cx="5565912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Письмо Федерального агентства по физической культуре и спорту от 21.03.2008 г. №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ЮА-02-07/912</a:t>
            </a:r>
            <a:r>
              <a:rPr lang="ru-RU" b="1" dirty="0">
                <a:solidFill>
                  <a:srgbClr val="444444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444444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направлении Методических рекомендаций об учреждениях адаптивной физической культуры и адаптивного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спорта»</a:t>
            </a:r>
          </a:p>
          <a:p>
            <a:pPr fontAlgn="base"/>
            <a:r>
              <a:rPr lang="ru-RU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СОГЛАСОВАНО Письмо </a:t>
            </a:r>
            <a:r>
              <a:rPr lang="ru-RU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образования</a:t>
            </a:r>
            <a:br>
              <a:rPr lang="ru-RU" b="1" u="sng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 </a:t>
            </a:r>
            <a:r>
              <a:rPr lang="ru-RU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науки </a:t>
            </a:r>
            <a:r>
              <a:rPr lang="ru-RU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РФ от 06.03.2008 г. </a:t>
            </a:r>
            <a:r>
              <a:rPr lang="ru-RU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№</a:t>
            </a:r>
            <a:r>
              <a:rPr lang="ru-RU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ИК-343/0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279" y="2516762"/>
            <a:ext cx="5910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5) организацию и создание условий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… для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занятия ими физической культурой и спортом;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53808" y="3145592"/>
            <a:ext cx="5592418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ст. 41,  Федеральный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закон от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21.11.2011 г.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№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323-ФЗ (ред. от 26.03.2022 г.)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530" y="3166118"/>
            <a:ext cx="5923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2) обеспечить детям-инвалидам, лицам с ограниченными возможностями здоровья создание условий для занятий физической культурой 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спортом;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0555" y="4027509"/>
            <a:ext cx="5565913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Совет Федерации Федерального собрания РФ Постановление от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03.03.2021 г. N 65-СФ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«О развитии детско-юношеского спорта в РФ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036" y="40480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создание условий для получения начальных знаний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умений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, навыков в области физической культуры и спорта, для дальнейшего освоения этапов спортивной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подготовки;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7305" y="5226784"/>
            <a:ext cx="5565913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Приказ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просвещения РФ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 09.11.2018 № 196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530" y="4965032"/>
            <a:ext cx="61887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19. Для обучающихся с ограниченными возможностями здоровья, детей-инвалидов и инвалидов организации, осуществляющие образовательную деятельность, организуют образовательный процесс по дополнительным общеобразовательным программам с учетом особенностей психофизического развития указанных категорий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5321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6099" y="0"/>
            <a:ext cx="11447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Требования к  профессиональному образованию  педагога, организующего занятия физической культурой и спортом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20" y="1410750"/>
            <a:ext cx="2484438" cy="1871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819835"/>
            <a:ext cx="40513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Педагог дополнительного образования,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тренер-преподаватель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6082" y="869434"/>
            <a:ext cx="23038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Базовое  образование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85000" y="787449"/>
            <a:ext cx="5207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ts val="1200"/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Высшее профессиональное образование/среднее профессиональное образование и дополнительное профессиональное образование по направлению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SzPts val="1200"/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«Образование и педагогические науки»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555234"/>
            <a:ext cx="481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ДПО в рамках курсов повышения квалификации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100" y="1981538"/>
            <a:ext cx="40259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Направление:</a:t>
            </a:r>
          </a:p>
          <a:p>
            <a:pPr marL="283464" indent="-283464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«Физическая культура для лиц </a:t>
            </a:r>
          </a:p>
          <a:p>
            <a:pPr marL="283464" indent="-283464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отклонениями в состоянии здоровья»,</a:t>
            </a:r>
            <a:endParaRPr lang="ru-RU" dirty="0">
              <a:latin typeface="Arial Narrow" panose="020B0606020202030204" pitchFamily="34" charset="0"/>
            </a:endParaRPr>
          </a:p>
          <a:p>
            <a:pPr marL="283464" indent="-283464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«Адаптивное физическое воспитание»,</a:t>
            </a:r>
            <a:endParaRPr lang="ru-RU" dirty="0">
              <a:latin typeface="Arial Narrow" panose="020B0606020202030204" pitchFamily="34" charset="0"/>
            </a:endParaRPr>
          </a:p>
          <a:p>
            <a:pPr marL="283464" indent="-283464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«Адаптивная физическая культура»,</a:t>
            </a:r>
            <a:endParaRPr lang="ru-RU" dirty="0">
              <a:latin typeface="Arial Narrow" panose="020B0606020202030204" pitchFamily="34" charset="0"/>
            </a:endParaRPr>
          </a:p>
          <a:p>
            <a:pPr marL="283464" indent="-283464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«Адаптивный спорт»,</a:t>
            </a:r>
            <a:endParaRPr lang="ru-RU" dirty="0">
              <a:latin typeface="Arial Narrow" panose="020B0606020202030204" pitchFamily="34" charset="0"/>
            </a:endParaRPr>
          </a:p>
          <a:p>
            <a:pPr marL="283464" indent="-283464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«Адаптивная двигательная рекреация»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6900" y="1950135"/>
            <a:ext cx="524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Дополнительное профессиональное образование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(программа  профессиональной переподготовки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02500" y="2606239"/>
            <a:ext cx="48895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Направление подготовки: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49.03.02 «Физическая культура для лиц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отклонениями в состоянии здоровья».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«Адаптивная физическая культура»,</a:t>
            </a:r>
            <a:endParaRPr lang="ru-RU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«Лечебная физическая культура»,</a:t>
            </a:r>
            <a:endParaRPr lang="ru-RU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«Адаптивная двигательная рекреация»,</a:t>
            </a:r>
            <a:endParaRPr lang="ru-RU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«Адаптивный спорт»,</a:t>
            </a:r>
            <a:endParaRPr lang="ru-RU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«Физическая реабилитация»,</a:t>
            </a:r>
            <a:endParaRPr lang="ru-RU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Arial Narrow" panose="020B0606020202030204" pitchFamily="34" charset="0"/>
              </a:rPr>
              <a:t>49.02.02 «Адаптивная физическая культура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»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089738"/>
            <a:ext cx="6096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Направление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«Лечебная физическая культура»,</a:t>
            </a: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«Лечебная физическая культура и спортивная медицина»,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Наличие сертификата специалиста и/или аккредитации специалиста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«Лечебная физическая культура и спортивная медицина»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9586" y="5339140"/>
            <a:ext cx="575241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должность инструктора-методиста по </a:t>
            </a:r>
            <a:r>
              <a:rPr lang="ru-RU" sz="16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ЛФК </a:t>
            </a:r>
            <a:r>
              <a:rPr lang="ru-RU" sz="16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принимается специалист с высшим физкультурным образованием</a:t>
            </a:r>
            <a:r>
              <a:rPr lang="ru-RU" sz="1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, освоивший программу подготовки по лечебной физкультуре в соответствии с квалификационными требованиями и получивший сертификат </a:t>
            </a:r>
            <a:r>
              <a:rPr lang="ru-RU" sz="1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специалиста</a:t>
            </a:r>
            <a:endParaRPr lang="ru-RU" sz="16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934670"/>
            <a:ext cx="6438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Приказ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здравоохранения 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РФ от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20.08.2001 г. №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337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мерах по дальнейшему развитию и совершенствованию спортивной медицины и лечебной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физкультуры»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9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61434"/>
            <a:ext cx="487344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Специалист по адаптивной физической культуре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0282" y="348734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Базовое 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15200" y="192038"/>
            <a:ext cx="48768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49.03.02 «Физическая культура для лиц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отклонениями в состоянии здоровья».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«Адаптивная физическая культура»,</a:t>
            </a:r>
            <a:endParaRPr lang="ru-RU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«Лечебная физическая культура»,</a:t>
            </a:r>
            <a:endParaRPr lang="ru-RU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«Адаптивная двигательная рекреация»,</a:t>
            </a:r>
            <a:endParaRPr lang="ru-RU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«Адаптивный спорт»,</a:t>
            </a:r>
            <a:endParaRPr lang="ru-RU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«Физическая реабилитация»,</a:t>
            </a:r>
            <a:endParaRPr lang="ru-RU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Arial Narrow" panose="020B0606020202030204" pitchFamily="34" charset="0"/>
              </a:rPr>
              <a:t>49.02.02 «Адаптивная физическая культура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81735"/>
            <a:ext cx="727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ДПО в рамках курсов повышения квалификации в установленные сроки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00" y="1232238"/>
            <a:ext cx="41021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Направление:</a:t>
            </a:r>
          </a:p>
          <a:p>
            <a:pPr marL="283464" indent="-283464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«Физическая культура для лиц </a:t>
            </a:r>
          </a:p>
          <a:p>
            <a:pPr marL="283464" indent="-283464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отклонениями в состоянии здоровья»,</a:t>
            </a:r>
            <a:endParaRPr lang="ru-RU" dirty="0">
              <a:latin typeface="Arial Narrow" panose="020B0606020202030204" pitchFamily="34" charset="0"/>
            </a:endParaRPr>
          </a:p>
          <a:p>
            <a:pPr marL="283464" indent="-283464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«Адаптивное физическое воспитание»,</a:t>
            </a:r>
            <a:endParaRPr lang="ru-RU" dirty="0">
              <a:latin typeface="Arial Narrow" panose="020B0606020202030204" pitchFamily="34" charset="0"/>
            </a:endParaRPr>
          </a:p>
          <a:p>
            <a:pPr marL="283464" indent="-283464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«Адаптивная физическая культура»,</a:t>
            </a:r>
            <a:endParaRPr lang="ru-RU" dirty="0">
              <a:latin typeface="Arial Narrow" panose="020B0606020202030204" pitchFamily="34" charset="0"/>
            </a:endParaRPr>
          </a:p>
          <a:p>
            <a:pPr marL="283464" indent="-283464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«Адаптивный спорт»,</a:t>
            </a:r>
            <a:endParaRPr lang="ru-RU" dirty="0">
              <a:latin typeface="Arial Narrow" panose="020B0606020202030204" pitchFamily="34" charset="0"/>
            </a:endParaRPr>
          </a:p>
          <a:p>
            <a:pPr marL="283464" indent="-283464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«Адаптивная двигательная рекреация»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045106"/>
            <a:ext cx="2259914" cy="21298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3701" y="3396734"/>
            <a:ext cx="239039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Медицинский работник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6882" y="3447534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Базовое 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26100" y="3058636"/>
            <a:ext cx="65659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31.08.39 «Лечебная физическая культура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спортивная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медицина»,</a:t>
            </a: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Arial Narrow" panose="020B0606020202030204" pitchFamily="34" charset="0"/>
              </a:rPr>
              <a:t>31.02.01 «Лечебное дело», 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Arial Narrow" panose="020B0606020202030204" pitchFamily="34" charset="0"/>
              </a:rPr>
              <a:t>31.02.02 «Акушерское дело»,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Arial Narrow" panose="020B0606020202030204" pitchFamily="34" charset="0"/>
              </a:rPr>
              <a:t>34.02.01 «Сестринское дело»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28232" y="4298434"/>
            <a:ext cx="481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ДПО в рамках курсов повышения квалификации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9900" y="4737438"/>
            <a:ext cx="49276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Направление:</a:t>
            </a:r>
            <a:endParaRPr lang="ru-RU" dirty="0"/>
          </a:p>
          <a:p>
            <a:pPr marL="283464" indent="-283464" algn="just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«Физическая культура для лиц с отклонениями </a:t>
            </a:r>
          </a:p>
          <a:p>
            <a:pPr marL="283464" indent="-283464" algn="just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состоянии здоровья»,</a:t>
            </a:r>
            <a:endParaRPr lang="ru-RU" dirty="0"/>
          </a:p>
          <a:p>
            <a:pPr marL="283464" indent="-283464" algn="just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«Адаптивное физическое воспитание»,</a:t>
            </a:r>
            <a:endParaRPr lang="ru-RU" dirty="0"/>
          </a:p>
          <a:p>
            <a:pPr marL="283464" indent="-283464" algn="just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«Адаптивная физическая культура»,</a:t>
            </a:r>
            <a:endParaRPr lang="ru-RU" dirty="0"/>
          </a:p>
          <a:p>
            <a:pPr marL="283464" indent="-283464" algn="just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«Адаптивный спорт»,</a:t>
            </a:r>
            <a:endParaRPr lang="ru-RU" dirty="0"/>
          </a:p>
          <a:p>
            <a:pPr marL="283464" indent="-283464" algn="just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«Адаптивная двигательная рекреация»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546100" y="3817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Дополнительное профессиональное образование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(программа  профессиональной переподготовки)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549676"/>
            <a:ext cx="60960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49.03.02 «Физическая культура для лиц с отклонениями в состоянии здоровья». </a:t>
            </a:r>
            <a:endParaRPr lang="ru-RU" dirty="0"/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«Адаптивная физическая культура»,</a:t>
            </a:r>
            <a:endParaRPr lang="ru-RU" dirty="0"/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«Лечебная физическая культура»,</a:t>
            </a:r>
            <a:endParaRPr lang="ru-RU" dirty="0"/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«Адаптивная двигательная рекреация»,</a:t>
            </a:r>
            <a:endParaRPr lang="ru-RU" dirty="0"/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«Адаптивный спорт»,</a:t>
            </a:r>
            <a:endParaRPr lang="ru-RU" dirty="0"/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Профиль «Физическая реабилитация»,</a:t>
            </a:r>
            <a:endParaRPr lang="ru-RU" dirty="0"/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49.02.02 «Адаптивная физическая культура»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3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92766" y="0"/>
            <a:ext cx="5473147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инструктор</a:t>
            </a:r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адаптивной физической </a:t>
            </a:r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культуре,</a:t>
            </a:r>
            <a:endParaRPr lang="ru-RU" b="1" i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инструктор-методист</a:t>
            </a:r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адаптивной физической </a:t>
            </a:r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культуре,</a:t>
            </a:r>
            <a:endParaRPr lang="ru-RU" b="1" i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</a:t>
            </a: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адаптивной физической </a:t>
            </a:r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культуре и спорту</a:t>
            </a:r>
            <a:endParaRPr lang="ru-RU" b="1" i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3478" y="119270"/>
            <a:ext cx="6122505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Министерство здравоохранения и социального развития РФ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от 15.08.2011 г.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№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916н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 fontAlgn="base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 утверждении Единого квалификационного справочника должностей руководителей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специалистов и служащих,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раздел «Квалификационные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характеристики должностей работников в области физической культуры 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спорта»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552661" y="437322"/>
            <a:ext cx="5168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4110911"/>
            <a:ext cx="6096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Постановление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Правительства РФ от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08.08.2013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г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№ 678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 fontAlgn="t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«Об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организаций»</a:t>
            </a:r>
            <a:endParaRPr lang="ru-RU" b="1" i="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175843"/>
            <a:ext cx="547314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едагог дополнительного образования,</a:t>
            </a:r>
          </a:p>
          <a:p>
            <a:pPr fontAlgn="base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тренер- преподаватель,</a:t>
            </a:r>
          </a:p>
          <a:p>
            <a:pPr fontAlgn="base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fontAlgn="base"/>
            <a:endParaRPr lang="ru-RU" b="1" i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559287" y="4353339"/>
            <a:ext cx="5168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437248"/>
            <a:ext cx="5950226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Организационно-методическое обеспечение реабилитационной (восстановительной) деятельности с помощью средств физической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культуры лиц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ограниченными возможностями здоровья и инвалидов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92612"/>
            <a:ext cx="597759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Основная цель вида профессиональной деятельности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783" y="5384560"/>
            <a:ext cx="599074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Основная цель вида профессиональной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765" y="5743017"/>
            <a:ext cx="1175467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Организация деятельности обучающихся по усвоению знаний, формированию умений и компетенци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й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6018" y="6150114"/>
            <a:ext cx="1174142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Приказ Минтруда России от 22.09.2021 N </a:t>
            </a:r>
            <a:r>
              <a:rPr lang="ru-RU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652н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«Об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утверждении профессионального стандарта "Педагог дополнительного образования детей и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взрослых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09252" y="1896505"/>
            <a:ext cx="6082748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Приказ Министерства труда и социальной защиты РФ от </a:t>
            </a:r>
            <a:r>
              <a:rPr lang="ru-RU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от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02.04.2019 г.№ </a:t>
            </a:r>
            <a:r>
              <a:rPr lang="ru-RU" sz="20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197н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  № </a:t>
            </a:r>
            <a:r>
              <a:rPr lang="ru-RU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199н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latin typeface="Arial Narrow" panose="020B0606020202030204" pitchFamily="34" charset="0"/>
              </a:rPr>
              <a:t/>
            </a:r>
            <a:br>
              <a:rPr lang="ru-RU" b="1" dirty="0"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 утверждении профессионального стандарта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«Инструктор-методист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 адаптивной физической культуре и адаптивному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спорту».</a:t>
            </a:r>
            <a:r>
              <a:rPr lang="ru-RU" b="1" dirty="0">
                <a:latin typeface="Arial Narrow" panose="020B0606020202030204" pitchFamily="34" charset="0"/>
              </a:rPr>
              <a:t/>
            </a:r>
            <a:br>
              <a:rPr lang="ru-RU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 утверждении профессионального стандарта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«Тренер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 адаптивной физической культуре и адаптивному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спорту»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2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23900" y="1"/>
            <a:ext cx="11468100" cy="3774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Специальные профессиональные компетенции</a:t>
            </a:r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118" y="5487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Обучение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911" y="959437"/>
            <a:ext cx="60960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ОПК-З. 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Способен обосновывать выбор наиболее эффективных методов обучения лиц с отклонениями в состоянии здоровья с использованием специальных знаний и способов их рационального применения в специальных медицинских группах в организациях общего 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образования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518" y="2034002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Развитие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27" y="2449774"/>
            <a:ext cx="6096000" cy="1323439"/>
          </a:xfrm>
          <a:prstGeom prst="rect">
            <a:avLst/>
          </a:prstGeom>
          <a:solidFill>
            <a:srgbClr val="F9E7EB"/>
          </a:solidFill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ОПК-7. 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Способен определять закономерности развития физических и психических качеств лиц с отклонениями в состоянии здоровья, кризисы, обусловленные их физическим и психическим созреванием и функционированием, сенситивные периоды развития тех или иных функций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33625" y="433812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Воспитание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31927" y="925134"/>
            <a:ext cx="5620374" cy="1323439"/>
          </a:xfrm>
          <a:prstGeom prst="rect">
            <a:avLst/>
          </a:prstGeom>
          <a:solidFill>
            <a:srgbClr val="D1F3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ОПК-6. 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Способен формировать осознанное отношение к занятиям адаптивной физической культурой, здоровому образу жизни у лиц с отклонениями в состоянии здоровья, их способности вести самостоятельную жизнь, самосовершенствоваться и </a:t>
            </a:r>
            <a:r>
              <a:rPr lang="ru-RU" sz="1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самоактуализироваться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3141" y="2298316"/>
            <a:ext cx="155156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Профилактика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94743" y="2705748"/>
            <a:ext cx="5557558" cy="1569660"/>
          </a:xfrm>
          <a:prstGeom prst="rect">
            <a:avLst/>
          </a:prstGeom>
          <a:solidFill>
            <a:srgbClr val="CFF3D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ОПК-10. 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Способен проводить комплексы физических упражнений, применять физические средства и методы воздействия на человека с целью предупреждения возможного возникновения и (или) прогрессирования заболеваний, обусловленных основным дефектом организма лиц с отклонениями в состоянии здоровья (вторичных отклонений и сопутствующих заболеваний)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8418" y="3928688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Планирование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0027" y="4346203"/>
            <a:ext cx="6096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ОПК-13. 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Способен планировать содержание занятий с учетом положений теории физической культуры, физиологической характеристики нагрузки, анатомо-морфологических и психологических особенностей занимающихся различного пола и возраста, нозологических форм заболеваний занимающихся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81062" y="4271610"/>
            <a:ext cx="523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Правовые основы профессиональной 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15100" y="4695177"/>
            <a:ext cx="55499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ОПК-15. 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Способен осуществлять профессиональную деятельность во всех видах адаптивной физической культуры в соответствии с нормативными правовыми актами сферы физической культуры и спорта и нормами профессиональной этики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074" y="5934670"/>
            <a:ext cx="12058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800"/>
            </a:pP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Приказ Министерства образования и науки РФ от 19.09.2017 г. № 942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(с изм. и доп. 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т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26.11.2020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г.,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08.02.2021 г)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>
              <a:buSzPts val="2800"/>
            </a:pP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«Об утверждении федерального государственного образовательного стандарта высшего образования - </a:t>
            </a:r>
            <a:r>
              <a:rPr lang="ru-RU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бакалавриат</a:t>
            </a: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по направлению подготовки 49.03.02 </a:t>
            </a:r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«Физическая </a:t>
            </a: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культура для лиц с отклонениями в состоянии здоровья (адаптивная физическая культура)»</a:t>
            </a:r>
          </a:p>
        </p:txBody>
      </p:sp>
    </p:spTree>
    <p:extLst>
      <p:ext uri="{BB962C8B-B14F-4D97-AF65-F5344CB8AC3E}">
        <p14:creationId xmlns:p14="http://schemas.microsoft.com/office/powerpoint/2010/main" val="914467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03" y="0"/>
            <a:ext cx="12126097" cy="53545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Варианты моделей  организации  образовательного пространства  в системе дополнительного образования детей</a:t>
            </a:r>
            <a:endParaRPr lang="ru-RU" sz="2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903" y="518612"/>
            <a:ext cx="3587314" cy="11096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Совместные занятия  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 обучающимися, 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fontAlgn="base"/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не имеющими нарушений 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в 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развитии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(ИНКЛЮЗИЯ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) 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в «массовой» образовательной организации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" y="1783659"/>
            <a:ext cx="2640650" cy="2024014"/>
          </a:xfrm>
          <a:prstGeom prst="snip2DiagRect">
            <a:avLst/>
          </a:prstGeom>
          <a:solidFill>
            <a:schemeClr val="accent3">
              <a:lumMod val="50000"/>
            </a:scheme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33540" y="452351"/>
            <a:ext cx="3428867" cy="7965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Занятия в отдельных классах/группах в «массовой» образовательной организации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96" y="1451997"/>
            <a:ext cx="3218164" cy="2002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0822" y="465603"/>
            <a:ext cx="3921178" cy="11096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fontAlgn="base"/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Занятия в образовательной организации (специальные коррекционные), реорганизованной в образовательный комплекс</a:t>
            </a:r>
            <a:r>
              <a:rPr lang="ru-RU" sz="1600" strike="sngStrike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ы</a:t>
            </a:r>
            <a:endParaRPr lang="ru-RU" sz="1600" strike="sngStrike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fontAlgn="base"/>
            <a:r>
              <a:rPr lang="ru-RU" sz="16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,</a:t>
            </a:r>
            <a:endParaRPr lang="ru-RU" sz="160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328" y="3976356"/>
            <a:ext cx="3495263" cy="791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Медицинские организации, санаторные организации, детские  дома-интернаты социальной  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защиты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555" y="5104684"/>
            <a:ext cx="3523558" cy="3962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Муниципальные досуговые центры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659" y="5678569"/>
            <a:ext cx="4395073" cy="4045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Детско-юношеские спортивно-адаптивные школы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57530" y="4527118"/>
            <a:ext cx="706340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Обучение  на дому с посещением занятий в системе дополнительного образования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35857" y="3910244"/>
            <a:ext cx="7058577" cy="5353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Группы  по адаптивному спорту в организациях дополнительного образования 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детей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660" y="6228827"/>
            <a:ext cx="4395073" cy="3962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Физкультурно-спортивные клубы 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инвалидов </a:t>
            </a:r>
          </a:p>
        </p:txBody>
      </p:sp>
      <p:pic>
        <p:nvPicPr>
          <p:cNvPr id="17" name="Объект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541" y="1704486"/>
            <a:ext cx="3030067" cy="2063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810539" y="5214226"/>
            <a:ext cx="7103165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Письмо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образования и науки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РФ от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18.04.2008 г.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№ АФ-150/06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«О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создании условий для получения образования детьми с ограниченными возможностями здоровья и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детьми-инвалидами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4036" y="6211669"/>
            <a:ext cx="715617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Письмо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образования и науки РФ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 07.06.2013 № ИР-535/07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«О коррекционном и инклюзивном образовании»</a:t>
            </a:r>
          </a:p>
        </p:txBody>
      </p:sp>
    </p:spTree>
    <p:extLst>
      <p:ext uri="{BB962C8B-B14F-4D97-AF65-F5344CB8AC3E}">
        <p14:creationId xmlns:p14="http://schemas.microsoft.com/office/powerpoint/2010/main" val="22695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32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Выбор образовательного маршрута</a:t>
            </a:r>
            <a:endParaRPr lang="ru-RU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2" descr="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3" y="468536"/>
            <a:ext cx="2941005" cy="2370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3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89" y="864158"/>
            <a:ext cx="3608786" cy="24517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D0EC"/>
          </a:solidFill>
          <a:ln w="88900" cap="sq">
            <a:solidFill>
              <a:srgbClr val="D5D0E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4" descr="C:\Users\OI\Desktop\blind_680x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68" y="157279"/>
            <a:ext cx="3768132" cy="248194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243051" y="3127708"/>
            <a:ext cx="3507313" cy="5563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ОБУЧАЮЩИЕСЯ</a:t>
            </a:r>
            <a:endParaRPr lang="ru-RU" sz="1400" dirty="0"/>
          </a:p>
          <a:p>
            <a:pPr algn="ctr" fontAlgn="base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С ОГРАНИЧЕННЫМИ ВОЗМОЖНОСТЯМИ ЗДОРОВЬЯ</a:t>
            </a:r>
            <a:endParaRPr lang="ru-RU" sz="1400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0357" y="3497809"/>
            <a:ext cx="2776695" cy="411448"/>
          </a:xfrm>
          <a:prstGeom prst="rect">
            <a:avLst/>
          </a:prstGeom>
          <a:solidFill>
            <a:srgbClr val="D5D0EC"/>
          </a:solidFill>
          <a:ln>
            <a:solidFill>
              <a:srgbClr val="D5D0E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ДЕТИ-ИНВАЛИДЫ</a:t>
            </a:r>
            <a:endParaRPr lang="ru-RU" sz="1400" dirty="0">
              <a:solidFill>
                <a:srgbClr val="00206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60043" y="2879943"/>
            <a:ext cx="3440410" cy="525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РЕБЕНОК-ИНВАЛИД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+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С ОГРАНИЧЕННЫМИ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ВОЗМОЖНОСТЯМИ ЗДОРОВЬЯ</a:t>
            </a:r>
            <a:endParaRPr lang="ru-RU" sz="1400" dirty="0">
              <a:effectLst/>
            </a:endParaRP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251707" y="3798640"/>
            <a:ext cx="3537020" cy="1749401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Родители предоставляют:</a:t>
            </a:r>
            <a:endParaRPr lang="ru-RU" sz="1400" dirty="0"/>
          </a:p>
          <a:p>
            <a:pPr algn="ctr" fontAlgn="base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подтверждение из медико-психолого- педагогической комиссии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документа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необходимости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создания специальных условий</a:t>
            </a:r>
            <a:endParaRPr lang="ru-RU" sz="1400" dirty="0"/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НЕ ЯВЛЯЕТСЯ ЗАМЕНОЙ ОБРАЗОВАТЕЛЬНОЙ ПРОГРАММЫ</a:t>
            </a:r>
            <a:endParaRPr lang="ru-RU" sz="1400" dirty="0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4160233" y="4039548"/>
            <a:ext cx="3537020" cy="1531958"/>
          </a:xfrm>
          <a:prstGeom prst="snip2DiagRect">
            <a:avLst/>
          </a:prstGeom>
          <a:solidFill>
            <a:srgbClr val="D5D0EC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Родители  предоставляют: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индивидуальную   программу реабилитации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ребенка-инвалида</a:t>
            </a:r>
            <a:endParaRPr lang="ru-RU" sz="1400" dirty="0"/>
          </a:p>
          <a:p>
            <a:pPr algn="ctr" fontAlgn="base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НЕ ЯВЛЯЕТСЯ ЗАМЕНОЙ ОБРАЗОВАТЕЛЬНОЙ ПРОГРАММЫ!</a:t>
            </a:r>
            <a:endParaRPr lang="ru-RU" sz="1400" dirty="0">
              <a:effectLst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8192757" y="3609688"/>
            <a:ext cx="3999243" cy="155749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Родители предоставляют:</a:t>
            </a:r>
            <a:endParaRPr lang="ru-RU" sz="1400" dirty="0"/>
          </a:p>
          <a:p>
            <a:pPr algn="ctr" fontAlgn="base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подтверждение из медико-психолого- педагогической комиссии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соз</a:t>
            </a:r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дании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специальных условий. </a:t>
            </a:r>
            <a:endParaRPr lang="ru-RU" sz="1400" dirty="0"/>
          </a:p>
          <a:p>
            <a:pPr algn="ctr" fontAlgn="base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Индивидуальную   программу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реабилитации</a:t>
            </a:r>
            <a:endParaRPr lang="ru-RU" sz="1400" dirty="0"/>
          </a:p>
          <a:p>
            <a:pPr algn="ctr" fontAlgn="base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НЕ ЯВЛЯЕТСЯ ЗАМЕНОЙ ОБРАЗОВАТЕЛЬНОЙ 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ПРОГРАММЫ</a:t>
            </a:r>
            <a:r>
              <a:rPr lang="ru-RU" sz="1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!</a:t>
            </a:r>
            <a:endParaRPr lang="ru-RU" sz="1400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612" y="6218875"/>
            <a:ext cx="11838388" cy="358385"/>
          </a:xfrm>
          <a:prstGeom prst="rect">
            <a:avLst/>
          </a:prstGeom>
          <a:solidFill>
            <a:srgbClr val="D5D0EC"/>
          </a:solidFill>
          <a:ln>
            <a:solidFill>
              <a:srgbClr val="D5D0E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с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т. 79, Федеральный закон от 29.12.2012 г. №273-ФЗ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«Об образовании в РФ», </a:t>
            </a:r>
            <a:endParaRPr lang="ru-RU" sz="14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9333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566654" y="219925"/>
            <a:ext cx="8594683" cy="1091111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3501" tIns="273501" rIns="273501" bIns="273501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100" kern="1200"/>
          </a:p>
        </p:txBody>
      </p:sp>
      <p:sp>
        <p:nvSpPr>
          <p:cNvPr id="12" name="Прямоугольник 11"/>
          <p:cNvSpPr/>
          <p:nvPr/>
        </p:nvSpPr>
        <p:spPr>
          <a:xfrm>
            <a:off x="1731685" y="234851"/>
            <a:ext cx="8728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Законные  (уполномоченные) представители 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ИМЕЮТ ПРАВО НЕ ПРЕДОСТАВЛЯТЬ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эти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документы в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образовательную организацию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и иные организации,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это</a:t>
            </a: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НОСИТ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ДОБРОВОЛЬНЫЙ И ЗАЯВИТЕЛЬНЫЙ ХАРАКТЕР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17595" y="3524158"/>
            <a:ext cx="4086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effectLst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31685" y="2343409"/>
            <a:ext cx="8502664" cy="12354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НЕПРЕДОСТАВЛЕНИЕ В ОБРАЗОВАТЕЛЬНУЮ ОРГАНИЗАЦИЮ ЗАКЛЮЧЕНИЯ ПМПК, </a:t>
            </a:r>
            <a:endParaRPr lang="ru-RU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ПРОГРАММЫ  РЕАБИЛИТАЦИИ И АБИЛИТАЦИИ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ЯВЛЯЕТСЯ  ПРЕПЯТСТВИЕМ ДЛЯ: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СОЗДАНИЯ СПЕЦИАЛЬНЫХ УСЛОВИЙ,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           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  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РАЗРАБОТКИ АДАПТИРОВАННОЙ 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ПРОГРАММЫ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436" y="1597048"/>
            <a:ext cx="4812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Заключение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психолого-медико-педагогической комиссии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1760" y="1730120"/>
            <a:ext cx="6211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Индивидуальная </a:t>
            </a:r>
            <a:r>
              <a:rPr lang="ru-RU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программа </a:t>
            </a:r>
            <a:r>
              <a:rPr lang="ru-RU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реабилитации и </a:t>
            </a:r>
            <a:r>
              <a:rPr lang="ru-RU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абилитации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435" y="3869855"/>
            <a:ext cx="11695885" cy="11337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Формы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Индивидуальной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программы реабилитации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(ИПР)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утверждены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приказом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Министерства труда и социального развития РФ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от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13.06.2017 г.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№ </a:t>
            </a:r>
            <a:r>
              <a:rPr lang="ru-RU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486н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(с изм. от 2020 г.</a:t>
            </a:r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)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где содержатся рекомендации по получению образования ребенком-инвалидом. Образовательными организациями должны учитываться эти рекомендации в обязательном порядке при организации образовательной деятельности для ребенка-инвалида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286664" y="1360675"/>
            <a:ext cx="484632" cy="236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657269" y="1387443"/>
            <a:ext cx="484632" cy="236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7479" y="5394591"/>
            <a:ext cx="11877040" cy="12354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Индивидуальные программы реабилитации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могут содержать рекомендации по обучению ребенка-инвалида по адаптированной образовательной программе – в таком случае разрабатывается соответствующая  программа либо рекомендации и дополняют ее специальными условиями (образовательная организация создает необходимые условия для организации образовательной деятельности для ребенка-инвалида в соответствии с рекомендациями ИПР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)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38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274378" cy="3871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Координация деятельности и определение образовательного маршрута обучающегося</a:t>
            </a:r>
            <a:endParaRPr lang="ru-RU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309" y="336738"/>
            <a:ext cx="37358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64C55"/>
                </a:solidFill>
                <a:latin typeface="PT Serif"/>
              </a:rPr>
              <a:t>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комиссий определяется из расчета 1 комиссия на 10 тысяч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детей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92279" y="4381523"/>
            <a:ext cx="4331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Приказ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образования и науки РФ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20.09.2013г.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№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1082</a:t>
            </a:r>
          </a:p>
          <a:p>
            <a:pPr algn="ctr" fontAlgn="base"/>
            <a:r>
              <a:rPr lang="ru-RU" sz="1600" b="1" dirty="0" smtClean="0">
                <a:solidFill>
                  <a:srgbClr val="005EA5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«Об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утверждении Положения о психолого-медико-педагогической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комиссии»</a:t>
            </a:r>
            <a:endParaRPr lang="ru-RU" sz="1600" b="1" i="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919" y="980425"/>
            <a:ext cx="3744285" cy="340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Состав членов комиссии (специалистов) ПМПК: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919" y="1438545"/>
            <a:ext cx="3288484" cy="2830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педагог-психолог,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учителя-дефектологи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соответствующему профилю: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олигофренопедагог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тифлопедагог, сурдопедагог),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учитель-логопед, </a:t>
            </a:r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педиатр, невролог, офтальмолог,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оториноларинголог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ортопед, психиатр детский,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социальный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педагог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необходимости в состав комиссии включаются и другие специалисты</a:t>
            </a: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35604" y="701145"/>
            <a:ext cx="3814194" cy="305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Состав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 бюро медико-социальной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экспертизы: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56638" y="1120942"/>
            <a:ext cx="4412609" cy="1982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рачи-специалисты общего профиля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врачи-специалисты смешанного профиля,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рачи-специалисты офтальмологического профиля,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рачи-специалисты психиатрического профиля,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рачи-специалисты фтизиатрического профиля,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рачи-специалисты педиатрического профиля,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сихолог,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специалист по социальной работе,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врач-специалист по реабилитации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8720" y="3218157"/>
            <a:ext cx="7863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Приказ Министерства здравоохранения и социального развития РФ  от 08.10.2008 г. №355</a:t>
            </a:r>
            <a:endParaRPr lang="ru-RU" sz="1400" dirty="0"/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«Об утверждении примерной структуры главных бюро медико-социальной экспертизы по соответствующему субъекту РФ, главного бюро, осуществляющего медико-социальную экспертизу…»</a:t>
            </a:r>
            <a:endParaRPr lang="ru-RU" sz="1400" dirty="0"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63610" y="3921211"/>
            <a:ext cx="7566868" cy="888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Составление плана </a:t>
            </a:r>
            <a:r>
              <a:rPr lang="ru-RU" sz="1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ЛФК </a:t>
            </a: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для пациентов с заболеваниями и (или) состояниями в соответствии с порядком организации медицинской </a:t>
            </a:r>
            <a:r>
              <a:rPr lang="ru-RU" sz="1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реабилитации </a:t>
            </a: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с действующим порядками оказания медицинской помощи, клиническими рекомендациями </a:t>
            </a:r>
            <a:endParaRPr lang="ru-RU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47796" y="5484932"/>
            <a:ext cx="7891242" cy="12462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Разработка плана применения 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ЛФК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заболеваниями и состояниями в зависимости от этапа медицинской реабилитации в соответствии с порядком организации медицинской реабилитации,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</a:t>
            </a:r>
            <a:endParaRPr lang="ru-RU" sz="1400" b="1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757089"/>
            <a:ext cx="256423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Специалист ЛФК,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Специалист  АФК отсутствует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56" y="5575357"/>
            <a:ext cx="1594607" cy="118311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239236" y="4907271"/>
            <a:ext cx="7602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200"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Приказ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труда и социальной защиты РФ от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03.09.2018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 г. № 572н </a:t>
            </a:r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>
              <a:buSzPts val="1200"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«Об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утверждении профессионального стандарта "Специалист по медицинской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реабилитации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33612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К вопросу о «специальных условиях» получения образования</a:t>
            </a:r>
            <a:endParaRPr lang="ru-RU" sz="2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01" y="561476"/>
            <a:ext cx="4885040" cy="583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Под специальными условиями понимаются условия обучения, воспитания и развития обучающихся с ОВЗ</a:t>
            </a:r>
            <a:endParaRPr lang="ru-RU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7582" y="517290"/>
            <a:ext cx="3496962" cy="457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пециальные образовательные программы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7582" y="1139007"/>
            <a:ext cx="3496962" cy="26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етоды обучения, воспитания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0267" y="1566209"/>
            <a:ext cx="3496962" cy="5658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специальные учебники, учебные пособия, дидактические материалы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39959" y="2351735"/>
            <a:ext cx="3496963" cy="4983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специальные технические средства обучения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34398" y="2989237"/>
            <a:ext cx="3496963" cy="526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редоставление услуг ассистента (помощника)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8768" y="3652840"/>
            <a:ext cx="3496963" cy="639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роведение групповых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и индивидуальных коррекционных занятий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3930" y="4438655"/>
            <a:ext cx="3472250" cy="737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беспечение доступа в здание организаций, осуществляющих образовательную деятельность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18891" y="5348249"/>
            <a:ext cx="3472252" cy="26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ругие условия 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31805" y="5220734"/>
            <a:ext cx="5288692" cy="513247"/>
          </a:xfrm>
          <a:prstGeom prst="wedgeRoundRectCallout">
            <a:avLst>
              <a:gd name="adj1" fmla="val 61037"/>
              <a:gd name="adj2" fmla="val 4966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  <a:r>
              <a:rPr lang="ru-RU" sz="14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от 29.12.2012 </a:t>
            </a:r>
            <a:r>
              <a:rPr lang="ru-RU" sz="1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г. № </a:t>
            </a:r>
            <a:r>
              <a:rPr lang="ru-RU" sz="14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273-ФЗ </a:t>
            </a:r>
            <a:endParaRPr lang="ru-RU" sz="1400" b="1" i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4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«</a:t>
            </a:r>
            <a:r>
              <a:rPr lang="ru-RU" sz="14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 образовании в РФ» </a:t>
            </a:r>
            <a:r>
              <a:rPr lang="ru-RU" sz="14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ст</a:t>
            </a:r>
            <a:r>
              <a:rPr lang="ru-RU" sz="14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14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79, ч 3</a:t>
            </a:r>
            <a:r>
              <a:rPr lang="ru-RU" sz="14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5" idx="3"/>
          </p:cNvCxnSpPr>
          <p:nvPr/>
        </p:nvCxnSpPr>
        <p:spPr>
          <a:xfrm>
            <a:off x="9774544" y="745876"/>
            <a:ext cx="979220" cy="1283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836922" y="1270813"/>
            <a:ext cx="925674" cy="1278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925105" y="3867919"/>
            <a:ext cx="971341" cy="1221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0043436" y="4681170"/>
            <a:ext cx="94388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0045004" y="5352940"/>
            <a:ext cx="986581" cy="1514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31805" y="3656452"/>
            <a:ext cx="5445210" cy="473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Специальные условия прописывает ПМПК </a:t>
            </a:r>
          </a:p>
          <a:p>
            <a:pPr algn="ctr"/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(Центральная 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психолого-медико-педагогическая </a:t>
            </a:r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комиссия</a:t>
            </a:r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andex Sans Text"/>
              </a:rPr>
              <a:t>)</a:t>
            </a:r>
            <a:endParaRPr lang="ru-RU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Yandex Sans Text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1805" y="4367788"/>
            <a:ext cx="5445210" cy="683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Основанием для создания специальных условий является заключение ПМПК (предоставление родителями заключения в ОО носит (добровольный характер)</a:t>
            </a:r>
            <a:endParaRPr lang="ru-RU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238898" y="1253083"/>
            <a:ext cx="4539047" cy="527966"/>
          </a:xfrm>
          <a:prstGeom prst="pent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Цель создания специальных условий</a:t>
            </a:r>
            <a:endParaRPr lang="ru-RU" sz="1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8853" y="1853464"/>
            <a:ext cx="5527589" cy="1661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получение качественного образования без дискриминации,</a:t>
            </a:r>
          </a:p>
          <a:p>
            <a:pPr algn="just"/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для коррекции нарушений развития,</a:t>
            </a:r>
          </a:p>
          <a:p>
            <a:pPr algn="just"/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социальная адаптация,</a:t>
            </a:r>
          </a:p>
          <a:p>
            <a:pPr algn="just"/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использование специальных подходов, методов, способов общения,</a:t>
            </a:r>
          </a:p>
          <a:p>
            <a:pPr algn="just"/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социальное развитие,</a:t>
            </a:r>
          </a:p>
          <a:p>
            <a:pPr algn="just"/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финансовое обеспечение,</a:t>
            </a:r>
          </a:p>
          <a:p>
            <a:pPr algn="just"/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социальная поддержка.</a:t>
            </a:r>
          </a:p>
          <a:p>
            <a:pPr marL="285750" indent="-285750" algn="just">
              <a:buFontTx/>
              <a:buChar char="-"/>
            </a:pPr>
            <a:endPara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131805" y="5933338"/>
            <a:ext cx="5461686" cy="921623"/>
          </a:xfrm>
          <a:prstGeom prst="wedgeRoundRectCallout">
            <a:avLst>
              <a:gd name="adj1" fmla="val 56567"/>
              <a:gd name="adj2" fmla="val -6432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Пис</a:t>
            </a:r>
            <a:r>
              <a:rPr lang="ru-RU" sz="1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ьмо </a:t>
            </a:r>
            <a:r>
              <a:rPr lang="ru-RU" sz="1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Министерства образования и науки РФ </a:t>
            </a:r>
            <a:r>
              <a:rPr lang="ru-RU" sz="1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от </a:t>
            </a:r>
            <a:r>
              <a:rPr lang="ru-RU" sz="1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18.04.2008 г. № </a:t>
            </a:r>
            <a:r>
              <a:rPr lang="ru-RU" sz="1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АФ-150/06 </a:t>
            </a:r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«О </a:t>
            </a: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создании условий для получения образования детьми с ограниченными возможностями здоровья и </a:t>
            </a:r>
            <a:r>
              <a:rPr lang="ru-RU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детьми-инвалидами»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751" y="2989237"/>
            <a:ext cx="1088036" cy="1062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85" y="4178662"/>
            <a:ext cx="1107658" cy="1062186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9831361" y="3206010"/>
            <a:ext cx="995906" cy="127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751" y="420825"/>
            <a:ext cx="1107658" cy="1062186"/>
          </a:xfrm>
          <a:prstGeom prst="rect">
            <a:avLst/>
          </a:prstGeom>
        </p:spPr>
      </p:pic>
      <p:sp>
        <p:nvSpPr>
          <p:cNvPr id="29" name="Скругленная прямоугольная выноска 28"/>
          <p:cNvSpPr/>
          <p:nvPr/>
        </p:nvSpPr>
        <p:spPr>
          <a:xfrm>
            <a:off x="6064370" y="5947458"/>
            <a:ext cx="5857336" cy="876362"/>
          </a:xfrm>
          <a:prstGeom prst="wedgeRoundRectCallout">
            <a:avLst>
              <a:gd name="adj1" fmla="val -50531"/>
              <a:gd name="adj2" fmla="val -8479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ts val="1000"/>
              </a:spcBef>
              <a:buSzPts val="1200"/>
            </a:pPr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Письмо Министерства просвещения РФ </a:t>
            </a:r>
            <a:r>
              <a: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от 20.02.2019 </a:t>
            </a:r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г. </a:t>
            </a:r>
            <a:r>
              <a: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ТС-551/07</a:t>
            </a:r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«О 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сопровождении образования обучающихся с ОВЗ и </a:t>
            </a:r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инвалидностью»</a:t>
            </a:r>
            <a:endParaRPr lang="ru-RU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0" name="Прямоугольник 9"/>
          <p:cNvSpPr/>
          <p:nvPr/>
        </p:nvSpPr>
        <p:spPr>
          <a:xfrm>
            <a:off x="203200" y="108694"/>
            <a:ext cx="11722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cap="all" dirty="0">
                <a:solidFill>
                  <a:srgbClr val="002060"/>
                </a:solidFill>
                <a:latin typeface="Arial Narrow" panose="020B0606020202030204" pitchFamily="34" charset="0"/>
              </a:rPr>
              <a:t>Показатели, определяющие </a:t>
            </a:r>
            <a:r>
              <a:rPr lang="ru-RU" sz="2000" b="1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состояние </a:t>
            </a:r>
            <a:r>
              <a:rPr lang="ru-RU" sz="2000" b="1" cap="all" dirty="0">
                <a:solidFill>
                  <a:srgbClr val="002060"/>
                </a:solidFill>
                <a:latin typeface="Arial Narrow" panose="020B0606020202030204" pitchFamily="34" charset="0"/>
              </a:rPr>
              <a:t>ФИЗИЧЕСКОГО здоровья ОБУЧАЮЩИХСЯ</a:t>
            </a:r>
          </a:p>
          <a:p>
            <a:pPr algn="ctr" fontAlgn="base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ст. 2, Федеральный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закон от 21.11.2011 N 323-ФЗ (ред. от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26.03.2022 г.)</a:t>
            </a:r>
          </a:p>
          <a:p>
            <a:pPr algn="ctr" fontAlgn="base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«Об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основах охраны здоровья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граждан в РФ»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(с изм. и доп.,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 10.04.2022 г.)</a:t>
            </a:r>
          </a:p>
          <a:p>
            <a:pPr algn="ctr" fontAlgn="base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Приказ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здравоохранения РФ от 30.12.2003 г. № 621 </a:t>
            </a:r>
            <a:endParaRPr lang="ru-RU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 комплексной оценке состояния здоровья детей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Объект 3" descr="C:\Users\user\Desktop\dlya-muzhskogo-zdorovya.jpg"/>
          <p:cNvPicPr>
            <a:picLocks noGr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2" y="1676400"/>
            <a:ext cx="2341439" cy="128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Рисунок 11" descr="C:\Users\user\Desktop\narushenie-rosta_mbk6qa9oj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3" y="3050873"/>
            <a:ext cx="2346587" cy="93803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Прямоугольник 2"/>
          <p:cNvSpPr/>
          <p:nvPr/>
        </p:nvSpPr>
        <p:spPr>
          <a:xfrm>
            <a:off x="2692400" y="3182035"/>
            <a:ext cx="3035300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Физическое развитие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(около 40 параметров)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1600" y="1721535"/>
            <a:ext cx="3060700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Функциональное состояние органов и систем организма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(около 11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параметров)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Рисунок 12" descr="C:\Users\user\Desktop\fotolia_713368_X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0" y="4226265"/>
            <a:ext cx="2341439" cy="91558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4" name="Прямоугольник 13"/>
          <p:cNvSpPr/>
          <p:nvPr/>
        </p:nvSpPr>
        <p:spPr>
          <a:xfrm>
            <a:off x="2732157" y="4116313"/>
            <a:ext cx="3060700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Физическая подготовленность 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(5 групп физических качеств)</a:t>
            </a:r>
          </a:p>
        </p:txBody>
      </p:sp>
      <p:pic>
        <p:nvPicPr>
          <p:cNvPr id="15" name="Рисунок 14" descr="C:\Users\user\Desktop\shutterstock_136267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31" y="1779932"/>
            <a:ext cx="2567031" cy="87050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6" name="Прямоугольник 15"/>
          <p:cNvSpPr/>
          <p:nvPr/>
        </p:nvSpPr>
        <p:spPr>
          <a:xfrm>
            <a:off x="9272742" y="1834634"/>
            <a:ext cx="2817658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Наличие/отсутствие хронических заболеваний </a:t>
            </a:r>
            <a:endParaRPr lang="ru-RU" dirty="0"/>
          </a:p>
        </p:txBody>
      </p:sp>
      <p:pic>
        <p:nvPicPr>
          <p:cNvPr id="17" name="Рисунок 16" descr="C:\Users\user\Desktop\5432_otlichitel-nye-priznaki-hronicheskogo-kolita-u-detey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97" y="2811295"/>
            <a:ext cx="2501900" cy="91256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Прямоугольник 17"/>
          <p:cNvSpPr/>
          <p:nvPr/>
        </p:nvSpPr>
        <p:spPr>
          <a:xfrm>
            <a:off x="9267687" y="2740296"/>
            <a:ext cx="2717800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Наличие/отсутствие  врожденных пороков развития (дефектов)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99" y="3902264"/>
            <a:ext cx="2528046" cy="93477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1" name="Прямоугольник 20"/>
          <p:cNvSpPr/>
          <p:nvPr/>
        </p:nvSpPr>
        <p:spPr>
          <a:xfrm>
            <a:off x="9188174" y="3990417"/>
            <a:ext cx="2844800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Степень сопротивляемости организма неблагоприятным внешним воздействиям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4555" y="5380672"/>
            <a:ext cx="116619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6) прохождение обучающимися в соответствии с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законодательством РФ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медицинских осмотров, в том числе профилактических медицинских осмотров, в связи с занятиями физической культурой и спортом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 и диспансеризации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7983" y="6379123"/>
            <a:ext cx="7951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ст. 41,  Федеральный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закон от 21.11.2011 N 323-ФЗ (ред. от 26.03.2022 г.)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6230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62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Ресурс для взаимодействия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и сопровождения </a:t>
            </a:r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«педагог - обучающийся»</a:t>
            </a:r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8951"/>
            <a:ext cx="5753819" cy="12128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Ассистент (помощник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)</a:t>
            </a:r>
          </a:p>
          <a:p>
            <a:pPr algn="ctr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это работник, который осуществляет помощь в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уходе, передвижении, питании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и других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необходимых действиях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 учетом индивидуальных особенностей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ребенка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9838" y="792622"/>
            <a:ext cx="5719314" cy="224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Тьютор</a:t>
            </a:r>
            <a:endParaRPr lang="ru-RU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обеспечивает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индивидуализацию учебного процесса для обучающегося с ОВЗ, участвует в реализации АООП, обеспечивает и анализирует достижение и подтверждение обучающимся уровней образования (образовательных цензов), осуществляет взаимодействие с участниками образовательного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процесса</a:t>
            </a:r>
          </a:p>
          <a:p>
            <a:pPr algn="just"/>
            <a:endParaRPr lang="ru-RU" sz="1400" b="1" dirty="0"/>
          </a:p>
          <a:p>
            <a:endParaRPr lang="ru-RU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37111"/>
            <a:ext cx="5711687" cy="1696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Ассистент (помощник) не является педагогическим работником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, к его уровню образования не предъявляются требования по наличию высшего или среднего профессионального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образования (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реднее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общее образование и краткосрочное обучение или инструктаж на рабочем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месте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/>
              </a:rPr>
              <a:t>)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01231"/>
            <a:ext cx="3033621" cy="3278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Требования к образованию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352885"/>
            <a:ext cx="5541753" cy="570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Роль ассистента (помощника) могут выполнять родители ребенка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" y="5190166"/>
            <a:ext cx="5658678" cy="1515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при отсутствии инвалидности, но наличии поведенческих нарушений, низкой степени психосоциальной </a:t>
            </a:r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адаптированности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отсутствии необходимых санитарно-гигиенических, бытовых, коммуникативных умений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5270" y="3763406"/>
            <a:ext cx="5698434" cy="9676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Предоставление услуг ассистента, </a:t>
            </a:r>
            <a:r>
              <a:rPr lang="ru-RU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тьютора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указывается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в заключении психолого-медико-педагогической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комиссии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86510" y="3161831"/>
            <a:ext cx="3033621" cy="3278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ВАЖНО ЗНАТЬ!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/>
        </p:nvSpPr>
        <p:spPr>
          <a:xfrm>
            <a:off x="4833666" y="364797"/>
            <a:ext cx="5382882" cy="471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н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а каждые 1-6 обучающихся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496841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Письмо </a:t>
            </a:r>
            <a:r>
              <a:rPr lang="ru-RU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Минпросвещения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России от 20.02.2019 № ТС-551/07 «О сопровождении образования обучающихся с ОВЗ и инвалидностью»</a:t>
            </a:r>
          </a:p>
        </p:txBody>
      </p:sp>
    </p:spTree>
    <p:extLst>
      <p:ext uri="{BB962C8B-B14F-4D97-AF65-F5344CB8AC3E}">
        <p14:creationId xmlns:p14="http://schemas.microsoft.com/office/powerpoint/2010/main" val="315369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04" y="2101574"/>
            <a:ext cx="2781300" cy="2413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8400" y="0"/>
            <a:ext cx="965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Определение функциональности групп обучающихся с учетом состояния здоровья </a:t>
            </a: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для занятий физической культурой и спортом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89400" y="998835"/>
            <a:ext cx="3835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Обучающиеся, не имеющие отклонений в состоянии  здоровья </a:t>
            </a:r>
            <a:endParaRPr lang="ru-RU" dirty="0"/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(здоров / практически здоров)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116435"/>
            <a:ext cx="38227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Обучающиеся, имеющие «временное освобождение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от физической нагрузки</a:t>
            </a:r>
            <a:endParaRPr lang="ru-RU" dirty="0"/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на занятиях физической культуры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462635"/>
            <a:ext cx="38608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Обучающиеся, имеющие противопоказания </a:t>
            </a:r>
            <a:endParaRPr lang="ru-RU" dirty="0"/>
          </a:p>
          <a:p>
            <a:pPr algn="ctr" eaLnBrk="0" fontAlgn="base" hangingPunct="0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к определенному виду физкультурной деятельности</a:t>
            </a:r>
            <a:endParaRPr lang="ru-RU" dirty="0"/>
          </a:p>
          <a:p>
            <a:pPr algn="ctr" eaLnBrk="0" fontAlgn="base" hangingPunct="0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(занятия в зимний период, плавание</a:t>
            </a: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051034"/>
            <a:ext cx="3784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«Часто болеющие дети»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63235"/>
            <a:ext cx="38735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Обучающиеся, нуждающиеся </a:t>
            </a:r>
            <a:endParaRPr lang="ru-RU" dirty="0"/>
          </a:p>
          <a:p>
            <a:pPr algn="ctr" fontAlgn="base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 длительном лечении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83827" y="1680122"/>
            <a:ext cx="394914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Обучающиеся с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ограниченными возможностями здоровья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80879" y="2475708"/>
            <a:ext cx="189827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Дети- инвалиды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06748" y="2997153"/>
            <a:ext cx="441297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Обучающиеся с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ограниченными возможностями здоровья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+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ребенок-инвалид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600" y="996434"/>
            <a:ext cx="3657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Обучающиеся, </a:t>
            </a:r>
            <a:r>
              <a:rPr lang="ru-RU" sz="2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имеющие </a:t>
            </a:r>
            <a:r>
              <a:rPr lang="ru-RU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отклонения </a:t>
            </a:r>
            <a:r>
              <a:rPr lang="ru-RU" sz="2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в </a:t>
            </a:r>
            <a:r>
              <a:rPr lang="ru-RU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состоянии </a:t>
            </a:r>
            <a:r>
              <a:rPr lang="ru-RU" sz="2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здоровья</a:t>
            </a:r>
            <a:endParaRPr lang="ru-RU" sz="2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61343" y="1098034"/>
            <a:ext cx="341311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«Инклюзивные обучающиеся</a:t>
            </a: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D075F84D-38BF-4CD4-B86B-2AFA252F1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481" y="5046698"/>
            <a:ext cx="7351219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Проведение профилактических медицинских осмотров несовершеннолетних в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установленные возрастные периоды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Приказ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Министерства здравоохранения РФ от 10.08.2017 г.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N514н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 Порядке проведения профилактических медицинских осмотров несовершеннолетних» (с изм. и доп.)</a:t>
            </a:r>
            <a:endParaRPr kumimoji="0" lang="ru-RU" altLang="ru-RU" sz="2000" b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19999" y="4125605"/>
            <a:ext cx="437321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Обучающиеся имеющие психофизические особенности 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3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8437" y="0"/>
            <a:ext cx="8117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Нормативно-правовое  определение  категории  обучающихся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66735"/>
              </p:ext>
            </p:extLst>
          </p:nvPr>
        </p:nvGraphicFramePr>
        <p:xfrm>
          <a:off x="0" y="3217605"/>
          <a:ext cx="12153900" cy="364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300"/>
                <a:gridCol w="8102600"/>
              </a:tblGrid>
              <a:tr h="557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Категории обучающихся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Нормативное-правовое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определение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670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Batang" panose="02030600000101010101" pitchFamily="18" charset="-127"/>
                          <a:cs typeface="Aldhabi"/>
                        </a:rPr>
                        <a:t>Дети</a:t>
                      </a:r>
                      <a:r>
                        <a:rPr lang="ru-RU" sz="18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Batang" panose="02030600000101010101" pitchFamily="18" charset="-127"/>
                          <a:cs typeface="Aldhabi"/>
                        </a:rPr>
                        <a:t>-инвалиды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Batang" panose="02030600000101010101" pitchFamily="18" charset="-127"/>
                        </a:rPr>
                        <a:t>(медицинский термин)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just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«Инвалид – лицо, 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 Ограничение жизнедеятельности – полная или частичная утрата лицом способности или возможности осуществлять самообслуживание, самостоятельно передвигаться, ориентироваться, общаться, контролировать свое поведение, обучаться и заниматься трудовой деятельностью».</a:t>
                      </a:r>
                      <a:endParaRPr lang="ru-RU" sz="1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6703">
                <a:tc gridSpan="2"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Федеральный закон от 24.11.1995 г., № 181-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Ф3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«О социальной защите инвалидов в РФ» ( с</a:t>
                      </a:r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 изм. и доп.</a:t>
                      </a:r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01.07.2020 г.)</a:t>
                      </a:r>
                      <a:endParaRPr lang="ru-RU" sz="1800" b="1" i="1" kern="1200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Постановлением  Правительства РФ от 13.08.1996 г. № 65 «Положение» о  признании лица инвалидом»</a:t>
                      </a:r>
                      <a:r>
                        <a:rPr lang="ru-RU" i="0" dirty="0" smtClean="0"/>
                        <a:t> </a:t>
                      </a:r>
                      <a:r>
                        <a:rPr lang="ru-RU" sz="1800" b="1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(ред. от 28.06.2021 г.)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91576"/>
              </p:ext>
            </p:extLst>
          </p:nvPr>
        </p:nvGraphicFramePr>
        <p:xfrm>
          <a:off x="88900" y="452966"/>
          <a:ext cx="117221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8216900"/>
              </a:tblGrid>
              <a:tr h="2201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Категории обучающихся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Нормативное-правовое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определение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6703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Batang" panose="02030600000101010101" pitchFamily="18" charset="-127"/>
                          <a:cs typeface="Aldhabi"/>
                        </a:rPr>
                        <a:t>Обучающиеся с ограниченными возможностями здоровья</a:t>
                      </a:r>
                    </a:p>
                    <a:p>
                      <a:pPr marL="0" algn="just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Batang" panose="02030600000101010101" pitchFamily="18" charset="-127"/>
                        </a:rPr>
                        <a:t>(психолого-медико-педагогический термин)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Физическое лицо, </a:t>
                      </a: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имеющее недостатки в физическом и (или) психологическом развитии, 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подтвержденные психолого-медико-педагогической комиссией </a:t>
                      </a: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препятствующие получению образования без создания специальных условий.</a:t>
                      </a:r>
                      <a:endParaRPr lang="ru-RU" sz="18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103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ст. 2, п. 16,</a:t>
                      </a:r>
                      <a:r>
                        <a:rPr lang="ru-RU" sz="1800" b="1" i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Федеральный закон от 29.12.2012 № 273-ФЗ «Об образовании в РФ»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«Международная классификация функционирования, ограничений жизнедеятельности и здоровья детей и подростков» (МКФ ДП)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Всемирная организация здравоохранения,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2001 г.) </a:t>
                      </a:r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37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000" y="0"/>
            <a:ext cx="1196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Категории  обучающихся с ограниченными возможностями здоровья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ст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. 79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Федеральный закон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от 29.12.2012 № 273-ФЗ «Об образовании в РФ», </a:t>
            </a:r>
            <a:endParaRPr lang="ru-RU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Письмо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образования и науки РФ от 23.05.2016 г. № ВК-1074/07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«О совершенствовании деятельности психолого-медико-педагогических комиссий»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1205637"/>
            <a:ext cx="1145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Международная классификация функционирования, ограничений жизнедеятельности и здоровья детей и подростков» (МКФ ДП)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(Всемирная организация здравоохранения, 2001 г.)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763236"/>
            <a:ext cx="11480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МКБ-10-это 10-й пересмотр </a:t>
            </a:r>
            <a:r>
              <a:rPr lang="ru-RU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b="1" i="1" u="sng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3" tooltip="Международная статистическая классификация болезней и связанных с ними проблем со здоровьем"/>
              </a:rPr>
              <a:t>Международной </a:t>
            </a:r>
            <a:r>
              <a:rPr lang="ru-RU" b="1" i="1" u="sng" dirty="0">
                <a:solidFill>
                  <a:srgbClr val="002060"/>
                </a:solidFill>
                <a:latin typeface="Arial Narrow" panose="020B0606020202030204" pitchFamily="34" charset="0"/>
                <a:hlinkClick r:id="rId3" tooltip="Международная статистическая классификация болезней и связанных с ними проблем со здоровьем"/>
              </a:rPr>
              <a:t>статистической классификации болезней и связанных с ними проблем со здоровьем</a:t>
            </a:r>
            <a:r>
              <a:rPr lang="ru-RU" b="1" i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 (МКБ), </a:t>
            </a:r>
            <a:r>
              <a:rPr lang="ru-RU" b="1" i="1" u="sng" dirty="0">
                <a:solidFill>
                  <a:srgbClr val="002060"/>
                </a:solidFill>
                <a:latin typeface="Arial Narrow" panose="020B0606020202030204" pitchFamily="34" charset="0"/>
                <a:hlinkClick r:id="rId4" tooltip="Медицинская классификация"/>
              </a:rPr>
              <a:t>медицинского классификационного</a:t>
            </a:r>
            <a:r>
              <a:rPr lang="ru-RU" b="1" i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r>
              <a:rPr lang="ru-RU" b="1" i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списка</a:t>
            </a:r>
            <a:r>
              <a:rPr lang="ru-RU" b="1" i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r>
              <a:rPr lang="ru-RU" b="1" i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Всемирной организации </a:t>
            </a:r>
            <a:r>
              <a:rPr lang="ru-RU" b="1" i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здравоохранения</a:t>
            </a:r>
            <a:r>
              <a:rPr lang="ru-RU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 (ВОЗ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60" y="3211959"/>
            <a:ext cx="3517477" cy="2346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2400" y="2472035"/>
            <a:ext cx="3632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Обучающиеся</a:t>
            </a:r>
          </a:p>
          <a:p>
            <a:pPr algn="ctr" fontAlgn="base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с умственной отсталостью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(интеллектуальными нарушениями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9420" y="3523734"/>
            <a:ext cx="236955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base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Обучающиеся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-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глухие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700" y="4071035"/>
            <a:ext cx="360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b="1" kern="5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Обучающиеся 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fontAlgn="base"/>
            <a:r>
              <a:rPr lang="ru-RU" b="1" kern="5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 тяжелыми нарушениями речи 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1600" y="2432735"/>
            <a:ext cx="464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Обучающиеся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fontAlgn="base"/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kern="5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 расстройствами аутистического спектра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04300" y="2445435"/>
            <a:ext cx="29591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Обучающиеся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fontAlgn="base"/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с нарушениями опорно-двигательного аппарата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51988" y="3472934"/>
            <a:ext cx="395111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Batang" panose="02030600000101010101" pitchFamily="18" charset="-127"/>
                <a:cs typeface="Aldhabi"/>
              </a:rPr>
              <a:t>Обучающиеся –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Batang" panose="02030600000101010101" pitchFamily="18" charset="-127"/>
                <a:cs typeface="Aldhabi"/>
              </a:rPr>
              <a:t>слепые,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слабовидящие 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04200" y="3982135"/>
            <a:ext cx="3886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b="1" kern="5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Обучающиеся - </a:t>
            </a:r>
            <a:r>
              <a:rPr lang="ru-RU" b="1" kern="5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слабослышащие 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fontAlgn="base"/>
            <a:r>
              <a:rPr lang="ru-RU" b="1" kern="5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и позднооглохшие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29600" y="4782235"/>
            <a:ext cx="38227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Обучающиеся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fontAlgn="base"/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 задержкой психического развития 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600" y="4934635"/>
            <a:ext cx="39243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Допускаются другие виды отклонений</a:t>
            </a:r>
          </a:p>
          <a:p>
            <a:pPr algn="ctr" fontAlgn="base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и заболеваний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88900" y="5657671"/>
            <a:ext cx="122809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SzPts val="1500"/>
            </a:pP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Психолого-медико-педагогическая комиссия принимает решение о выдаче заключения </a:t>
            </a:r>
          </a:p>
          <a:p>
            <a:pPr algn="ctr">
              <a:buSzPts val="1500"/>
            </a:pP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с учетом особых образовательных потребностей обучающихся и индивидуальной ситуации развития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algn="ctr">
              <a:buSzPts val="1500"/>
            </a:pP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Приказ Министерства образования и науки РФ от 20.09. 2013 г. № 1082 </a:t>
            </a:r>
          </a:p>
          <a:p>
            <a:pPr algn="ctr">
              <a:buSzPts val="1500"/>
            </a:pP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«Об утверждении Положения о психолого-медико-педагогической комиссии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/>
              </a:rPr>
              <a:t>»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78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235662" y="0"/>
            <a:ext cx="5314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Категории  обучающихся: ребенок-инвалид</a:t>
            </a:r>
          </a:p>
        </p:txBody>
      </p:sp>
      <p:pic>
        <p:nvPicPr>
          <p:cNvPr id="5" name="Picture 2" descr="ччч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8312" y="1798894"/>
            <a:ext cx="3559175" cy="2682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100" y="469037"/>
            <a:ext cx="1155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Приказ Министерства труда и социальной защиты РФ от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27  августа 2019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 г. № </a:t>
            </a:r>
            <a:r>
              <a:rPr lang="ru-RU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585н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( с изм. от 06.10.2021 г.)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«О классификациях и критериях, используемых при осуществлении медико-социальной экспертизы граждан федеральными государственными учреждениями медико-социальной экспертизы»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1223" y="1872734"/>
            <a:ext cx="34339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Narrow" panose="020B0606020202030204" pitchFamily="34" charset="0"/>
              </a:rPr>
              <a:t>нарушения психических функций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" y="2370435"/>
            <a:ext cx="3454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latin typeface="Arial Narrow" panose="020B0606020202030204" pitchFamily="34" charset="0"/>
              </a:rPr>
              <a:t>нарушения нейромышечных, </a:t>
            </a:r>
            <a:r>
              <a:rPr lang="ru-RU" b="1" dirty="0" smtClean="0">
                <a:latin typeface="Arial Narrow" panose="020B0606020202030204" pitchFamily="34" charset="0"/>
              </a:rPr>
              <a:t>скелетных </a:t>
            </a:r>
            <a:r>
              <a:rPr lang="ru-RU" b="1" dirty="0">
                <a:latin typeface="Arial Narrow" panose="020B0606020202030204" pitchFamily="34" charset="0"/>
              </a:rPr>
              <a:t>и связанных </a:t>
            </a:r>
            <a:r>
              <a:rPr lang="ru-RU" b="1" dirty="0" smtClean="0">
                <a:latin typeface="Arial Narrow" panose="020B0606020202030204" pitchFamily="34" charset="0"/>
              </a:rPr>
              <a:t>с </a:t>
            </a:r>
            <a:r>
              <a:rPr lang="ru-RU" b="1" dirty="0">
                <a:latin typeface="Arial Narrow" panose="020B0606020202030204" pitchFamily="34" charset="0"/>
              </a:rPr>
              <a:t>движением функций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400" y="3481499"/>
            <a:ext cx="3505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36"/>
              </a:spcBef>
              <a:spcAft>
                <a:spcPts val="0"/>
              </a:spcAft>
              <a:buSzPts val="1400"/>
              <a:defRPr/>
            </a:pPr>
            <a:r>
              <a:rPr lang="ru-RU" b="1" dirty="0">
                <a:latin typeface="Arial Narrow" panose="020B0606020202030204" pitchFamily="34" charset="0"/>
              </a:rPr>
              <a:t>нарушения языковых и речевых </a:t>
            </a:r>
            <a:r>
              <a:rPr lang="ru-RU" b="1" dirty="0" smtClean="0">
                <a:latin typeface="Arial Narrow" panose="020B0606020202030204" pitchFamily="34" charset="0"/>
              </a:rPr>
              <a:t>функций </a:t>
            </a:r>
            <a:r>
              <a:rPr lang="ru-RU" b="1" dirty="0">
                <a:latin typeface="Arial Narrow" panose="020B0606020202030204" pitchFamily="34" charset="0"/>
              </a:rPr>
              <a:t>(устной, письменной, </a:t>
            </a:r>
            <a:r>
              <a:rPr lang="ru-RU" b="1" dirty="0" smtClean="0">
                <a:latin typeface="Arial Narrow" panose="020B0606020202030204" pitchFamily="34" charset="0"/>
              </a:rPr>
              <a:t>вербальной </a:t>
            </a:r>
            <a:r>
              <a:rPr lang="ru-RU" b="1" dirty="0">
                <a:latin typeface="Arial Narrow" panose="020B0606020202030204" pitchFamily="34" charset="0"/>
              </a:rPr>
              <a:t>и невербальной речи, голосообразования)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64364" y="1758434"/>
            <a:ext cx="33688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Narrow" panose="020B0606020202030204" pitchFamily="34" charset="0"/>
              </a:rPr>
              <a:t>нарушения сенсорных функций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80400" y="2356535"/>
            <a:ext cx="33909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36"/>
              </a:spcBef>
              <a:spcAft>
                <a:spcPts val="0"/>
              </a:spcAft>
              <a:buSzPts val="1400"/>
              <a:defRPr/>
            </a:pPr>
            <a:r>
              <a:rPr lang="ru-RU" b="1" dirty="0">
                <a:latin typeface="Arial Narrow" panose="020B0606020202030204" pitchFamily="34" charset="0"/>
              </a:rPr>
              <a:t>нарушения, обусловленные физическим внешним уродством, нарушения размеров тела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63900" y="4993839"/>
            <a:ext cx="82423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Arial Narrow" panose="020B0606020202030204" pitchFamily="34" charset="0"/>
              </a:rPr>
              <a:t>нарушение функций: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Arial Narrow" panose="020B0606020202030204" pitchFamily="34" charset="0"/>
              </a:rPr>
              <a:t>сердечно-сосудистой </a:t>
            </a:r>
            <a:r>
              <a:rPr lang="ru-RU" b="1" dirty="0" smtClean="0">
                <a:latin typeface="Arial Narrow" panose="020B0606020202030204" pitchFamily="34" charset="0"/>
              </a:rPr>
              <a:t>системы</a:t>
            </a:r>
            <a:r>
              <a:rPr lang="ru-RU" b="1" dirty="0">
                <a:latin typeface="Arial Narrow" panose="020B0606020202030204" pitchFamily="34" charset="0"/>
              </a:rPr>
              <a:t>;  </a:t>
            </a:r>
          </a:p>
          <a:p>
            <a:pPr marL="283464" indent="-283464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  <a:defRPr/>
            </a:pPr>
            <a:r>
              <a:rPr lang="ru-RU" b="1" dirty="0">
                <a:latin typeface="Arial Narrow" panose="020B0606020202030204" pitchFamily="34" charset="0"/>
              </a:rPr>
              <a:t>дыхательной системы, </a:t>
            </a:r>
            <a:r>
              <a:rPr lang="ru-RU" b="1" dirty="0" smtClean="0">
                <a:latin typeface="Arial Narrow" panose="020B0606020202030204" pitchFamily="34" charset="0"/>
              </a:rPr>
              <a:t>пищеварительной</a:t>
            </a:r>
            <a:r>
              <a:rPr lang="ru-RU" b="1" dirty="0">
                <a:latin typeface="Arial Narrow" panose="020B0606020202030204" pitchFamily="34" charset="0"/>
              </a:rPr>
              <a:t>, эндокринной систем и метаболизма;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Arial Narrow" panose="020B0606020202030204" pitchFamily="34" charset="0"/>
              </a:rPr>
              <a:t>системы крови и </a:t>
            </a:r>
            <a:r>
              <a:rPr lang="ru-RU" b="1" dirty="0" smtClean="0">
                <a:latin typeface="Arial Narrow" panose="020B0606020202030204" pitchFamily="34" charset="0"/>
              </a:rPr>
              <a:t>иммунной </a:t>
            </a:r>
            <a:r>
              <a:rPr lang="ru-RU" b="1" dirty="0">
                <a:latin typeface="Arial Narrow" panose="020B0606020202030204" pitchFamily="34" charset="0"/>
              </a:rPr>
              <a:t>системы;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Arial Narrow" panose="020B0606020202030204" pitchFamily="34" charset="0"/>
              </a:rPr>
              <a:t>мочевыделительной </a:t>
            </a:r>
            <a:r>
              <a:rPr lang="ru-RU" b="1" dirty="0" smtClean="0">
                <a:latin typeface="Arial Narrow" panose="020B0606020202030204" pitchFamily="34" charset="0"/>
              </a:rPr>
              <a:t>функции</a:t>
            </a:r>
            <a:r>
              <a:rPr lang="ru-RU" b="1" dirty="0">
                <a:latin typeface="Arial Narrow" panose="020B0606020202030204" pitchFamily="34" charset="0"/>
              </a:rPr>
              <a:t>, функции кожи и связанных с ней систем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7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0600" y="0"/>
            <a:ext cx="1080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Категории  обучающихся с ограниченными возможностями здоровья + ребенок-инвалид</a:t>
            </a:r>
          </a:p>
          <a:p>
            <a:pPr algn="ctr"/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(наибольшее количество детей обучается на дому)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1017314"/>
            <a:ext cx="2852170" cy="1967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300" y="965538"/>
            <a:ext cx="3898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Нарушение сфер деятельности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двигательная,</a:t>
            </a:r>
          </a:p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сенсорная,</a:t>
            </a:r>
          </a:p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эмоциональная,</a:t>
            </a:r>
          </a:p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голосовая активность,</a:t>
            </a:r>
          </a:p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практические действия,</a:t>
            </a:r>
          </a:p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коммуникативные действия.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13600" y="814338"/>
            <a:ext cx="436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Соматические расстройства – </a:t>
            </a:r>
            <a:r>
              <a:rPr lang="ru-RU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нарушение </a:t>
            </a:r>
            <a:r>
              <a:rPr lang="ru-RU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функций:</a:t>
            </a:r>
            <a:endParaRPr lang="ru-RU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3464" indent="-283464"/>
            <a:r>
              <a:rPr lang="ru-RU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сердечно-сосудистой системы,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3464" indent="-283464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дыхательной системы, 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пищеварительной, эндокринной систем и метаболизма,</a:t>
            </a:r>
          </a:p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системы крови и иммунной системы,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мочевыделительной функции, </a:t>
            </a:r>
          </a:p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- функции кожи и связанных с ней систем</a:t>
            </a:r>
            <a:r>
              <a:rPr lang="ru-RU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ru-RU" b="1" i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700" y="3402737"/>
            <a:ext cx="11607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Приказ Министерства труда и социальной защиты РФ от 10.12.2013 г. №723</a:t>
            </a:r>
          </a:p>
          <a:p>
            <a:pPr algn="just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«Об организации работы по межведомственному взаимодействию федеральных государственных учреждений медико-социальной экспертизы с психолого-медико-педагогическими комиссиями»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91881" y="4421951"/>
            <a:ext cx="3255810" cy="440083"/>
          </a:xfrm>
          <a:prstGeom prst="rect">
            <a:avLst/>
          </a:prstGeom>
          <a:solidFill>
            <a:srgbClr val="CFF3D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Зарубежная практика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ТОЖДЕСТВЕННЫЕ КАТЕГОРИИ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320" y="4536095"/>
            <a:ext cx="3122140" cy="557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Обучающийся с ограниченными возможностями здоровья</a:t>
            </a:r>
            <a:endParaRPr lang="ru-RU" sz="16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45286" y="4536095"/>
            <a:ext cx="2623751" cy="514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Ребенок-инвалид</a:t>
            </a:r>
            <a:endParaRPr lang="ru-RU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5309007" y="4841906"/>
            <a:ext cx="914400" cy="618517"/>
          </a:xfrm>
          <a:prstGeom prst="mathEqual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5681" y="5473714"/>
            <a:ext cx="3480876" cy="555544"/>
          </a:xfrm>
          <a:prstGeom prst="rect">
            <a:avLst/>
          </a:prstGeom>
          <a:solidFill>
            <a:srgbClr val="CFF3D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Российское законодательство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НЕТОЖДЕСТВЕННЫЕ КАТЕГОРИИ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3620" y="5958495"/>
            <a:ext cx="3122140" cy="557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Обучающийся с ограниченными возможностями здоровья</a:t>
            </a:r>
            <a:endParaRPr lang="ru-RU" sz="16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45229" y="5945242"/>
            <a:ext cx="2623751" cy="514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Ребенок-инвалид</a:t>
            </a:r>
            <a:endParaRPr lang="ru-RU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5271412" y="6155808"/>
            <a:ext cx="914400" cy="702192"/>
          </a:xfrm>
          <a:prstGeom prst="mathEqual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032819" y="6272505"/>
            <a:ext cx="1358156" cy="3550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991507" y="6285205"/>
            <a:ext cx="1412168" cy="2881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7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0" name="Прямоугольник 19"/>
          <p:cNvSpPr/>
          <p:nvPr/>
        </p:nvSpPr>
        <p:spPr>
          <a:xfrm>
            <a:off x="805070" y="0"/>
            <a:ext cx="1080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Обучающиеся </a:t>
            </a:r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с </a:t>
            </a: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психофизическими особенностями</a:t>
            </a:r>
            <a:endParaRPr lang="ru-RU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64558" y="508408"/>
            <a:ext cx="3988904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Письмо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просвещения РФ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 08.02.2019 № ТС-421/07 </a:t>
            </a:r>
            <a:endParaRPr lang="ru-RU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 направлении рекомендаций»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782" y="3280707"/>
            <a:ext cx="666584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Обучающиеся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нарушениями чтения и письма не относятся к категории обучающихся с ограниченными возможностями здоровья, но имеют право на получение психолого-педагогической, медицинской и социальной помощи в центрах </a:t>
            </a:r>
            <a:r>
              <a:rPr lang="ru-RU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ППМиС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помощи, в 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организациях.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034" y="5049224"/>
            <a:ext cx="663934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 основании рекомендаций ПМПК обучение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может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организовываться по адаптированным основным образовательным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программам</a:t>
            </a:r>
            <a:r>
              <a:rPr lang="ru-RU" dirty="0" smtClean="0">
                <a:solidFill>
                  <a:srgbClr val="444444"/>
                </a:solidFill>
                <a:latin typeface="PT sans"/>
              </a:rPr>
              <a:t>….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766" y="673919"/>
            <a:ext cx="767300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Нарушения чтения и письма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(в клинико-педагогической классификации -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дислексия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дисграфия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) могут проявляться в разной степени и быть обусловленными различными причинами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10401" y="3718679"/>
            <a:ext cx="5049078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с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т. 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48. Обязанности и ответственность педагогических работников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6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) учитывать особенности психофизического развития обучающихся и состояние их здоровья, соблюдать специальные условия, необходимые для получения образования лицами с ограниченными возможностями здоровья, взаимодействовать при необходимости с медицинскими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организациям</a:t>
            </a:r>
          </a:p>
          <a:p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Федеральный закон от 29.12.2012 № 273-ФЗ «Об образовании в РФ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32521" y="1803739"/>
            <a:ext cx="759349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нарушения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устной речи; </a:t>
            </a:r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нарушения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или </a:t>
            </a:r>
            <a:r>
              <a:rPr lang="ru-RU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несформированностью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других высших психических функций, регуляторных механизмов деятельности; </a:t>
            </a:r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моторная недостаточностью (может носить смешанный характер). </a:t>
            </a:r>
            <a:endParaRPr lang="ru-RU" sz="20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95" y="1656523"/>
            <a:ext cx="2955234" cy="20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109072-D9B5-4C05-8526-3327B7B8D39B}" type="slidenum">
              <a:rPr lang="ru-RU" altLang="ru-RU">
                <a:solidFill>
                  <a:schemeClr val="accent1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-70339"/>
            <a:ext cx="12192000" cy="331596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               </a:t>
            </a:r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Цели и задачи физического воспитания </a:t>
            </a: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обучающихся в образовательной организации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50360"/>
              </p:ext>
            </p:extLst>
          </p:nvPr>
        </p:nvGraphicFramePr>
        <p:xfrm>
          <a:off x="0" y="308199"/>
          <a:ext cx="12372871" cy="6705636"/>
        </p:xfrm>
        <a:graphic>
          <a:graphicData uri="http://schemas.openxmlformats.org/drawingml/2006/table">
            <a:tbl>
              <a:tblPr/>
              <a:tblGrid>
                <a:gridCol w="4278385"/>
                <a:gridCol w="3986598"/>
                <a:gridCol w="4107888"/>
              </a:tblGrid>
              <a:tr h="88449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Обучающиеся, не имеющие отклонения в состоянии здоровья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(здоров / практически здоров)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Обучающиеся,  имеющие отклонения в состоянии здоровья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Обучающиеся с ограниченными возможностями здоровья,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дети-инвалиды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171406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Цель - 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гармоничное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</a:rPr>
                        <a:t>развитие детей, </a:t>
                      </a:r>
                      <a:r>
                        <a:rPr lang="ru-RU" sz="1400" b="1" i="1" kern="120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/>
                        </a:rPr>
                        <a:t>формирование 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разнообразных двигательных умений и навыков, </a:t>
                      </a:r>
                      <a:r>
                        <a:rPr kumimoji="0" lang="ru-RU" alt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/>
                        </a:rPr>
                        <a:t>воспитание</a:t>
                      </a:r>
                      <a:r>
                        <a:rPr lang="ru-RU" sz="1400" b="1" i="1" kern="120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физически культурной личности.</a:t>
                      </a:r>
                      <a:endParaRPr kumimoji="0" lang="ru-RU" alt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Цель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–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</a:rPr>
                        <a:t>оздоровление,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</a:rPr>
                        <a:t>профилактика, коррекция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средствами физической культуры,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</a:rPr>
                        <a:t> содействие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всестороннему гармоничному 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</a:rPr>
                        <a:t>развитию личности.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Цель –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</a:rPr>
                        <a:t>коррекция и компенсация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двигательных особенностей,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</a:rPr>
                        <a:t>формирование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адекватной возрастной норме, двигательной базы,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</a:rPr>
                        <a:t>расширение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двигательных возможностей,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</a:rPr>
                        <a:t>создание предпосылок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для всестороннего развития лиц с отклонениями в состоянии здоровья и их социальной интеграции.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29052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Задачи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Задачи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Задачи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88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образовательные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образовательные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образовательные (социализация)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49388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воспитательные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воспитательные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воспитательные (социализация)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22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u="none" strike="noStrike" kern="120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/>
                        </a:rPr>
                        <a:t>оздоровительные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u="none" strike="noStrike" kern="120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/>
                        </a:rPr>
                        <a:t>оздоровительные</a:t>
                      </a: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u="none" strike="noStrike" kern="12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/>
                        </a:rPr>
                        <a:t>Профилактика </a:t>
                      </a:r>
                      <a:r>
                        <a:rPr lang="ru-RU" sz="1400" b="1" i="1" u="none" strike="noStrike" kern="12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Скорее уже устранение того, что есть и лечение</a:t>
                      </a:r>
                      <a:endParaRPr lang="ru-RU" sz="1800" b="0" i="0" u="none" strike="noStrike" baseline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493885"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профилактика –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1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комплекс мероприятий,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направленных на предупреждение возникновения заболеваний и травм,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1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устранение факторов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риска их развития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профилактика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/>
                        </a:rPr>
                        <a:t>коррекция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697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коррекция –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1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исправление</a:t>
                      </a:r>
                      <a:r>
                        <a:rPr lang="ru-RU" sz="1400" b="1" i="1" baseline="0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недостатков физического развития средствами</a:t>
                      </a:r>
                      <a:r>
                        <a:rPr lang="ru-RU" sz="1400" b="1" i="1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психолого-педагогического воздействия и лечебными мероприятиями.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i="1" kern="12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/>
                        </a:rPr>
                        <a:t>реабилитация - 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система и процесс, которые </a:t>
                      </a:r>
                      <a:r>
                        <a:rPr lang="ru-RU" sz="1400" b="1" i="1" kern="1200" dirty="0" smtClean="0">
                          <a:solidFill>
                            <a:srgbClr val="00B0F0"/>
                          </a:solidFill>
                          <a:effectLst/>
                          <a:latin typeface="Arial Narrow"/>
                        </a:rPr>
                        <a:t>способствуют частичному 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или </a:t>
                      </a:r>
                      <a:r>
                        <a:rPr lang="ru-RU" sz="1400" b="1" i="1" kern="1200" dirty="0" smtClean="0">
                          <a:solidFill>
                            <a:srgbClr val="00B0F0"/>
                          </a:solidFill>
                          <a:effectLst/>
                          <a:latin typeface="Arial Narrow"/>
                        </a:rPr>
                        <a:t>полному восстановлению 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физических способностей.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697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абилитация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 -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процесс </a:t>
                      </a:r>
                      <a:r>
                        <a:rPr lang="ru-RU" sz="1400" b="1" i="1" dirty="0" smtClean="0">
                          <a:solidFill>
                            <a:srgbClr val="00B0F0"/>
                          </a:solidFill>
                          <a:latin typeface="Arial Narrow" panose="020B0606020202030204" pitchFamily="34" charset="0"/>
                        </a:rPr>
                        <a:t>формирования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00B0F0"/>
                          </a:solidFill>
                          <a:latin typeface="Arial Narrow" panose="020B0606020202030204" pitchFamily="34" charset="0"/>
                        </a:rPr>
                        <a:t>новых физических способностей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, которые ранее отсутствовали.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2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3297</Words>
  <Application>Microsoft Office PowerPoint</Application>
  <PresentationFormat>Широкоэкранный</PresentationFormat>
  <Paragraphs>414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Arial Unicode MS</vt:lpstr>
      <vt:lpstr>Batang</vt:lpstr>
      <vt:lpstr>Aharoni</vt:lpstr>
      <vt:lpstr>Aldhabi</vt:lpstr>
      <vt:lpstr>Arial</vt:lpstr>
      <vt:lpstr>Arial Narrow</vt:lpstr>
      <vt:lpstr>Calibri</vt:lpstr>
      <vt:lpstr>Calibri Light</vt:lpstr>
      <vt:lpstr>Garamond</vt:lpstr>
      <vt:lpstr>Open Sans</vt:lpstr>
      <vt:lpstr>PT sans</vt:lpstr>
      <vt:lpstr>PT Serif</vt:lpstr>
      <vt:lpstr>Times New Roman</vt:lpstr>
      <vt:lpstr>Trebuchet MS</vt:lpstr>
      <vt:lpstr>Wingdings</vt:lpstr>
      <vt:lpstr>Yandex Sans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Специальные профессиональные компетенции</vt:lpstr>
      <vt:lpstr>Варианты моделей  организации  образовательного пространства  в системе дополнительного образования детей</vt:lpstr>
      <vt:lpstr>Выбор образовательного маршрута</vt:lpstr>
      <vt:lpstr>Презентация PowerPoint</vt:lpstr>
      <vt:lpstr>Координация деятельности и определение образовательного маршрута обучающегося</vt:lpstr>
      <vt:lpstr>К вопросу о «специальных условиях» получения образования</vt:lpstr>
      <vt:lpstr>Ресурс для взаимодействия и сопровождения «педагог - обучающийся»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181</cp:revision>
  <dcterms:created xsi:type="dcterms:W3CDTF">2021-03-03T05:48:00Z</dcterms:created>
  <dcterms:modified xsi:type="dcterms:W3CDTF">2022-04-17T07:42:38Z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