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6"/>
  </p:notesMasterIdLst>
  <p:sldIdLst>
    <p:sldId id="304" r:id="rId2"/>
    <p:sldId id="279" r:id="rId3"/>
    <p:sldId id="265" r:id="rId4"/>
    <p:sldId id="282" r:id="rId5"/>
    <p:sldId id="306" r:id="rId6"/>
    <p:sldId id="307" r:id="rId7"/>
    <p:sldId id="308" r:id="rId8"/>
    <p:sldId id="305" r:id="rId9"/>
    <p:sldId id="309" r:id="rId10"/>
    <p:sldId id="313" r:id="rId11"/>
    <p:sldId id="310" r:id="rId12"/>
    <p:sldId id="311" r:id="rId13"/>
    <p:sldId id="312" r:id="rId14"/>
    <p:sldId id="258" r:id="rId15"/>
  </p:sldIdLst>
  <p:sldSz cx="9906000" cy="6858000" type="A4"/>
  <p:notesSz cx="9926638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304"/>
            <p14:sldId id="279"/>
            <p14:sldId id="265"/>
            <p14:sldId id="282"/>
            <p14:sldId id="306"/>
            <p14:sldId id="307"/>
            <p14:sldId id="308"/>
            <p14:sldId id="305"/>
            <p14:sldId id="309"/>
            <p14:sldId id="313"/>
            <p14:sldId id="310"/>
            <p14:sldId id="311"/>
            <p14:sldId id="312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400" b="1" dirty="0"/>
            <a:t>Формирование здорового образа жизни и мотивации  занятием физической культурой и спортом</a:t>
          </a: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400" b="1" dirty="0"/>
            <a:t>Развитие соревновательной деятельности обучающихся по различным видам спорта</a:t>
          </a: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400" b="1" dirty="0"/>
            <a:t>Выявление одаренных детей и их сопровождение</a:t>
          </a: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68B06B-7A53-4BFB-B60E-CB655A772864}">
      <dgm:prSet custT="1"/>
      <dgm:spPr/>
      <dgm:t>
        <a:bodyPr/>
        <a:lstStyle/>
        <a:p>
          <a:r>
            <a:rPr lang="ru-RU" sz="1400" b="1" dirty="0"/>
            <a:t>Становление гражданской и патриотической позиции подрастающего поколения</a:t>
          </a: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4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3"/>
      <dgm:spPr/>
    </dgm:pt>
    <dgm:pt modelId="{E67359F9-703D-4DD9-96CC-AA05DAFD3DD6}" type="pres">
      <dgm:prSet presAssocID="{06E65C29-3E41-47FD-BD21-E8A3C74C0A77}" presName="connectorText" presStyleLbl="sibTrans2D1" presStyleIdx="0" presStyleCnt="3"/>
      <dgm:spPr/>
    </dgm:pt>
    <dgm:pt modelId="{BA995EDC-8DC6-41C2-840C-E0C138088CF5}" type="pres">
      <dgm:prSet presAssocID="{20CDF100-2789-49C9-994B-E50F0C6A9E8D}" presName="node" presStyleLbl="node1" presStyleIdx="1" presStyleCnt="4" custScaleX="118953" custLinFactNeighborY="24114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3"/>
      <dgm:spPr/>
    </dgm:pt>
    <dgm:pt modelId="{84CB2667-3E7E-4BCC-AF38-95FFEE628274}" type="pres">
      <dgm:prSet presAssocID="{B4CC431E-4D27-4BDB-A955-B597308BA101}" presName="connectorText" presStyleLbl="sibTrans2D1" presStyleIdx="1" presStyleCnt="3"/>
      <dgm:spPr/>
    </dgm:pt>
    <dgm:pt modelId="{C776D3BD-464E-46BA-B234-82BAE35527A2}" type="pres">
      <dgm:prSet presAssocID="{5920E306-0483-4707-88A5-E1B251276F3C}" presName="node" presStyleLbl="node1" presStyleIdx="2" presStyleCnt="4" custScaleX="118953" custLinFactNeighborY="24114">
        <dgm:presLayoutVars>
          <dgm:bulletEnabled val="1"/>
        </dgm:presLayoutVars>
      </dgm:prSet>
      <dgm:spPr/>
    </dgm:pt>
    <dgm:pt modelId="{27DF5F1A-9220-40FD-A49E-04A2AC6948DC}" type="pres">
      <dgm:prSet presAssocID="{7F34354F-766B-4D4F-A53C-67DF2F95D281}" presName="sibTrans" presStyleLbl="sibTrans2D1" presStyleIdx="2" presStyleCnt="3"/>
      <dgm:spPr/>
    </dgm:pt>
    <dgm:pt modelId="{484190E6-F1FF-4B8E-9015-AFD637519277}" type="pres">
      <dgm:prSet presAssocID="{7F34354F-766B-4D4F-A53C-67DF2F95D281}" presName="connectorText" presStyleLbl="sibTrans2D1" presStyleIdx="2" presStyleCnt="3"/>
      <dgm:spPr/>
    </dgm:pt>
    <dgm:pt modelId="{A302B0E4-C624-465D-8CFE-F893D8EFAF24}" type="pres">
      <dgm:prSet presAssocID="{0668B06B-7A53-4BFB-B60E-CB655A772864}" presName="node" presStyleLbl="node1" presStyleIdx="3" presStyleCnt="4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EEC7FE3C-CC2F-481A-B1EA-BE247524B3CD}" type="presOf" srcId="{7F34354F-766B-4D4F-A53C-67DF2F95D281}" destId="{27DF5F1A-9220-40FD-A49E-04A2AC6948DC}" srcOrd="0" destOrd="0" presId="urn:microsoft.com/office/officeart/2005/8/layout/process2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4B4CFA88-2CE3-4D5B-A5D5-3780D50E0259}" type="presOf" srcId="{7F34354F-766B-4D4F-A53C-67DF2F95D281}" destId="{484190E6-F1FF-4B8E-9015-AFD637519277}" srcOrd="1" destOrd="0" presId="urn:microsoft.com/office/officeart/2005/8/layout/process2"/>
    <dgm:cxn modelId="{D5C63999-5750-4329-A43B-BE02CFA70C2F}" srcId="{A71DEFE5-8324-43CF-975B-816BDA87D2F3}" destId="{0668B06B-7A53-4BFB-B60E-CB655A772864}" srcOrd="3" destOrd="0" parTransId="{47A5F2B6-69B2-42C8-BFF2-4A6355EAA180}" sibTransId="{88E36F23-A73A-481C-B5E1-4B975B0193F7}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F0C54FEE-4D71-44D4-8575-F780CDFA62E0}" type="presOf" srcId="{0668B06B-7A53-4BFB-B60E-CB655A772864}" destId="{A302B0E4-C624-465D-8CFE-F893D8EFAF24}" srcOrd="0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  <dgm:cxn modelId="{CC30D4EE-588B-480A-9250-37BA770782E3}" type="presParOf" srcId="{03124E6C-D64F-42D7-94BA-1D4BD8954E87}" destId="{27DF5F1A-9220-40FD-A49E-04A2AC6948DC}" srcOrd="5" destOrd="0" presId="urn:microsoft.com/office/officeart/2005/8/layout/process2"/>
    <dgm:cxn modelId="{8C4C8DE2-0F04-4727-8222-CFD16688164D}" type="presParOf" srcId="{27DF5F1A-9220-40FD-A49E-04A2AC6948DC}" destId="{484190E6-F1FF-4B8E-9015-AFD637519277}" srcOrd="0" destOrd="0" presId="urn:microsoft.com/office/officeart/2005/8/layout/process2"/>
    <dgm:cxn modelId="{A71820AC-7A86-4ABB-99BC-E2D0759C9EE5}" type="presParOf" srcId="{03124E6C-D64F-42D7-94BA-1D4BD8954E87}" destId="{A302B0E4-C624-465D-8CFE-F893D8EFAF24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0668B06B-7A53-4BFB-B60E-CB655A772864}">
      <dgm:prSet custT="1"/>
      <dgm:spPr/>
      <dgm:t>
        <a:bodyPr/>
        <a:lstStyle/>
        <a:p>
          <a:r>
            <a:rPr lang="ru-RU" sz="1000" b="1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физической, подготовке и проявивших интеллектуальные и творческие способности </a:t>
          </a:r>
          <a:endParaRPr lang="ru-RU" sz="1000" b="1" dirty="0">
            <a:solidFill>
              <a:srgbClr val="002060"/>
            </a:solidFill>
          </a:endParaRPr>
        </a:p>
      </dgm:t>
    </dgm:pt>
    <dgm:pt modelId="{47A5F2B6-69B2-42C8-BFF2-4A6355EAA180}" type="par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88E36F23-A73A-481C-B5E1-4B975B0193F7}" type="sibTrans" cxnId="{D5C63999-5750-4329-A43B-BE02CFA70C2F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4ECD5A22-67CF-473D-A29E-24D6F96BE743}">
      <dgm:prSet/>
      <dgm:spPr/>
      <dgm:t>
        <a:bodyPr/>
        <a:lstStyle/>
        <a:p>
          <a:r>
            <a:rPr lang="ru-RU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в наиболее массовых летних видах спорта</a:t>
          </a:r>
          <a:endParaRPr lang="ru-RU" b="1" dirty="0">
            <a:solidFill>
              <a:srgbClr val="002060"/>
            </a:solidFill>
            <a:cs typeface="Arial" panose="020B0604020202020204" pitchFamily="34" charset="0"/>
          </a:endParaRPr>
        </a:p>
      </dgm:t>
    </dgm:pt>
    <dgm:pt modelId="{B050DEE4-B5CB-4A71-B632-43E2CD94DDF2}" type="parTrans" cxnId="{2670D346-9365-4CC8-997E-76209D07EDA1}">
      <dgm:prSet/>
      <dgm:spPr/>
      <dgm:t>
        <a:bodyPr/>
        <a:lstStyle/>
        <a:p>
          <a:endParaRPr lang="ru-RU"/>
        </a:p>
      </dgm:t>
    </dgm:pt>
    <dgm:pt modelId="{28A27CEA-ED53-49BF-B9BE-0744440E72E7}" type="sibTrans" cxnId="{2670D346-9365-4CC8-997E-76209D07EDA1}">
      <dgm:prSet/>
      <dgm:spPr/>
      <dgm:t>
        <a:bodyPr/>
        <a:lstStyle/>
        <a:p>
          <a:endParaRPr lang="ru-RU"/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A302B0E4-C624-465D-8CFE-F893D8EFAF24}" type="pres">
      <dgm:prSet presAssocID="{0668B06B-7A53-4BFB-B60E-CB655A772864}" presName="node" presStyleLbl="node1" presStyleIdx="0" presStyleCnt="2" custScaleX="43653" custScaleY="64870" custLinFactNeighborX="1443" custLinFactNeighborY="-12914">
        <dgm:presLayoutVars>
          <dgm:bulletEnabled val="1"/>
        </dgm:presLayoutVars>
      </dgm:prSet>
      <dgm:spPr/>
    </dgm:pt>
    <dgm:pt modelId="{ED8893A2-95E8-4749-BC62-F76760C02AC4}" type="pres">
      <dgm:prSet presAssocID="{88E36F23-A73A-481C-B5E1-4B975B0193F7}" presName="sibTrans" presStyleLbl="sibTrans2D1" presStyleIdx="0" presStyleCnt="1" custFlipVert="1" custScaleX="90983" custScaleY="8203"/>
      <dgm:spPr/>
    </dgm:pt>
    <dgm:pt modelId="{7ABE304E-7C18-412C-8972-558AF1A99C53}" type="pres">
      <dgm:prSet presAssocID="{88E36F23-A73A-481C-B5E1-4B975B0193F7}" presName="connectorText" presStyleLbl="sibTrans2D1" presStyleIdx="0" presStyleCnt="1"/>
      <dgm:spPr/>
    </dgm:pt>
    <dgm:pt modelId="{7059A605-A675-40BA-8C95-A306DB3977B1}" type="pres">
      <dgm:prSet presAssocID="{4ECD5A22-67CF-473D-A29E-24D6F96BE743}" presName="node" presStyleLbl="node1" presStyleIdx="1" presStyleCnt="2" custScaleX="42829" custScaleY="63803" custLinFactNeighborX="962" custLinFactNeighborY="-1154">
        <dgm:presLayoutVars>
          <dgm:bulletEnabled val="1"/>
        </dgm:presLayoutVars>
      </dgm:prSet>
      <dgm:spPr/>
    </dgm:pt>
  </dgm:ptLst>
  <dgm:cxnLst>
    <dgm:cxn modelId="{FBFF7035-091E-4005-9D8E-0E7CE9F83420}" type="presOf" srcId="{4ECD5A22-67CF-473D-A29E-24D6F96BE743}" destId="{7059A605-A675-40BA-8C95-A306DB3977B1}" srcOrd="0" destOrd="0" presId="urn:microsoft.com/office/officeart/2005/8/layout/process2"/>
    <dgm:cxn modelId="{2670D346-9365-4CC8-997E-76209D07EDA1}" srcId="{A71DEFE5-8324-43CF-975B-816BDA87D2F3}" destId="{4ECD5A22-67CF-473D-A29E-24D6F96BE743}" srcOrd="1" destOrd="0" parTransId="{B050DEE4-B5CB-4A71-B632-43E2CD94DDF2}" sibTransId="{28A27CEA-ED53-49BF-B9BE-0744440E72E7}"/>
    <dgm:cxn modelId="{3A7DDD6C-0ADB-4561-8A33-1DB806941E03}" type="presOf" srcId="{A71DEFE5-8324-43CF-975B-816BDA87D2F3}" destId="{03124E6C-D64F-42D7-94BA-1D4BD8954E87}" srcOrd="0" destOrd="0" presId="urn:microsoft.com/office/officeart/2005/8/layout/process2"/>
    <dgm:cxn modelId="{A91C7A82-F9F0-4F09-8C8D-8309F54474FA}" type="presOf" srcId="{88E36F23-A73A-481C-B5E1-4B975B0193F7}" destId="{ED8893A2-95E8-4749-BC62-F76760C02AC4}" srcOrd="0" destOrd="0" presId="urn:microsoft.com/office/officeart/2005/8/layout/process2"/>
    <dgm:cxn modelId="{960BF78D-374D-47A8-AF97-9E599ED24DD9}" type="presOf" srcId="{0668B06B-7A53-4BFB-B60E-CB655A772864}" destId="{A302B0E4-C624-465D-8CFE-F893D8EFAF24}" srcOrd="0" destOrd="0" presId="urn:microsoft.com/office/officeart/2005/8/layout/process2"/>
    <dgm:cxn modelId="{F6BFEE91-C87C-4E1C-9143-8C97C510FD79}" type="presOf" srcId="{88E36F23-A73A-481C-B5E1-4B975B0193F7}" destId="{7ABE304E-7C18-412C-8972-558AF1A99C53}" srcOrd="1" destOrd="0" presId="urn:microsoft.com/office/officeart/2005/8/layout/process2"/>
    <dgm:cxn modelId="{D5C63999-5750-4329-A43B-BE02CFA70C2F}" srcId="{A71DEFE5-8324-43CF-975B-816BDA87D2F3}" destId="{0668B06B-7A53-4BFB-B60E-CB655A772864}" srcOrd="0" destOrd="0" parTransId="{47A5F2B6-69B2-42C8-BFF2-4A6355EAA180}" sibTransId="{88E36F23-A73A-481C-B5E1-4B975B0193F7}"/>
    <dgm:cxn modelId="{533B381B-F807-451D-A842-26D0F33785E1}" type="presParOf" srcId="{03124E6C-D64F-42D7-94BA-1D4BD8954E87}" destId="{A302B0E4-C624-465D-8CFE-F893D8EFAF24}" srcOrd="0" destOrd="0" presId="urn:microsoft.com/office/officeart/2005/8/layout/process2"/>
    <dgm:cxn modelId="{BFD963F4-13D6-4120-92E9-2FADFFDEB32F}" type="presParOf" srcId="{03124E6C-D64F-42D7-94BA-1D4BD8954E87}" destId="{ED8893A2-95E8-4749-BC62-F76760C02AC4}" srcOrd="1" destOrd="0" presId="urn:microsoft.com/office/officeart/2005/8/layout/process2"/>
    <dgm:cxn modelId="{D541AA57-22D3-4247-9DEB-AC071F9F0721}" type="presParOf" srcId="{ED8893A2-95E8-4749-BC62-F76760C02AC4}" destId="{7ABE304E-7C18-412C-8972-558AF1A99C53}" srcOrd="0" destOrd="0" presId="urn:microsoft.com/office/officeart/2005/8/layout/process2"/>
    <dgm:cxn modelId="{BEB836D5-FF47-4678-85FD-0E196CAD98AF}" type="presParOf" srcId="{03124E6C-D64F-42D7-94BA-1D4BD8954E87}" destId="{7059A605-A675-40BA-8C95-A306DB3977B1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200" b="1" dirty="0"/>
            <a:t>Формирование здорового образа жизни и мотивации  занятием физической культурой и спортом</a:t>
          </a:r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200" b="1" dirty="0"/>
            <a:t>Воспитание у обучающихся общечеловеческих социально-значимых ценностей – чувства патриотизма, развитие гражданственности, приобщение к истории своей страны, </a:t>
          </a:r>
          <a:br>
            <a:rPr lang="ru-RU" sz="1200" b="1" dirty="0"/>
          </a:br>
          <a:r>
            <a:rPr lang="ru-RU" sz="1200" b="1" dirty="0"/>
            <a:t>её культуре</a:t>
          </a:r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200" b="1" dirty="0"/>
            <a:t>Приобретение соревновательного опыта обучающимися по различным видам спорта и повышение спортивного мастерства</a:t>
          </a: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3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2"/>
      <dgm:spPr/>
    </dgm:pt>
    <dgm:pt modelId="{E67359F9-703D-4DD9-96CC-AA05DAFD3DD6}" type="pres">
      <dgm:prSet presAssocID="{06E65C29-3E41-47FD-BD21-E8A3C74C0A77}" presName="connectorText" presStyleLbl="sibTrans2D1" presStyleIdx="0" presStyleCnt="2"/>
      <dgm:spPr/>
    </dgm:pt>
    <dgm:pt modelId="{BA995EDC-8DC6-41C2-840C-E0C138088CF5}" type="pres">
      <dgm:prSet presAssocID="{20CDF100-2789-49C9-994B-E50F0C6A9E8D}" presName="node" presStyleLbl="node1" presStyleIdx="1" presStyleCnt="3" custScaleX="118953" custLinFactNeighborY="24114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2"/>
      <dgm:spPr/>
    </dgm:pt>
    <dgm:pt modelId="{84CB2667-3E7E-4BCC-AF38-95FFEE628274}" type="pres">
      <dgm:prSet presAssocID="{B4CC431E-4D27-4BDB-A955-B597308BA101}" presName="connectorText" presStyleLbl="sibTrans2D1" presStyleIdx="1" presStyleCnt="2"/>
      <dgm:spPr/>
    </dgm:pt>
    <dgm:pt modelId="{C776D3BD-464E-46BA-B234-82BAE35527A2}" type="pres">
      <dgm:prSet presAssocID="{5920E306-0483-4707-88A5-E1B251276F3C}" presName="node" presStyleLbl="node1" presStyleIdx="2" presStyleCnt="3" custScaleX="118953" custScaleY="122936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2" qsCatId="simple" csTypeId="urn:microsoft.com/office/officeart/2005/8/colors/accent1_1" csCatId="accent1" phldr="1"/>
      <dgm:spPr/>
    </dgm:pt>
    <dgm:pt modelId="{4ECD5A22-67CF-473D-A29E-24D6F96BE743}">
      <dgm:prSet custT="1"/>
      <dgm:spPr/>
      <dgm:t>
        <a:bodyPr/>
        <a:lstStyle/>
        <a:p>
          <a:r>
            <a:rPr lang="ru-RU" sz="1400" b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 школьных спортивных клубов общеобразовательных организаций </a:t>
          </a:r>
          <a:endParaRPr lang="ru-RU" sz="1400" b="1" dirty="0">
            <a:solidFill>
              <a:srgbClr val="002060"/>
            </a:solidFill>
            <a:cs typeface="Arial" panose="020B0604020202020204" pitchFamily="34" charset="0"/>
          </a:endParaRPr>
        </a:p>
      </dgm:t>
    </dgm:pt>
    <dgm:pt modelId="{B050DEE4-B5CB-4A71-B632-43E2CD94DDF2}" type="parTrans" cxnId="{2670D346-9365-4CC8-997E-76209D07EDA1}">
      <dgm:prSet/>
      <dgm:spPr/>
      <dgm:t>
        <a:bodyPr/>
        <a:lstStyle/>
        <a:p>
          <a:endParaRPr lang="ru-RU"/>
        </a:p>
      </dgm:t>
    </dgm:pt>
    <dgm:pt modelId="{28A27CEA-ED53-49BF-B9BE-0744440E72E7}" type="sibTrans" cxnId="{2670D346-9365-4CC8-997E-76209D07EDA1}">
      <dgm:prSet/>
      <dgm:spPr/>
      <dgm:t>
        <a:bodyPr/>
        <a:lstStyle/>
        <a:p>
          <a:endParaRPr lang="ru-RU"/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7059A605-A675-40BA-8C95-A306DB3977B1}" type="pres">
      <dgm:prSet presAssocID="{4ECD5A22-67CF-473D-A29E-24D6F96BE743}" presName="node" presStyleLbl="node1" presStyleIdx="0" presStyleCnt="1" custScaleX="42829" custScaleY="63803" custLinFactNeighborX="15727" custLinFactNeighborY="-11073">
        <dgm:presLayoutVars>
          <dgm:bulletEnabled val="1"/>
        </dgm:presLayoutVars>
      </dgm:prSet>
      <dgm:spPr/>
    </dgm:pt>
  </dgm:ptLst>
  <dgm:cxnLst>
    <dgm:cxn modelId="{FBFF7035-091E-4005-9D8E-0E7CE9F83420}" type="presOf" srcId="{4ECD5A22-67CF-473D-A29E-24D6F96BE743}" destId="{7059A605-A675-40BA-8C95-A306DB3977B1}" srcOrd="0" destOrd="0" presId="urn:microsoft.com/office/officeart/2005/8/layout/process2"/>
    <dgm:cxn modelId="{2670D346-9365-4CC8-997E-76209D07EDA1}" srcId="{A71DEFE5-8324-43CF-975B-816BDA87D2F3}" destId="{4ECD5A22-67CF-473D-A29E-24D6F96BE743}" srcOrd="0" destOrd="0" parTransId="{B050DEE4-B5CB-4A71-B632-43E2CD94DDF2}" sibTransId="{28A27CEA-ED53-49BF-B9BE-0744440E72E7}"/>
    <dgm:cxn modelId="{3A7DDD6C-0ADB-4561-8A33-1DB806941E03}" type="presOf" srcId="{A71DEFE5-8324-43CF-975B-816BDA87D2F3}" destId="{03124E6C-D64F-42D7-94BA-1D4BD8954E87}" srcOrd="0" destOrd="0" presId="urn:microsoft.com/office/officeart/2005/8/layout/process2"/>
    <dgm:cxn modelId="{BEB836D5-FF47-4678-85FD-0E196CAD98AF}" type="presParOf" srcId="{03124E6C-D64F-42D7-94BA-1D4BD8954E87}" destId="{7059A605-A675-40BA-8C95-A306DB3977B1}" srcOrd="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475987" y="95537"/>
          <a:ext cx="3307678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Формирование здорового образа жизни и мотивации  занятием физической культурой и спортом</a:t>
          </a:r>
        </a:p>
      </dsp:txBody>
      <dsp:txXfrm>
        <a:off x="498689" y="118239"/>
        <a:ext cx="3262274" cy="729692"/>
      </dsp:txXfrm>
    </dsp:sp>
    <dsp:sp modelId="{4DD1B822-ACC4-4D96-ADEA-A1AA448815DC}">
      <dsp:nvSpPr>
        <dsp:cNvPr id="0" name=""/>
        <dsp:cNvSpPr/>
      </dsp:nvSpPr>
      <dsp:spPr>
        <a:xfrm rot="5400000">
          <a:off x="1984495" y="890011"/>
          <a:ext cx="290661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2025188" y="919077"/>
        <a:ext cx="209275" cy="203463"/>
      </dsp:txXfrm>
    </dsp:sp>
    <dsp:sp modelId="{BA995EDC-8DC6-41C2-840C-E0C138088CF5}">
      <dsp:nvSpPr>
        <dsp:cNvPr id="0" name=""/>
        <dsp:cNvSpPr/>
      </dsp:nvSpPr>
      <dsp:spPr>
        <a:xfrm>
          <a:off x="475987" y="1258182"/>
          <a:ext cx="3307678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Развитие соревновательной деятельности обучающихся по различным видам спорта</a:t>
          </a:r>
        </a:p>
      </dsp:txBody>
      <dsp:txXfrm>
        <a:off x="498689" y="1280884"/>
        <a:ext cx="3262274" cy="729692"/>
      </dsp:txXfrm>
    </dsp:sp>
    <dsp:sp modelId="{25AC2717-778A-4A0D-8786-C8824F60B868}">
      <dsp:nvSpPr>
        <dsp:cNvPr id="0" name=""/>
        <dsp:cNvSpPr/>
      </dsp:nvSpPr>
      <dsp:spPr>
        <a:xfrm rot="5400000">
          <a:off x="1984495" y="2052656"/>
          <a:ext cx="290661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2025188" y="2081722"/>
        <a:ext cx="209275" cy="203463"/>
      </dsp:txXfrm>
    </dsp:sp>
    <dsp:sp modelId="{C776D3BD-464E-46BA-B234-82BAE35527A2}">
      <dsp:nvSpPr>
        <dsp:cNvPr id="0" name=""/>
        <dsp:cNvSpPr/>
      </dsp:nvSpPr>
      <dsp:spPr>
        <a:xfrm>
          <a:off x="475987" y="2420827"/>
          <a:ext cx="3307678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Выявление одаренных детей и их сопровождение</a:t>
          </a:r>
        </a:p>
      </dsp:txBody>
      <dsp:txXfrm>
        <a:off x="498689" y="2443529"/>
        <a:ext cx="3262274" cy="729692"/>
      </dsp:txXfrm>
    </dsp:sp>
    <dsp:sp modelId="{27DF5F1A-9220-40FD-A49E-04A2AC6948DC}">
      <dsp:nvSpPr>
        <dsp:cNvPr id="0" name=""/>
        <dsp:cNvSpPr/>
      </dsp:nvSpPr>
      <dsp:spPr>
        <a:xfrm rot="5400000">
          <a:off x="2018759" y="3169617"/>
          <a:ext cx="222133" cy="34879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2025188" y="3232947"/>
        <a:ext cx="209275" cy="155493"/>
      </dsp:txXfrm>
    </dsp:sp>
    <dsp:sp modelId="{A302B0E4-C624-465D-8CFE-F893D8EFAF24}">
      <dsp:nvSpPr>
        <dsp:cNvPr id="0" name=""/>
        <dsp:cNvSpPr/>
      </dsp:nvSpPr>
      <dsp:spPr>
        <a:xfrm>
          <a:off x="475987" y="3492103"/>
          <a:ext cx="3307678" cy="77509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Становление гражданской и патриотической позиции подрастающего поколения</a:t>
          </a:r>
        </a:p>
      </dsp:txBody>
      <dsp:txXfrm>
        <a:off x="498689" y="3514805"/>
        <a:ext cx="3262274" cy="729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02B0E4-C624-465D-8CFE-F893D8EFAF24}">
      <dsp:nvSpPr>
        <dsp:cNvPr id="0" name=""/>
        <dsp:cNvSpPr/>
      </dsp:nvSpPr>
      <dsp:spPr>
        <a:xfrm>
          <a:off x="688000" y="0"/>
          <a:ext cx="1919978" cy="142667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>
              <a:solidFill>
                <a:srgbClr val="002060"/>
              </a:solidFill>
              <a:cs typeface="Arial" panose="020B0604020202020204" pitchFamily="34" charset="0"/>
            </a:rPr>
            <a:t>определение лучших команд общеобразовательных учреждений, сформированных из обучающихся одного класса, добившихся наилучших результатов в физической, подготовке и проявивших интеллектуальные и творческие способности </a:t>
          </a:r>
          <a:endParaRPr lang="ru-RU" sz="1000" b="1" kern="1200" dirty="0">
            <a:solidFill>
              <a:srgbClr val="002060"/>
            </a:solidFill>
          </a:endParaRPr>
        </a:p>
      </dsp:txBody>
      <dsp:txXfrm>
        <a:off x="729786" y="41786"/>
        <a:ext cx="1836406" cy="1343099"/>
      </dsp:txXfrm>
    </dsp:sp>
    <dsp:sp modelId="{ED8893A2-95E8-4749-BC62-F76760C02AC4}">
      <dsp:nvSpPr>
        <dsp:cNvPr id="0" name=""/>
        <dsp:cNvSpPr/>
      </dsp:nvSpPr>
      <dsp:spPr>
        <a:xfrm rot="16169212" flipV="1">
          <a:off x="1314156" y="1859706"/>
          <a:ext cx="646405" cy="811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900" b="1" kern="1200">
            <a:solidFill>
              <a:schemeClr val="bg1"/>
            </a:solidFill>
          </a:endParaRPr>
        </a:p>
      </dsp:txBody>
      <dsp:txXfrm rot="-5400000">
        <a:off x="1613113" y="1601450"/>
        <a:ext cx="48709" cy="622050"/>
      </dsp:txXfrm>
    </dsp:sp>
    <dsp:sp modelId="{7059A605-A675-40BA-8C95-A306DB3977B1}">
      <dsp:nvSpPr>
        <dsp:cNvPr id="0" name=""/>
        <dsp:cNvSpPr/>
      </dsp:nvSpPr>
      <dsp:spPr>
        <a:xfrm>
          <a:off x="684965" y="2373925"/>
          <a:ext cx="1883736" cy="140320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команд, сформированных из обучающихся одной общеобразовательной организации, добившихся наилучших результатов в наиболее массовых летних видах спорта</a:t>
          </a:r>
          <a:endParaRPr lang="ru-RU" sz="1100" b="1" kern="1200" dirty="0">
            <a:solidFill>
              <a:srgbClr val="002060"/>
            </a:solidFill>
            <a:cs typeface="Arial" panose="020B0604020202020204" pitchFamily="34" charset="0"/>
          </a:endParaRPr>
        </a:p>
      </dsp:txBody>
      <dsp:txXfrm>
        <a:off x="726063" y="2415023"/>
        <a:ext cx="1801540" cy="1321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83832" y="112067"/>
          <a:ext cx="4312056" cy="90625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Формирование здорового образа жизни и мотивации  занятием физической культурой и спортом</a:t>
          </a:r>
        </a:p>
      </dsp:txBody>
      <dsp:txXfrm>
        <a:off x="110375" y="138610"/>
        <a:ext cx="4258970" cy="853166"/>
      </dsp:txXfrm>
    </dsp:sp>
    <dsp:sp modelId="{4DD1B822-ACC4-4D96-ADEA-A1AA448815DC}">
      <dsp:nvSpPr>
        <dsp:cNvPr id="0" name=""/>
        <dsp:cNvSpPr/>
      </dsp:nvSpPr>
      <dsp:spPr>
        <a:xfrm rot="5400000">
          <a:off x="2069938" y="1040976"/>
          <a:ext cx="339844" cy="4078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2117517" y="1074961"/>
        <a:ext cx="244687" cy="237891"/>
      </dsp:txXfrm>
    </dsp:sp>
    <dsp:sp modelId="{BA995EDC-8DC6-41C2-840C-E0C138088CF5}">
      <dsp:nvSpPr>
        <dsp:cNvPr id="0" name=""/>
        <dsp:cNvSpPr/>
      </dsp:nvSpPr>
      <dsp:spPr>
        <a:xfrm>
          <a:off x="83832" y="1471445"/>
          <a:ext cx="4312056" cy="90625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Приобретение соревновательного опыта обучающимися по различным видам спорта и повышение спортивного мастерства</a:t>
          </a:r>
        </a:p>
      </dsp:txBody>
      <dsp:txXfrm>
        <a:off x="110375" y="1497988"/>
        <a:ext cx="4258970" cy="853166"/>
      </dsp:txXfrm>
    </dsp:sp>
    <dsp:sp modelId="{25AC2717-778A-4A0D-8786-C8824F60B868}">
      <dsp:nvSpPr>
        <dsp:cNvPr id="0" name=""/>
        <dsp:cNvSpPr/>
      </dsp:nvSpPr>
      <dsp:spPr>
        <a:xfrm rot="5400000">
          <a:off x="2109862" y="2347121"/>
          <a:ext cx="259995" cy="40781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2117516" y="2421030"/>
        <a:ext cx="244687" cy="181997"/>
      </dsp:txXfrm>
    </dsp:sp>
    <dsp:sp modelId="{C776D3BD-464E-46BA-B234-82BAE35527A2}">
      <dsp:nvSpPr>
        <dsp:cNvPr id="0" name=""/>
        <dsp:cNvSpPr/>
      </dsp:nvSpPr>
      <dsp:spPr>
        <a:xfrm>
          <a:off x="83832" y="2724357"/>
          <a:ext cx="4312056" cy="111411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Воспитание у обучающихся общечеловеческих социально-значимых ценностей – чувства патриотизма, развитие гражданственности, приобщение к истории своей страны, </a:t>
          </a:r>
          <a:br>
            <a:rPr lang="ru-RU" sz="1200" b="1" kern="1200" dirty="0"/>
          </a:br>
          <a:r>
            <a:rPr lang="ru-RU" sz="1200" b="1" kern="1200" dirty="0"/>
            <a:t>её культуре</a:t>
          </a:r>
        </a:p>
      </dsp:txBody>
      <dsp:txXfrm>
        <a:off x="116463" y="2756988"/>
        <a:ext cx="4246794" cy="1048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9A605-A675-40BA-8C95-A306DB3977B1}">
      <dsp:nvSpPr>
        <dsp:cNvPr id="0" name=""/>
        <dsp:cNvSpPr/>
      </dsp:nvSpPr>
      <dsp:spPr>
        <a:xfrm>
          <a:off x="0" y="171314"/>
          <a:ext cx="2148092" cy="15344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rPr>
            <a:t>определение лучших команд школьных спортивных клубов общеобразовательных организаций </a:t>
          </a:r>
          <a:endParaRPr lang="ru-RU" sz="1400" b="1" kern="1200" dirty="0">
            <a:solidFill>
              <a:srgbClr val="002060"/>
            </a:solidFill>
            <a:cs typeface="Arial" panose="020B0604020202020204" pitchFamily="34" charset="0"/>
          </a:endParaRPr>
        </a:p>
      </dsp:txBody>
      <dsp:txXfrm>
        <a:off x="44943" y="216257"/>
        <a:ext cx="2058206" cy="1444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126CE-D1D3-4B07-A031-36571AA54DDC}" type="datetimeFigureOut">
              <a:rPr lang="ru-RU" smtClean="0"/>
              <a:t>29.09.2020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90888" y="857250"/>
            <a:ext cx="3344862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188" y="3300413"/>
            <a:ext cx="7942262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25" y="6513513"/>
            <a:ext cx="4302125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347797-294C-495B-8660-A9678EB8F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7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347797-294C-495B-8660-A9678EB8F5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4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528BC-C17C-4AE2-933E-63921C0DB4EA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59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41AC-2D81-441D-ACDD-CAA27A1F89CC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31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41"/>
            <a:ext cx="241458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41"/>
            <a:ext cx="7078663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1F7AF-10F5-42F8-B85C-5ADE5539C1DF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82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6B599-1860-4CF2-B474-1DA5E0F7FD60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93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272C-CCB3-46EF-AD1C-87F5AF71710A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32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03E0B-2E25-4C06-8EFB-9A7645DE4D3A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9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C0A5-23DB-442A-8780-0D7E9009C813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14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C994E-6029-408D-AD68-777F951BFCD8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13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0CBF-C49E-4CD5-9DDB-87129758B9FF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20B73-9027-4CBF-A014-53690A5898EA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48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98C95-AE86-4E31-AD57-FFC84C1440AB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542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19033-FB50-4472-8D18-323B914B570E}" type="datetime1">
              <a:rPr lang="en-US" smtClean="0"/>
              <a:t>9/29/2020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6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jpg"/><Relationship Id="rId12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jp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diagramColors" Target="../diagrams/colors4.xml"/><Relationship Id="rId3" Type="http://schemas.microsoft.com/office/2007/relationships/hdphoto" Target="../media/hdphoto5.wdp"/><Relationship Id="rId7" Type="http://schemas.openxmlformats.org/officeDocument/2006/relationships/diagramQuickStyle" Target="../diagrams/quickStyle3.xml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26.jpg"/><Relationship Id="rId2" Type="http://schemas.openxmlformats.org/officeDocument/2006/relationships/image" Target="../media/image23.png"/><Relationship Id="rId16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diagramLayout" Target="../diagrams/layout4.xml"/><Relationship Id="rId5" Type="http://schemas.openxmlformats.org/officeDocument/2006/relationships/diagramData" Target="../diagrams/data3.xml"/><Relationship Id="rId15" Type="http://schemas.openxmlformats.org/officeDocument/2006/relationships/image" Target="../media/image10.png"/><Relationship Id="rId10" Type="http://schemas.openxmlformats.org/officeDocument/2006/relationships/diagramData" Target="../diagrams/data4.xml"/><Relationship Id="rId4" Type="http://schemas.openxmlformats.org/officeDocument/2006/relationships/image" Target="../media/image24.jpg"/><Relationship Id="rId9" Type="http://schemas.microsoft.com/office/2007/relationships/diagramDrawing" Target="../diagrams/drawing3.xml"/><Relationship Id="rId14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info@fcomofv.r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&#1092;&#1094;&#1086;&#1084;&#1086;&#1092;&#1074;.&#1088;&#1092;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fcomofv@mail.ru" TargetMode="External"/><Relationship Id="rId11" Type="http://schemas.microsoft.com/office/2007/relationships/hdphoto" Target="../media/hdphoto2.wdp"/><Relationship Id="rId5" Type="http://schemas.openxmlformats.org/officeDocument/2006/relationships/image" Target="../media/image34.png"/><Relationship Id="rId10" Type="http://schemas.openxmlformats.org/officeDocument/2006/relationships/image" Target="../media/image3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8.png"/><Relationship Id="rId2" Type="http://schemas.openxmlformats.org/officeDocument/2006/relationships/diagramData" Target="../diagrams/data1.xml"/><Relationship Id="rId1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1.pn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fcomofv.ru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info@fcomofv.ru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576FE6E-B486-4BDE-ACDF-5A7E3202C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06000" cy="3316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35" y="3585041"/>
            <a:ext cx="4192866" cy="328638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9D31DC-6ACB-4AA4-BCD4-D7209B961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91667">
                        <a14:foregroundMark x1="18981" y1="69151" x2="18981" y2="69151"/>
                        <a14:foregroundMark x1="49815" y1="6412" x2="49815" y2="6412"/>
                        <a14:foregroundMark x1="54167" y1="12305" x2="54167" y2="12305"/>
                        <a14:foregroundMark x1="45926" y1="12478" x2="45926" y2="12478"/>
                        <a14:foregroundMark x1="42222" y1="58406" x2="42222" y2="58406"/>
                        <a14:foregroundMark x1="42778" y1="57712" x2="42778" y2="57712"/>
                        <a14:foregroundMark x1="19074" y1="65858" x2="19074" y2="65858"/>
                        <a14:foregroundMark x1="16296" y1="75390" x2="16296" y2="75390"/>
                        <a14:foregroundMark x1="13611" y1="66205" x2="13611" y2="66205"/>
                        <a14:foregroundMark x1="21389" y1="76776" x2="21389" y2="76776"/>
                        <a14:foregroundMark x1="26481" y1="73137" x2="26481" y2="73137"/>
                        <a14:foregroundMark x1="31574" y1="69497" x2="31574" y2="69497"/>
                        <a14:foregroundMark x1="36667" y1="71577" x2="36667" y2="71577"/>
                        <a14:foregroundMark x1="41667" y1="71057" x2="41667" y2="71057"/>
                        <a14:foregroundMark x1="46667" y1="72270" x2="46667" y2="72270"/>
                        <a14:foregroundMark x1="51481" y1="72790" x2="51481" y2="72790"/>
                        <a14:foregroundMark x1="56389" y1="73137" x2="56389" y2="73137"/>
                        <a14:foregroundMark x1="61389" y1="75737" x2="61389" y2="75737"/>
                        <a14:foregroundMark x1="68426" y1="72617" x2="68426" y2="72617"/>
                        <a14:foregroundMark x1="73333" y1="73137" x2="73333" y2="73137"/>
                        <a14:foregroundMark x1="78889" y1="75737" x2="78889" y2="75737"/>
                        <a14:foregroundMark x1="86296" y1="73310" x2="86296" y2="73310"/>
                        <a14:foregroundMark x1="86667" y1="70191" x2="86667" y2="70191"/>
                        <a14:foregroundMark x1="58704" y1="88042" x2="58704" y2="88042"/>
                        <a14:foregroundMark x1="61204" y1="89775" x2="61204" y2="89775"/>
                        <a14:foregroundMark x1="51204" y1="87868" x2="51204" y2="87868"/>
                        <a14:foregroundMark x1="46389" y1="87868" x2="46389" y2="87868"/>
                        <a14:foregroundMark x1="43333" y1="85789" x2="43333" y2="85789"/>
                        <a14:foregroundMark x1="36019" y1="82842" x2="36019" y2="82842"/>
                        <a14:foregroundMark x1="45185" y1="23397" x2="45185" y2="23397"/>
                        <a14:foregroundMark x1="56111" y1="22184" x2="56111" y2="22184"/>
                        <a14:foregroundMark x1="60926" y1="18024" x2="60926" y2="18024"/>
                        <a14:foregroundMark x1="59815" y1="20104" x2="59815" y2="20104"/>
                        <a14:foregroundMark x1="40648" y1="20451" x2="40648" y2="20451"/>
                        <a14:backgroundMark x1="52963" y1="70711" x2="52963" y2="70711"/>
                        <a14:backgroundMark x1="52778" y1="74870" x2="52778" y2="74870"/>
                        <a14:backgroundMark x1="57778" y1="71057" x2="57778" y2="71057"/>
                        <a14:backgroundMark x1="70741" y1="71231" x2="70741" y2="71231"/>
                        <a14:backgroundMark x1="85093" y1="70537" x2="85093" y2="70537"/>
                        <a14:backgroundMark x1="56296" y1="42634" x2="56296" y2="42634"/>
                        <a14:backgroundMark x1="53704" y1="25650" x2="53704" y2="25650"/>
                        <a14:backgroundMark x1="53796" y1="27730" x2="53796" y2="27730"/>
                        <a14:backgroundMark x1="55648" y1="24783" x2="55648" y2="24783"/>
                        <a14:backgroundMark x1="57222" y1="20451" x2="57222" y2="20451"/>
                        <a14:backgroundMark x1="57315" y1="15425" x2="57315" y2="15425"/>
                        <a14:backgroundMark x1="59537" y1="16984" x2="59537" y2="16984"/>
                        <a14:backgroundMark x1="58889" y1="19584" x2="58889" y2="19584"/>
                        <a14:backgroundMark x1="57870" y1="21144" x2="57870" y2="21144"/>
                        <a14:backgroundMark x1="57315" y1="22530" x2="57315" y2="22530"/>
                        <a14:backgroundMark x1="56944" y1="23744" x2="56944" y2="23744"/>
                        <a14:backgroundMark x1="49907" y1="19931" x2="49907" y2="19931"/>
                        <a14:backgroundMark x1="46019" y1="24783" x2="46019" y2="24783"/>
                        <a14:backgroundMark x1="45926" y1="26690" x2="45926" y2="26690"/>
                        <a14:backgroundMark x1="45556" y1="29289" x2="45556" y2="29289"/>
                        <a14:backgroundMark x1="44074" y1="24263" x2="44074" y2="24263"/>
                        <a14:backgroundMark x1="43148" y1="23050" x2="43148" y2="23050"/>
                        <a14:backgroundMark x1="42685" y1="19237" x2="42685" y2="19237"/>
                        <a14:backgroundMark x1="42963" y1="20624" x2="42963" y2="20624"/>
                        <a14:backgroundMark x1="42500" y1="15078" x2="42500" y2="15078"/>
                        <a14:backgroundMark x1="43611" y1="18891" x2="43611" y2="18891"/>
                        <a14:backgroundMark x1="47778" y1="16464" x2="47778" y2="16464"/>
                        <a14:backgroundMark x1="47130" y1="17678" x2="47130" y2="17678"/>
                        <a14:backgroundMark x1="56667" y1="18024" x2="56667" y2="18024"/>
                        <a14:backgroundMark x1="57222" y1="15251" x2="57222" y2="15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" y="93326"/>
            <a:ext cx="1879317" cy="12357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070DFC6-81B5-4B77-9411-20E56172E8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90" y="169310"/>
            <a:ext cx="1741218" cy="1205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FD003F2-C533-4F1B-BF88-DA5C0E35DBA6}"/>
              </a:ext>
            </a:extLst>
          </p:cNvPr>
          <p:cNvSpPr txBox="1"/>
          <p:nvPr/>
        </p:nvSpPr>
        <p:spPr>
          <a:xfrm>
            <a:off x="385617" y="1560615"/>
            <a:ext cx="91347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 этапы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соревнований (игр) школьников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состязания»,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спортивные игры» 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Всероссийских спортивных игр школьных спортивных клубов в формате онлайн в 2019/2020 учебном году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8705BCF-77DD-4CFF-A6A2-61062C391E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1" l="0" r="100000">
                        <a14:foregroundMark x1="22642" y1="40410" x2="22642" y2="40410"/>
                        <a14:foregroundMark x1="16577" y1="25622" x2="16577" y2="25622"/>
                        <a14:foregroundMark x1="7547" y1="34846" x2="7547" y2="34846"/>
                        <a14:foregroundMark x1="6065" y1="39678" x2="6065" y2="39678"/>
                        <a14:foregroundMark x1="14555" y1="54319" x2="14555" y2="54319"/>
                        <a14:foregroundMark x1="31671" y1="66032" x2="31671" y2="66032"/>
                        <a14:foregroundMark x1="22237" y1="78184" x2="23720" y2="78184"/>
                        <a14:foregroundMark x1="61590" y1="88580" x2="61590" y2="88580"/>
                        <a14:foregroundMark x1="47978" y1="88873" x2="47978" y2="88873"/>
                        <a14:foregroundMark x1="40431" y1="81698" x2="40431" y2="81698"/>
                        <a14:foregroundMark x1="87601" y1="76281" x2="87601" y2="76281"/>
                        <a14:foregroundMark x1="89623" y1="72474" x2="89623" y2="72474"/>
                        <a14:foregroundMark x1="87871" y1="61347" x2="87871" y2="61347"/>
                        <a14:foregroundMark x1="89084" y1="65154" x2="89084" y2="65154"/>
                        <a14:foregroundMark x1="80863" y1="21376" x2="80863" y2="21376"/>
                        <a14:foregroundMark x1="77358" y1="15373" x2="77358" y2="15373"/>
                        <a14:foregroundMark x1="44474" y1="28990" x2="44474" y2="28990"/>
                        <a14:backgroundMark x1="50674" y1="14202" x2="50674" y2="14202"/>
                        <a14:backgroundMark x1="51348" y1="23719" x2="51348" y2="23719"/>
                        <a14:backgroundMark x1="51752" y1="27965" x2="51752" y2="27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0" y="2075903"/>
            <a:ext cx="1530927" cy="148146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4C6AA92-CF30-4961-853D-CD39047B74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68" y="2286101"/>
            <a:ext cx="1893984" cy="13480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40DD54-3971-4673-BCAC-DE6B7C76D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6171" y1="10251" x2="46171" y2="10251"/>
                        <a14:foregroundMark x1="46622" y1="7289" x2="46622" y2="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5427" y="5100045"/>
            <a:ext cx="1577779" cy="156001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73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564B2A5-63ED-4948-B838-A4039717A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52499"/>
            <a:ext cx="9906000" cy="24096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D2E1E9-E00F-40D8-B28D-8BBE8D7E9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2343" y="4316464"/>
            <a:ext cx="2825484" cy="18911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5288222" y="2238767"/>
            <a:ext cx="34667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4877"/>
              </p:ext>
            </p:extLst>
          </p:nvPr>
        </p:nvGraphicFramePr>
        <p:xfrm>
          <a:off x="4853425" y="2617221"/>
          <a:ext cx="4479721" cy="3838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5FAF46D-6246-4D43-AD51-A5A5BA2B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280633"/>
              </p:ext>
            </p:extLst>
          </p:nvPr>
        </p:nvGraphicFramePr>
        <p:xfrm>
          <a:off x="2627307" y="2864404"/>
          <a:ext cx="2148092" cy="2409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151053" y="1428288"/>
            <a:ext cx="7865947" cy="1101333"/>
            <a:chOff x="2797131" y="-1400523"/>
            <a:chExt cx="6604000" cy="3184296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</a:t>
              </a:r>
              <a:r>
                <a:rPr lang="ru-RU" sz="14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обучающихся</a:t>
              </a:r>
              <a:r>
                <a:rPr lang="ru-RU" sz="14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в систематические занятия физической культурой и спортом, пропаганда здорового образа жизни, гражданское и патриотическое воспитание, выявление талантливых детей</a:t>
              </a:r>
              <a:endParaRPr lang="ru-RU" sz="14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97131" y="-1400523"/>
              <a:ext cx="1717040" cy="2201973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536275" y="980950"/>
            <a:ext cx="8833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avatars.mds.yandex.net/get-pdb/1352825/818ef484-c156-46fc-ba23-d7ca7a79fb2c/s1200?webp=fals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683" y="5602992"/>
            <a:ext cx="988317" cy="9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B0F819-5CA9-4859-8D4B-E765EA14789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35822" y="2263212"/>
            <a:ext cx="1459684" cy="14432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73AFDC-8BB5-4649-BBB7-062505666D9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0657" y="4807988"/>
            <a:ext cx="2261068" cy="2083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089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6641" y="1509616"/>
            <a:ext cx="93419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всероссийского этапа Игр школьных спортивных клубов –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команды-финалисты субъектов Российской Федерации.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 команды  формируется из обучающихся одного школьного спортивного клуба, зачисленных в него до 1 января 2020 года.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 команды: 16 человек (8 юношей, 8 девушек).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участников: 14-15 лет (2006-2005  гг. р.)</a:t>
            </a:r>
            <a:r>
              <a:rPr lang="ru-RU" dirty="0"/>
              <a:t>. </a:t>
            </a:r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C1497-BFC7-4227-9263-33ED6B738D45}"/>
              </a:ext>
            </a:extLst>
          </p:cNvPr>
          <p:cNvSpPr txBox="1"/>
          <p:nvPr/>
        </p:nvSpPr>
        <p:spPr>
          <a:xfrm>
            <a:off x="110836" y="370843"/>
            <a:ext cx="96335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ЭТАП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ИГР ШКОЛЬНЫХ СПОРТИВНЫХ КЛУБОВ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ФОРМАТЕ ОНЛАЙН В 2019/2020  УЧЕБНОМ ГОДУ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ПРОЙДЁТ В ПЕРИОД С 10 ПО 30 ОКТЯБРЯ 2020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6" y="3703782"/>
            <a:ext cx="4092784" cy="3154218"/>
          </a:xfrm>
          <a:prstGeom prst="rect">
            <a:avLst/>
          </a:prstGeom>
        </p:spPr>
      </p:pic>
      <p:pic>
        <p:nvPicPr>
          <p:cNvPr id="3074" name="Picture 2" descr="https://pp.userapi.com/c851424/v851424329/134482/ShFW3jnydH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2" y="4094939"/>
            <a:ext cx="3886527" cy="25900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voenpatriot.mskobr.ru/users_files/FedorenkovSS/images/uZ9ujEQ_Gp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634" y="2940822"/>
            <a:ext cx="2835583" cy="1890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xn--b1atfb1adk.xn--p1ai/files/ioe/images/I96VRBXK4DUU9VVH1YY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807" y="4350326"/>
            <a:ext cx="3302099" cy="21982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63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6" y="3703782"/>
            <a:ext cx="4092784" cy="31542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891" y="320755"/>
            <a:ext cx="9504218" cy="165330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участия во всероссийском этапе Всероссийских спортивных играх школьных спортивных клубов в формате онлайн в 2019/2020 учебном году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органы исполнительной власти субъектов Российской Федерации,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осуществляющие государственное управление в сфере образования,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срок до 10 октября 2020 г.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направляют на  адрес электронной почты </a:t>
            </a:r>
            <a:b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ФГБУ «ФЦОМОФВ»   (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info@fcomofv.ru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следующие  материалы: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891" y="2098990"/>
            <a:ext cx="950421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согласия от родителей или законных представителей на обработку персональных данных на каждого участника команды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согласно Приложению 3 к Положению о Всероссийских спортивных играх школьных спортивных клубов;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справки обучающихся школьного спортивного клуба с фотографиями 3х4 (на фотобумаге), выданные не ранее 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марта 2020 года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выполненные на бланке общеобразовательной организации, заверенные подписью директора общеобразовательной организации, подписью руководителя школьного спортивного клуба и печатью, которая ставится на угол фотографии обучающегося, при этом копии указанных справок не принимаются;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заверенные копии итоговых протоколов общекомандного первенства муниципального и регионального этапов игр ШСК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подписанные главным судьёй и главным секретарём данных мероприятий и заверенные печатью;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заверенную копию приказа о создании школьного спортивного клуба, а также краткую справку о его деятельности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отчёты о проведении муниципального и регионального этапов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согласно Приложению 4 к Положению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Всероссийских спортивных играх школьных спортивных клубов;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«Визитная карточка»;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видеоролики легкоатлетической эстафеты;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«История наших игр»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39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46F6EB-7556-41B9-9D2A-392C2D220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85"/>
            <a:ext cx="7197754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31102" y="766340"/>
            <a:ext cx="73625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Вся информация размещена на сайте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ФГБУ «ФЦОМОФВ» (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фцомофв.рф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Методических рекомендациях по подготовке и проведению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 формате онлайн) всероссийских этапов Всероссийских спортивных соревнований (игр) школьников 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состязания», «Президентские спортивные игры»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Всероссийских спортивных игр школьных спортивных клубов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2019/2020 учебного года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9" b="6378"/>
          <a:stretch/>
        </p:blipFill>
        <p:spPr bwMode="auto">
          <a:xfrm>
            <a:off x="2796377" y="3428999"/>
            <a:ext cx="5036361" cy="237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346" y="3682596"/>
            <a:ext cx="4092784" cy="315421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D4BDB-FF05-42C9-91D6-485EE081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906000" cy="29778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6341616" y="4012605"/>
            <a:ext cx="3564384" cy="284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726" y="3608960"/>
            <a:ext cx="609598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25" b="1" dirty="0">
                <a:solidFill>
                  <a:srgbClr val="006FB7"/>
                </a:solidFill>
                <a:latin typeface="PF Din Text Cond Pro" panose="02000000000000000000" pitchFamily="2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514" y="1490579"/>
            <a:ext cx="4082184" cy="1938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358"/>
            <a:ext cx="3714750" cy="62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718" y="5209525"/>
            <a:ext cx="4953000" cy="767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Сайт: </a:t>
            </a:r>
            <a:r>
              <a:rPr lang="en-US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http://</a:t>
            </a:r>
            <a:r>
              <a:rPr lang="ru-RU" sz="1463" b="1" dirty="0" err="1">
                <a:latin typeface="PF Din Text Cond Pro" panose="02000000000000000000" pitchFamily="2" charset="0"/>
                <a:ea typeface="Times New Roman" panose="02020603050405020304" pitchFamily="18" charset="0"/>
              </a:rPr>
              <a:t>фцомофв.рф</a:t>
            </a:r>
            <a:endParaRPr lang="ru-RU" sz="1463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Тел.:8 (495) 360-72-46</a:t>
            </a:r>
            <a:r>
              <a:rPr lang="ru-RU" sz="1300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8 (495) 360-84-56</a:t>
            </a:r>
            <a:endParaRPr lang="ru-RU" sz="1300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dirty="0">
                <a:latin typeface="PF Din Text Cond Pro" panose="02000000000000000000" pitchFamily="2" charset="0"/>
                <a:ea typeface="Times New Roman" panose="02020603050405020304" pitchFamily="18" charset="0"/>
                <a:hlinkClick r:id="rId6"/>
              </a:rPr>
              <a:t>Эл. почта: </a:t>
            </a:r>
            <a:r>
              <a:rPr lang="en-US" sz="1463" u="sng" dirty="0">
                <a:latin typeface="PF Din Text Cond Pro" panose="02000000000000000000" pitchFamily="2" charset="0"/>
                <a:ea typeface="Times New Roman" panose="02020603050405020304" pitchFamily="18" charset="0"/>
                <a:hlinkClick r:id="rId6"/>
              </a:rPr>
              <a:t>info@fcomofv.ru</a:t>
            </a:r>
            <a:endParaRPr lang="ru-RU" sz="1300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CA6E7-C297-4F7B-BDC8-C98E7515E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3222" l="2889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466" y="6276979"/>
            <a:ext cx="286162" cy="2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2E1E-D457-47B0-BAA8-63AE4CA5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7" y="6369091"/>
            <a:ext cx="569053" cy="2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FD2FDB-1580-4EDE-8B35-8A5822F0BD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667" r="91667">
                        <a14:foregroundMark x1="18981" y1="69151" x2="18981" y2="69151"/>
                        <a14:foregroundMark x1="49815" y1="6412" x2="49815" y2="6412"/>
                        <a14:foregroundMark x1="54167" y1="12305" x2="54167" y2="12305"/>
                        <a14:foregroundMark x1="45926" y1="12478" x2="45926" y2="12478"/>
                        <a14:foregroundMark x1="42222" y1="58406" x2="42222" y2="58406"/>
                        <a14:foregroundMark x1="42778" y1="57712" x2="42778" y2="57712"/>
                        <a14:foregroundMark x1="19074" y1="65858" x2="19074" y2="65858"/>
                        <a14:foregroundMark x1="16296" y1="75390" x2="16296" y2="75390"/>
                        <a14:foregroundMark x1="13611" y1="66205" x2="13611" y2="66205"/>
                        <a14:foregroundMark x1="21389" y1="76776" x2="21389" y2="76776"/>
                        <a14:foregroundMark x1="26481" y1="73137" x2="26481" y2="73137"/>
                        <a14:foregroundMark x1="31574" y1="69497" x2="31574" y2="69497"/>
                        <a14:foregroundMark x1="36667" y1="71577" x2="36667" y2="71577"/>
                        <a14:foregroundMark x1="41667" y1="71057" x2="41667" y2="71057"/>
                        <a14:foregroundMark x1="46667" y1="72270" x2="46667" y2="72270"/>
                        <a14:foregroundMark x1="51481" y1="72790" x2="51481" y2="72790"/>
                        <a14:foregroundMark x1="56389" y1="73137" x2="56389" y2="73137"/>
                        <a14:foregroundMark x1="61389" y1="75737" x2="61389" y2="75737"/>
                        <a14:foregroundMark x1="68426" y1="72617" x2="68426" y2="72617"/>
                        <a14:foregroundMark x1="73333" y1="73137" x2="73333" y2="73137"/>
                        <a14:foregroundMark x1="78889" y1="75737" x2="78889" y2="75737"/>
                        <a14:foregroundMark x1="86296" y1="73310" x2="86296" y2="73310"/>
                        <a14:foregroundMark x1="86667" y1="70191" x2="86667" y2="70191"/>
                        <a14:foregroundMark x1="58704" y1="88042" x2="58704" y2="88042"/>
                        <a14:foregroundMark x1="61204" y1="89775" x2="61204" y2="89775"/>
                        <a14:foregroundMark x1="51204" y1="87868" x2="51204" y2="87868"/>
                        <a14:foregroundMark x1="46389" y1="87868" x2="46389" y2="87868"/>
                        <a14:foregroundMark x1="43333" y1="85789" x2="43333" y2="85789"/>
                        <a14:foregroundMark x1="36019" y1="82842" x2="36019" y2="82842"/>
                        <a14:foregroundMark x1="45185" y1="23397" x2="45185" y2="23397"/>
                        <a14:foregroundMark x1="56111" y1="22184" x2="56111" y2="22184"/>
                        <a14:foregroundMark x1="60926" y1="18024" x2="60926" y2="18024"/>
                        <a14:foregroundMark x1="59815" y1="20104" x2="59815" y2="20104"/>
                        <a14:foregroundMark x1="40648" y1="20451" x2="40648" y2="20451"/>
                        <a14:backgroundMark x1="52963" y1="70711" x2="52963" y2="70711"/>
                        <a14:backgroundMark x1="52778" y1="74870" x2="52778" y2="74870"/>
                        <a14:backgroundMark x1="57778" y1="71057" x2="57778" y2="71057"/>
                        <a14:backgroundMark x1="70741" y1="71231" x2="70741" y2="71231"/>
                        <a14:backgroundMark x1="85093" y1="70537" x2="85093" y2="70537"/>
                        <a14:backgroundMark x1="56296" y1="42634" x2="56296" y2="42634"/>
                        <a14:backgroundMark x1="53704" y1="25650" x2="53704" y2="25650"/>
                        <a14:backgroundMark x1="53796" y1="27730" x2="53796" y2="27730"/>
                        <a14:backgroundMark x1="55648" y1="24783" x2="55648" y2="24783"/>
                        <a14:backgroundMark x1="57222" y1="20451" x2="57222" y2="20451"/>
                        <a14:backgroundMark x1="57315" y1="15425" x2="57315" y2="15425"/>
                        <a14:backgroundMark x1="59537" y1="16984" x2="59537" y2="16984"/>
                        <a14:backgroundMark x1="58889" y1="19584" x2="58889" y2="19584"/>
                        <a14:backgroundMark x1="57870" y1="21144" x2="57870" y2="21144"/>
                        <a14:backgroundMark x1="57315" y1="22530" x2="57315" y2="22530"/>
                        <a14:backgroundMark x1="56944" y1="23744" x2="56944" y2="23744"/>
                        <a14:backgroundMark x1="49907" y1="19931" x2="49907" y2="19931"/>
                        <a14:backgroundMark x1="46019" y1="24783" x2="46019" y2="24783"/>
                        <a14:backgroundMark x1="45926" y1="26690" x2="45926" y2="26690"/>
                        <a14:backgroundMark x1="45556" y1="29289" x2="45556" y2="29289"/>
                        <a14:backgroundMark x1="44074" y1="24263" x2="44074" y2="24263"/>
                        <a14:backgroundMark x1="43148" y1="23050" x2="43148" y2="23050"/>
                        <a14:backgroundMark x1="42685" y1="19237" x2="42685" y2="19237"/>
                        <a14:backgroundMark x1="42963" y1="20624" x2="42963" y2="20624"/>
                        <a14:backgroundMark x1="42500" y1="15078" x2="42500" y2="15078"/>
                        <a14:backgroundMark x1="43611" y1="18891" x2="43611" y2="18891"/>
                        <a14:backgroundMark x1="47778" y1="16464" x2="47778" y2="16464"/>
                        <a14:backgroundMark x1="47130" y1="17678" x2="47130" y2="17678"/>
                        <a14:backgroundMark x1="56667" y1="18024" x2="56667" y2="18024"/>
                        <a14:backgroundMark x1="57222" y1="15251" x2="57222" y2="15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" y="93326"/>
            <a:ext cx="1879317" cy="123574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86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2857827" y="1711690"/>
            <a:ext cx="34667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КЛЮЧЕВЫЕ 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412625"/>
              </p:ext>
            </p:extLst>
          </p:nvPr>
        </p:nvGraphicFramePr>
        <p:xfrm>
          <a:off x="2520349" y="2171369"/>
          <a:ext cx="4259653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5" name="Схема 24">
            <a:extLst>
              <a:ext uri="{FF2B5EF4-FFF2-40B4-BE49-F238E27FC236}">
                <a16:creationId xmlns:a16="http://schemas.microsoft.com/office/drawing/2014/main" id="{95FAF46D-6246-4D43-AD51-A5A5BA2B2A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2391245"/>
              </p:ext>
            </p:extLst>
          </p:nvPr>
        </p:nvGraphicFramePr>
        <p:xfrm>
          <a:off x="48077" y="2739194"/>
          <a:ext cx="3169046" cy="393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352582" y="1129550"/>
            <a:ext cx="7664417" cy="1473412"/>
            <a:chOff x="2797131" y="310361"/>
            <a:chExt cx="6604000" cy="1473412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algn="l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детей в систематические занятия физической культурой и спортом, развитие всесторонне гармонично развитой личности, выявление талантливых детей</a:t>
              </a:r>
              <a:endParaRPr lang="ru-RU" sz="1400" kern="1200" dirty="0">
                <a:solidFill>
                  <a:srgbClr val="002060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97131" y="310361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871268" y="315302"/>
            <a:ext cx="8833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237063" y="1602134"/>
            <a:ext cx="977942" cy="1235958"/>
            <a:chOff x="7362346" y="0"/>
            <a:chExt cx="2165924" cy="262138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9B550E8-A246-46C1-A991-7B8B7E562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362346" y="0"/>
              <a:ext cx="2165924" cy="26213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F2CB9EA-5A22-4FAB-8E7D-A66B126D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018590" y="722702"/>
              <a:ext cx="986980" cy="1175976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6517301" y="3332468"/>
            <a:ext cx="310501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Участие в Президентских состязаниях и Президентских спортивных играх – </a:t>
            </a:r>
          </a:p>
          <a:p>
            <a:pPr algn="ctr"/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это возможность: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определить лучшие команды общеобразовательных организаций;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проявить силу характера, почувствовать честное спортивное соперничество и командный дух; 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приобрести соревновательный опыт и повысить спортивное мастерство;</a:t>
            </a:r>
          </a:p>
          <a:p>
            <a:pPr marL="171450" lvl="0" indent="-171450">
              <a:buFont typeface="Wingdings" panose="05000000000000000000" pitchFamily="2" charset="2"/>
              <a:buChar char="ü"/>
            </a:pPr>
            <a:r>
              <a:rPr lang="ru-RU" sz="11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воспитать в каждом участнике общую культуру, патриотизм, гражданственность и другие общечеловеческие ценности.</a:t>
            </a:r>
          </a:p>
        </p:txBody>
      </p:sp>
      <p:pic>
        <p:nvPicPr>
          <p:cNvPr id="6146" name="Picture 2" descr="https://avatars.mds.yandex.net/get-pdb/1352825/818ef484-c156-46fc-ba23-d7ca7a79fb2c/s1200?webp=fals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745" y="5685017"/>
            <a:ext cx="988317" cy="9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FF1486C-39F8-4731-BC29-9AE434B6B3A0}"/>
              </a:ext>
            </a:extLst>
          </p:cNvPr>
          <p:cNvGrpSpPr/>
          <p:nvPr/>
        </p:nvGrpSpPr>
        <p:grpSpPr>
          <a:xfrm>
            <a:off x="1237063" y="4092990"/>
            <a:ext cx="963057" cy="1091486"/>
            <a:chOff x="6771287" y="3960222"/>
            <a:chExt cx="2251680" cy="2621380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60823B-9F28-43D7-AA01-AB520F91B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71287" y="3960222"/>
              <a:ext cx="2251680" cy="262138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897B0ACE-A4BE-45F6-8CE7-37C231499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507190" y="4727290"/>
              <a:ext cx="961716" cy="1056989"/>
            </a:xfrm>
            <a:prstGeom prst="rect">
              <a:avLst/>
            </a:prstGeom>
          </p:spPr>
        </p:pic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522C1FE-2316-4043-87F2-BEDCA9146E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17301" y="1693108"/>
            <a:ext cx="2729560" cy="18197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43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4" y="5735782"/>
            <a:ext cx="9666989" cy="11222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62B-FEBA-4DF8-961F-FF2B8CCA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387" y="2069132"/>
            <a:ext cx="8913714" cy="3791154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</a:rPr>
              <a:t>Положение о Всероссийских спортивных соревнованиях школьников «Президентские состязания» 2019/2020 учебного года, утвержденное 25 августа 2020 г. заместителем Министра просвещения Российской Федерации Д.Е. Грибовым, заместителем Министра спорта Российской Федерации М.В. Томиловой, и с учетом изменений, утвержденных 18 мая 2020 г. заместителем Министра просвещения Российской Федерации Д.Е. Грибовым, заместителем Министра спорта Российской Федерации М.В. Томиловой;</a:t>
            </a:r>
          </a:p>
          <a:p>
            <a:pPr algn="just">
              <a:buFont typeface="Wingdings" pitchFamily="2" charset="2"/>
              <a:buChar char="§"/>
            </a:pPr>
            <a:r>
              <a:rPr lang="ru-RU" sz="1800" dirty="0">
                <a:solidFill>
                  <a:srgbClr val="002060"/>
                </a:solidFill>
              </a:rPr>
              <a:t>Положение о Всероссийских спортивных играх школьников «Президентские спортивные игры» 2019/2020 учебного года, утвержденное 25 августа 2020 г. заместителем Министра просвещения Российской Федерации Д.Е. Грибовым, заместителем Министра спорта Российской Федерации М.В. Томиловой, и с учетом изменений, утвержденных 18 мая 2020 г. заместителем Министра просвещения Российской Федерации Д.Е. Грибовым, заместителем Министра спорта Российской Федерации М.В. Томиловой.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0A892-A44A-4621-AC8D-3C8BC699D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472"/>
          <a:stretch/>
        </p:blipFill>
        <p:spPr>
          <a:xfrm>
            <a:off x="193964" y="2583810"/>
            <a:ext cx="874799" cy="8087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178C2F-5949-40A4-A324-660DDE582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3418"/>
            <a:ext cx="1256977" cy="856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665849" y="230970"/>
            <a:ext cx="8863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Всероссийские этапы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Всероссийских спортивных соревнований (игр) школьников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«Президентские состязания» и «Президентские спортивные игры»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проводятся во исполнение Указа Президента Российской Федерации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от 30 июля 2010 г. № 948 «О проведении всероссийских спортивных соревнований (игр) школьников» и в соответствии с изменениями в Положениях: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376" y="1842840"/>
            <a:ext cx="93419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всероссийского этапа Президентских состязаний – класс-команды финалисты субъектов Российской Федерации.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 класс-команды  формируется из  обучающиеся  одного класса, одной общеобразовательной организации. 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участников команды: 2005, 2006, 2007 гг. р. (7 класс).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Городские класс-команды: 16 участников (8 юношей, 8 девушек);                             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Сельские класс-команды:  8  участников (4 юноши, 4 девушки).  </a:t>
            </a:r>
          </a:p>
          <a:p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C1497-BFC7-4227-9263-33ED6B738D45}"/>
              </a:ext>
            </a:extLst>
          </p:cNvPr>
          <p:cNvSpPr txBox="1"/>
          <p:nvPr/>
        </p:nvSpPr>
        <p:spPr>
          <a:xfrm>
            <a:off x="110836" y="370843"/>
            <a:ext cx="963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ЭТАП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СОРЕВНОВАНИЙ ШКОЛЬНИКОВ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СОСТЯЗАНИЯ» В ФОРМАТЕ ОНЛАЙН В 2019/2020  УЧЕБНОМ ГОДУ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ПРОЙДЁТ В ПЕРИОД С 10 ПО 30 ОКТЯБРЯ 2020 г.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C3CF71C-CA1F-4B8A-929F-535DEA17D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127" y="4480787"/>
            <a:ext cx="3020290" cy="2013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ABD4C4C-2D24-415C-A28D-B5EF3F91E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30" y="4617432"/>
            <a:ext cx="2811807" cy="1876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2994FF-B027-490D-B1D8-CCCCB978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417" y="2823194"/>
            <a:ext cx="2691875" cy="1794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618" y="3338020"/>
            <a:ext cx="4567381" cy="35199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98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7855" y="1973849"/>
            <a:ext cx="952269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заявка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оригиналы согласия родителей или законных представителей на обработку персональных данных участников всероссийского этапа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письменном виде согласно Приложению № 3 к Положению о Всероссийских спортивных соревнованиях школьников «Президентские состязания»;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заверенные копии обложки, первой станицы журнала, страницы журнала с оценками по учебному предмету «Русский язык» или «Математика»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 сентябрь-октябрь, апрель-май 2019/2020 учебного года и страницы «Общие сведения об обучающихся» журнала 2019/2020 учебного года, заверенные печатью и подписью директора общеобразовательной организации;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справки школьников с фотографиями 3х4 (на фотобумаге), выданные не ранее мая 2020 года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выполненные на бланке общеобразовательной организации, заверенные подписью директора общеобразовательной организации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печатью, которая ставится на угол фотографии обучающегося с указанием ФИО, даты рождения, класса и приказа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зачислении в общеобразовательную организацию (копии указанных справок не принимаются);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заверенные копии итогового протокола командного первенства соревнований школьного этапа Президентских состязаний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подписанные главным судьей и главным секретарем данных мероприятий и заверенные печатью проводящей организации;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заверенные копии протоколов тестирования по программе «Спортивное многоборье» участников класса-команды на школьном, муниципальном (если проводился) этапах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подписанные главным судьей и главным секретарем, заверенные печатью проводящей организации;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«Визитная карточка»;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творческого конкурса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видеоролики эстафетного бега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97164" y="219523"/>
            <a:ext cx="9060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участия во всероссийском этапе Всероссийских спортивных соревнований школьников «Президентские состязания» в формате онлайн в 2019/2020 учебном году органы исполнительной власти субъектов Российской Федерации, осуществляющие государственное управление в сфере образования,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срок до 10 октября 2020 г.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направляют на  адрес электронной почты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ФГБУ «ФЦОМОФВ» (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info@fcomofv.ru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следующие  материалы: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9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0981" y="390758"/>
            <a:ext cx="93287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Теоретический конкурс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всероссийского этапа Всероссийских спортивных соревнований школьников «Президентские состязания» в формате онлайн в 2019/2020 учебном году </a:t>
            </a:r>
          </a:p>
          <a:p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проходит в формате онлайн на платформе 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ZOOM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для проведения видеоконференций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онлайн-встреч в один этап.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График подключения класс-команд к онлайн-Конкурсу будет размещен на официальном сайте ФГБУ «ФЦОМОФВ» в разделе «Президентские состязания» – «Нормативно-правовая база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 г.».</a:t>
            </a:r>
          </a:p>
          <a:p>
            <a:pPr marL="285750" indent="-28575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Команда субъекта Российской Федерации в установленное графиком время подключается по ссылке, направленной на электронный адрес общеобразовательной организации.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Вся подробная информация размещена на сайте ФГБУ «ФЦОМОФВ» </a:t>
            </a:r>
            <a:b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Методических рекомендациях по подготовке и проведению (в формате онлайн) всероссийских этапов Всероссийских спортивных соревнований (игр) школьников  «Президентские состязания», «Президентские спортивные игры» и Всероссийских спортивных игр школьных спортивных клубов 2019/2020 учебного года </a:t>
            </a:r>
          </a:p>
          <a:p>
            <a:pPr algn="just">
              <a:lnSpc>
                <a:spcPct val="150000"/>
              </a:lnSpc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static.tildacdn.com/tild3736-6564-4435-b461-643730653664/slide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3345" y="5080551"/>
            <a:ext cx="2743200" cy="1769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13" y="5412208"/>
            <a:ext cx="2308136" cy="1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414" y="3970789"/>
            <a:ext cx="3736586" cy="287748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94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376" y="1842840"/>
            <a:ext cx="93419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всероссийского этапа Президентских спортивных игр – команды-финалисты субъектов Российской Федерации.</a:t>
            </a:r>
          </a:p>
          <a:p>
            <a:pPr algn="just"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Состав команды  формируется из  обучающихся  одной общеобразовательной организации в составе 20-ти участников (10 юношей, 10 девушек</a:t>
            </a:r>
            <a:r>
              <a:rPr lang="ru-RU" dirty="0"/>
              <a:t>). </a:t>
            </a:r>
            <a:endParaRPr lang="ru-RU" b="1" dirty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участников команды: 2005, 2006 гг. р.</a:t>
            </a:r>
          </a:p>
          <a:p>
            <a:endParaRPr lang="ru-RU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C1497-BFC7-4227-9263-33ED6B738D45}"/>
              </a:ext>
            </a:extLst>
          </p:cNvPr>
          <p:cNvSpPr txBox="1"/>
          <p:nvPr/>
        </p:nvSpPr>
        <p:spPr>
          <a:xfrm>
            <a:off x="110836" y="370843"/>
            <a:ext cx="96335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ВСЕРОССИЙСКИЙ ЭТАП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ВСЕРОССИЙСКИХ СПОРТИВНЫХ ИГР ШКОЛЬНИКОВ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«ПРЕЗИДЕНТСКИЕ  СПОРТИВНЫЕ ИГРЫ» В ФОРМАТЕ ОНЛАЙН В 2019/2020  УЧЕБНОМ ГОДУ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ПРОЙДЁТ В ПЕРИОД С 10 ПО 30 ОКТЯБРЯ 2020 г.</a:t>
            </a:r>
          </a:p>
        </p:txBody>
      </p:sp>
      <p:pic>
        <p:nvPicPr>
          <p:cNvPr id="2050" name="Picture 2" descr="http://www.gtrkmariel.ru/upload/iblock/0dd/0ddf67afd28404decf9e68157c53fb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45" y="3052089"/>
            <a:ext cx="2866747" cy="16766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3C2B5B5-7C5F-4328-AC85-6A6FFD9F8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" b="100000" l="1563" r="100000">
                        <a14:foregroundMark x1="62500" y1="49167" x2="62500" y2="49167"/>
                        <a14:foregroundMark x1="67813" y1="40417" x2="67813" y2="40417"/>
                        <a14:foregroundMark x1="99063" y1="27083" x2="99063" y2="27083"/>
                        <a14:foregroundMark x1="98438" y1="20417" x2="98438" y2="20417"/>
                        <a14:foregroundMark x1="98438" y1="6667" x2="98438" y2="6667"/>
                        <a14:foregroundMark x1="97813" y1="77083" x2="97813" y2="77083"/>
                        <a14:foregroundMark x1="78438" y1="99167" x2="78438" y2="99167"/>
                        <a14:foregroundMark x1="55625" y1="97500" x2="55625" y2="97500"/>
                        <a14:foregroundMark x1="33125" y1="99167" x2="33125" y2="99167"/>
                        <a14:foregroundMark x1="99063" y1="88750" x2="99063" y2="88750"/>
                        <a14:foregroundMark x1="75313" y1="97083" x2="75313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216" y="3703782"/>
            <a:ext cx="4092784" cy="3154218"/>
          </a:xfrm>
          <a:prstGeom prst="rect">
            <a:avLst/>
          </a:prstGeom>
        </p:spPr>
      </p:pic>
      <p:pic>
        <p:nvPicPr>
          <p:cNvPr id="2052" name="Picture 4" descr="https://newtambov.ru/storage/taisia/2017/10/yKuL2Dd8fY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009" y="4271875"/>
            <a:ext cx="3027046" cy="20180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ostupnyisport.ru/wp-content/uploads/2016/09/1Y7A06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0" y="4135884"/>
            <a:ext cx="3354133" cy="22371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95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909" y="92364"/>
            <a:ext cx="9504218" cy="1653309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участия во всероссийском этапе Всероссийских спортивных игр школьников «Президентские спортивные игры» в формате онлайн в 2019/2020 учебном году органы исполнительной власти субъектов Российской Федерации, осуществляющие государственное управление в сфере образования,</a:t>
            </a: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срок до 10 октября 2020 г. 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направляют на  адрес электронной почты ФГБУ «ФЦОМОФВ» (</a:t>
            </a:r>
            <a:r>
              <a:rPr 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info@fcomofv.ru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 следующие  материалы: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0909" y="1780208"/>
            <a:ext cx="955963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заявка;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согласия от родителей или законных представителей на обработку персональных данных на каждого участника команды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согласно Приложению 3 к Положению о Всероссийских спортивных играх школьников «Президентские спортивные игры»;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копии обложек журналов классов, обучающиеся которых входят в состав команды школы, страниц журналов </a:t>
            </a:r>
            <a:b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оценками по учебному предмету «Русский язык» или «Математика»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сентябрь-октябрь и апрель-май 2019/2020 учебного года и страницы «Общие сведения об обучающихся» журналов 2019/2020 учебного года, заверенные печатью и подписью директора общеобразовательной организации;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справки школьников с фотографиями 3х4 (на фотобумаге), выданные не ранее мая 2020 года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выполненные на бланке общеобразовательной организации, заверенные подписью директора общеобразовательной организации </a:t>
            </a:r>
            <a:b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печатью, которая ставится на угол фотографии обучающегося с указанием ФИО, даты рождения, класса и приказа о зачислении в общеобразовательную организацию (копии указанных справок не принимаются);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заверенные копии итоговых протоколов общекомандного первенства школьного, муниципального (если проводился) этапов Президентских спортивных игр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подписанные главным судьей и главным секретарем данных мероприятий и заверенные печатью проводящей организации;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рабочие (в том числе игровые) и итоговые протоколы по видам спорта школьного, муниципального (если проводился) этапов с обязательным указанием фамилий и имён участников, в том числе в составе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«Визитная карточка»;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видеоролики легкоатлетической эстафеты;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видеоролик «История наших игр».</a:t>
            </a:r>
          </a:p>
          <a:p>
            <a:pPr lvl="0" algn="just"/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994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63" y="5461233"/>
            <a:ext cx="9666989" cy="1396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385895" y="759451"/>
            <a:ext cx="92451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Всероссийский этап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Всероссийских спортивных игр школьных спортивных клубов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в формате онлайн в 2019/2020 учебном году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проводится во исполнение Указа Президента Российской Федерации от 29 мая 2017 г. № 240 «Об объявлении в Российской Федерации Десятилетия детства» и пункта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3.2 поручения Правительства Российской Федерации от 10 декабря 2014 г. </a:t>
            </a:r>
            <a:b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№ АД-П12-197пр о развитии сети школьных спортивных клубов и в соответствии с изменениями в Положении о Всероссийских спортивных играх школьных спортивных клубов 2019/2020 учебного года, утвержденными 21 августа 2020 г. заместителем Министра просвещения Российской Федерации Д.Е. Грибовым, и с учетом изменений, утвержденных 22 июля 2020 г. заместителем Министра просвещения Российской Федерации Д.Е. Грибовым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40DD54-3971-4673-BCAC-DE6B7C76D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6171" y1="10251" x2="46171" y2="10251"/>
                        <a14:foregroundMark x1="46622" y1="7289" x2="46622" y2="7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4110" y="4251272"/>
            <a:ext cx="1577779" cy="15600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C68F25-B76B-492C-9C54-52B38A1FF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667" r="91667">
                        <a14:foregroundMark x1="18981" y1="69151" x2="18981" y2="69151"/>
                        <a14:foregroundMark x1="49815" y1="6412" x2="49815" y2="6412"/>
                        <a14:foregroundMark x1="54167" y1="12305" x2="54167" y2="12305"/>
                        <a14:foregroundMark x1="45926" y1="12478" x2="45926" y2="12478"/>
                        <a14:foregroundMark x1="42222" y1="58406" x2="42222" y2="58406"/>
                        <a14:foregroundMark x1="42778" y1="57712" x2="42778" y2="57712"/>
                        <a14:foregroundMark x1="19074" y1="65858" x2="19074" y2="65858"/>
                        <a14:foregroundMark x1="16296" y1="75390" x2="16296" y2="75390"/>
                        <a14:foregroundMark x1="13611" y1="66205" x2="13611" y2="66205"/>
                        <a14:foregroundMark x1="21389" y1="76776" x2="21389" y2="76776"/>
                        <a14:foregroundMark x1="26481" y1="73137" x2="26481" y2="73137"/>
                        <a14:foregroundMark x1="31574" y1="69497" x2="31574" y2="69497"/>
                        <a14:foregroundMark x1="36667" y1="71577" x2="36667" y2="71577"/>
                        <a14:foregroundMark x1="41667" y1="71057" x2="41667" y2="71057"/>
                        <a14:foregroundMark x1="46667" y1="72270" x2="46667" y2="72270"/>
                        <a14:foregroundMark x1="51481" y1="72790" x2="51481" y2="72790"/>
                        <a14:foregroundMark x1="56389" y1="73137" x2="56389" y2="73137"/>
                        <a14:foregroundMark x1="61389" y1="75737" x2="61389" y2="75737"/>
                        <a14:foregroundMark x1="68426" y1="72617" x2="68426" y2="72617"/>
                        <a14:foregroundMark x1="73333" y1="73137" x2="73333" y2="73137"/>
                        <a14:foregroundMark x1="78889" y1="75737" x2="78889" y2="75737"/>
                        <a14:foregroundMark x1="86296" y1="73310" x2="86296" y2="73310"/>
                        <a14:foregroundMark x1="86667" y1="70191" x2="86667" y2="70191"/>
                        <a14:foregroundMark x1="58704" y1="88042" x2="58704" y2="88042"/>
                        <a14:foregroundMark x1="61204" y1="89775" x2="61204" y2="89775"/>
                        <a14:foregroundMark x1="51204" y1="87868" x2="51204" y2="87868"/>
                        <a14:foregroundMark x1="46389" y1="87868" x2="46389" y2="87868"/>
                        <a14:foregroundMark x1="43333" y1="85789" x2="43333" y2="85789"/>
                        <a14:foregroundMark x1="36019" y1="82842" x2="36019" y2="82842"/>
                        <a14:foregroundMark x1="45185" y1="23397" x2="45185" y2="23397"/>
                        <a14:foregroundMark x1="56111" y1="22184" x2="56111" y2="22184"/>
                        <a14:foregroundMark x1="60926" y1="18024" x2="60926" y2="18024"/>
                        <a14:foregroundMark x1="59815" y1="20104" x2="59815" y2="20104"/>
                        <a14:foregroundMark x1="40648" y1="20451" x2="40648" y2="20451"/>
                        <a14:backgroundMark x1="52963" y1="70711" x2="52963" y2="70711"/>
                        <a14:backgroundMark x1="52778" y1="74870" x2="52778" y2="74870"/>
                        <a14:backgroundMark x1="57778" y1="71057" x2="57778" y2="71057"/>
                        <a14:backgroundMark x1="70741" y1="71231" x2="70741" y2="71231"/>
                        <a14:backgroundMark x1="85093" y1="70537" x2="85093" y2="70537"/>
                        <a14:backgroundMark x1="56296" y1="42634" x2="56296" y2="42634"/>
                        <a14:backgroundMark x1="53704" y1="25650" x2="53704" y2="25650"/>
                        <a14:backgroundMark x1="53796" y1="27730" x2="53796" y2="27730"/>
                        <a14:backgroundMark x1="55648" y1="24783" x2="55648" y2="24783"/>
                        <a14:backgroundMark x1="57222" y1="20451" x2="57222" y2="20451"/>
                        <a14:backgroundMark x1="57315" y1="15425" x2="57315" y2="15425"/>
                        <a14:backgroundMark x1="59537" y1="16984" x2="59537" y2="16984"/>
                        <a14:backgroundMark x1="58889" y1="19584" x2="58889" y2="19584"/>
                        <a14:backgroundMark x1="57870" y1="21144" x2="57870" y2="21144"/>
                        <a14:backgroundMark x1="57315" y1="22530" x2="57315" y2="22530"/>
                        <a14:backgroundMark x1="56944" y1="23744" x2="56944" y2="23744"/>
                        <a14:backgroundMark x1="49907" y1="19931" x2="49907" y2="19931"/>
                        <a14:backgroundMark x1="46019" y1="24783" x2="46019" y2="24783"/>
                        <a14:backgroundMark x1="45926" y1="26690" x2="45926" y2="26690"/>
                        <a14:backgroundMark x1="45556" y1="29289" x2="45556" y2="29289"/>
                        <a14:backgroundMark x1="44074" y1="24263" x2="44074" y2="24263"/>
                        <a14:backgroundMark x1="43148" y1="23050" x2="43148" y2="23050"/>
                        <a14:backgroundMark x1="42685" y1="19237" x2="42685" y2="19237"/>
                        <a14:backgroundMark x1="42963" y1="20624" x2="42963" y2="20624"/>
                        <a14:backgroundMark x1="42500" y1="15078" x2="42500" y2="15078"/>
                        <a14:backgroundMark x1="43611" y1="18891" x2="43611" y2="18891"/>
                        <a14:backgroundMark x1="47778" y1="16464" x2="47778" y2="16464"/>
                        <a14:backgroundMark x1="47130" y1="17678" x2="47130" y2="17678"/>
                        <a14:backgroundMark x1="56667" y1="18024" x2="56667" y2="18024"/>
                        <a14:backgroundMark x1="57222" y1="15251" x2="57222" y2="15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6" y="93326"/>
            <a:ext cx="1879317" cy="1235744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1616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3347</TotalTime>
  <Words>1909</Words>
  <Application>Microsoft Office PowerPoint</Application>
  <PresentationFormat>Лист A4 (210x297 мм)</PresentationFormat>
  <Paragraphs>130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PF Din Text Cond Pro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участия во всероссийском этапе Всероссийских спортивных игр школьников «Президентские спортивные игры» в формате онлайн в 2019/2020 учебном году органы исполнительной власти субъектов Российской Федерации, осуществляющие государственное управление в сфере образования, в срок до 10 октября 2020 г. направляют на  адрес электронной почты ФГБУ «ФЦОМОФВ» (info@fcomofv.ru) следующие  материалы:</vt:lpstr>
      <vt:lpstr>Презентация PowerPoint</vt:lpstr>
      <vt:lpstr>Презентация PowerPoint</vt:lpstr>
      <vt:lpstr>Презентация PowerPoint</vt:lpstr>
      <vt:lpstr>Для участия во всероссийском этапе Всероссийских спортивных играх школьных спортивных клубов в формате онлайн в 2019/2020 учебном году  органы исполнительной власти субъектов Российской Федерации,  осуществляющие государственное управление в сфере образования,  в срок до 10 октября 2020 г. направляют на  адрес электронной почты  ФГБУ «ФЦОМОФВ»   (info@fcomofv.ru) следующие  материалы: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Анастасия Новикова</cp:lastModifiedBy>
  <cp:revision>329</cp:revision>
  <cp:lastPrinted>2020-09-28T08:24:42Z</cp:lastPrinted>
  <dcterms:created xsi:type="dcterms:W3CDTF">2019-08-06T09:10:03Z</dcterms:created>
  <dcterms:modified xsi:type="dcterms:W3CDTF">2020-09-29T08:24:39Z</dcterms:modified>
</cp:coreProperties>
</file>