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46" r:id="rId2"/>
    <p:sldId id="1050" r:id="rId3"/>
    <p:sldId id="1051" r:id="rId4"/>
    <p:sldId id="1045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41" userDrawn="1">
          <p15:clr>
            <a:srgbClr val="A4A3A4"/>
          </p15:clr>
        </p15:guide>
        <p15:guide id="4" pos="347" userDrawn="1">
          <p15:clr>
            <a:srgbClr val="A4A3A4"/>
          </p15:clr>
        </p15:guide>
        <p15:guide id="6" pos="7333" userDrawn="1">
          <p15:clr>
            <a:srgbClr val="A4A3A4"/>
          </p15:clr>
        </p15:guide>
        <p15:guide id="7" pos="2389" userDrawn="1">
          <p15:clr>
            <a:srgbClr val="A4A3A4"/>
          </p15:clr>
        </p15:guide>
        <p15:guide id="8" pos="16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3F2"/>
    <a:srgbClr val="EC8C26"/>
    <a:srgbClr val="3B4390"/>
    <a:srgbClr val="3133E2"/>
    <a:srgbClr val="4463D9"/>
    <a:srgbClr val="ECEEF6"/>
    <a:srgbClr val="EC8A22"/>
    <a:srgbClr val="4362D9"/>
    <a:srgbClr val="797979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9" autoAdjust="0"/>
  </p:normalViewPr>
  <p:slideViewPr>
    <p:cSldViewPr snapToGrid="0">
      <p:cViewPr varScale="1">
        <p:scale>
          <a:sx n="103" d="100"/>
          <a:sy n="103" d="100"/>
        </p:scale>
        <p:origin x="792" y="144"/>
      </p:cViewPr>
      <p:guideLst>
        <p:guide orient="horz" pos="2659"/>
        <p:guide pos="3840"/>
        <p:guide pos="1141"/>
        <p:guide pos="347"/>
        <p:guide pos="7333"/>
        <p:guide pos="2389"/>
        <p:guide pos="16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2F8F7B2-5EE7-66DD-7E36-FEAA10A02F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73"/>
          <a:stretch/>
        </p:blipFill>
        <p:spPr bwMode="auto">
          <a:xfrm>
            <a:off x="0" y="20661"/>
            <a:ext cx="12232943" cy="6837339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7E4E296-023D-AC0A-32D2-4005DB3EE873}"/>
              </a:ext>
            </a:extLst>
          </p:cNvPr>
          <p:cNvSpPr/>
          <p:nvPr userDrawn="1"/>
        </p:nvSpPr>
        <p:spPr>
          <a:xfrm>
            <a:off x="0" y="0"/>
            <a:ext cx="12232942" cy="6858000"/>
          </a:xfrm>
          <a:prstGeom prst="rect">
            <a:avLst/>
          </a:prstGeom>
          <a:solidFill>
            <a:schemeClr val="bg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601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E26EA7D-2182-5629-2877-C7AC9D8F13AF}"/>
              </a:ext>
            </a:extLst>
          </p:cNvPr>
          <p:cNvSpPr txBox="1"/>
          <p:nvPr userDrawn="1"/>
        </p:nvSpPr>
        <p:spPr>
          <a:xfrm>
            <a:off x="114284" y="95618"/>
            <a:ext cx="24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95097"/>
                </a:solidFill>
                <a:latin typeface="Montserrat ExtraBold" panose="00000900000000000000" pitchFamily="2" charset="-52"/>
              </a:rPr>
              <a:t>МЕТОДИЧЕСКИЙ </a:t>
            </a:r>
            <a:r>
              <a:rPr lang="ru-RU" sz="1200" dirty="0">
                <a:solidFill>
                  <a:srgbClr val="EC8C26"/>
                </a:solidFill>
                <a:latin typeface="Montserrat ExtraBold" panose="00000900000000000000" pitchFamily="2" charset="-52"/>
              </a:rPr>
              <a:t>ВЕБИНАР</a:t>
            </a:r>
          </a:p>
        </p:txBody>
      </p:sp>
      <p:sp>
        <p:nvSpPr>
          <p:cNvPr id="28" name="Половина рамки 27">
            <a:extLst>
              <a:ext uri="{FF2B5EF4-FFF2-40B4-BE49-F238E27FC236}">
                <a16:creationId xmlns:a16="http://schemas.microsoft.com/office/drawing/2014/main" id="{88989423-1B1F-6956-159A-63E5AA9FD2F8}"/>
              </a:ext>
            </a:extLst>
          </p:cNvPr>
          <p:cNvSpPr/>
          <p:nvPr userDrawn="1"/>
        </p:nvSpPr>
        <p:spPr>
          <a:xfrm rot="5400000">
            <a:off x="9884714" y="-26481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оловина рамки 28">
            <a:extLst>
              <a:ext uri="{FF2B5EF4-FFF2-40B4-BE49-F238E27FC236}">
                <a16:creationId xmlns:a16="http://schemas.microsoft.com/office/drawing/2014/main" id="{C5FDA6D0-0B06-FB8E-E9E0-0CE16B6307BE}"/>
              </a:ext>
            </a:extLst>
          </p:cNvPr>
          <p:cNvSpPr/>
          <p:nvPr userDrawn="1"/>
        </p:nvSpPr>
        <p:spPr>
          <a:xfrm rot="16200000">
            <a:off x="26480" y="4550713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7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7673" userDrawn="1">
          <p15:clr>
            <a:srgbClr val="FBAE40"/>
          </p15:clr>
        </p15:guide>
        <p15:guide id="5" pos="1050" userDrawn="1">
          <p15:clr>
            <a:srgbClr val="FBAE40"/>
          </p15:clr>
        </p15:guide>
        <p15:guide id="6" pos="6630" userDrawn="1">
          <p15:clr>
            <a:srgbClr val="FBAE40"/>
          </p15:clr>
        </p15:guide>
        <p15:guide id="7" orient="horz" pos="118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овина рамки 25">
            <a:extLst>
              <a:ext uri="{FF2B5EF4-FFF2-40B4-BE49-F238E27FC236}">
                <a16:creationId xmlns:a16="http://schemas.microsoft.com/office/drawing/2014/main" id="{3764F737-F64B-21E7-5E21-FEADF645562A}"/>
              </a:ext>
            </a:extLst>
          </p:cNvPr>
          <p:cNvSpPr/>
          <p:nvPr userDrawn="1"/>
        </p:nvSpPr>
        <p:spPr>
          <a:xfrm rot="5400000">
            <a:off x="9884714" y="-26481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4731EEC4-8A3E-67BC-F8D4-C06B1EBCF8FB}"/>
              </a:ext>
            </a:extLst>
          </p:cNvPr>
          <p:cNvSpPr/>
          <p:nvPr userDrawn="1"/>
        </p:nvSpPr>
        <p:spPr>
          <a:xfrm>
            <a:off x="6709144" y="754707"/>
            <a:ext cx="5482856" cy="5240695"/>
          </a:xfrm>
          <a:prstGeom prst="roundRect">
            <a:avLst>
              <a:gd name="adj" fmla="val 3770"/>
            </a:avLst>
          </a:prstGeom>
          <a:solidFill>
            <a:srgbClr val="4362D9">
              <a:alpha val="7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40DFDB1-D27D-FF74-96B0-579721F5189A}"/>
              </a:ext>
            </a:extLst>
          </p:cNvPr>
          <p:cNvCxnSpPr>
            <a:cxnSpLocks/>
          </p:cNvCxnSpPr>
          <p:nvPr userDrawn="1"/>
        </p:nvCxnSpPr>
        <p:spPr>
          <a:xfrm>
            <a:off x="987408" y="6018028"/>
            <a:ext cx="5381494" cy="0"/>
          </a:xfrm>
          <a:prstGeom prst="line">
            <a:avLst/>
          </a:prstGeom>
          <a:ln w="63500">
            <a:solidFill>
              <a:srgbClr val="DDDE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2A38A20-F789-7DA1-718B-B26857E3A011}"/>
              </a:ext>
            </a:extLst>
          </p:cNvPr>
          <p:cNvSpPr/>
          <p:nvPr userDrawn="1"/>
        </p:nvSpPr>
        <p:spPr>
          <a:xfrm>
            <a:off x="6999767" y="754706"/>
            <a:ext cx="5192233" cy="5240695"/>
          </a:xfrm>
          <a:prstGeom prst="roundRect">
            <a:avLst>
              <a:gd name="adj" fmla="val 3770"/>
            </a:avLst>
          </a:prstGeom>
          <a:solidFill>
            <a:srgbClr val="4362D9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9C18B6A-99CB-6612-0A31-E90F690045C3}"/>
              </a:ext>
            </a:extLst>
          </p:cNvPr>
          <p:cNvCxnSpPr>
            <a:cxnSpLocks/>
          </p:cNvCxnSpPr>
          <p:nvPr userDrawn="1"/>
        </p:nvCxnSpPr>
        <p:spPr>
          <a:xfrm>
            <a:off x="2901742" y="3429000"/>
            <a:ext cx="3467160" cy="0"/>
          </a:xfrm>
          <a:prstGeom prst="line">
            <a:avLst/>
          </a:prstGeom>
          <a:ln w="63500">
            <a:solidFill>
              <a:srgbClr val="DDDE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2F71E291-A0E4-117B-43AC-6AE9D2ED7F1D}"/>
              </a:ext>
            </a:extLst>
          </p:cNvPr>
          <p:cNvSpPr/>
          <p:nvPr userDrawn="1"/>
        </p:nvSpPr>
        <p:spPr>
          <a:xfrm>
            <a:off x="7340010" y="766020"/>
            <a:ext cx="4851990" cy="5240695"/>
          </a:xfrm>
          <a:prstGeom prst="roundRect">
            <a:avLst>
              <a:gd name="adj" fmla="val 3770"/>
            </a:avLst>
          </a:prstGeom>
          <a:solidFill>
            <a:srgbClr val="4362D9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BE56F9A-312A-FA47-B496-D850F20147C5}"/>
              </a:ext>
            </a:extLst>
          </p:cNvPr>
          <p:cNvSpPr/>
          <p:nvPr userDrawn="1"/>
        </p:nvSpPr>
        <p:spPr>
          <a:xfrm>
            <a:off x="7655442" y="987300"/>
            <a:ext cx="4433777" cy="4775548"/>
          </a:xfrm>
          <a:prstGeom prst="roundRect">
            <a:avLst>
              <a:gd name="adj" fmla="val 253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овина рамки 26">
            <a:extLst>
              <a:ext uri="{FF2B5EF4-FFF2-40B4-BE49-F238E27FC236}">
                <a16:creationId xmlns:a16="http://schemas.microsoft.com/office/drawing/2014/main" id="{43DD6C1A-F560-75AA-7731-A4A6A117972F}"/>
              </a:ext>
            </a:extLst>
          </p:cNvPr>
          <p:cNvSpPr/>
          <p:nvPr userDrawn="1"/>
        </p:nvSpPr>
        <p:spPr>
          <a:xfrm rot="16200000">
            <a:off x="26480" y="4550713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45F926-50BD-CD05-D427-EB1C24DA62E9}"/>
              </a:ext>
            </a:extLst>
          </p:cNvPr>
          <p:cNvSpPr txBox="1"/>
          <p:nvPr userDrawn="1"/>
        </p:nvSpPr>
        <p:spPr>
          <a:xfrm>
            <a:off x="114284" y="95618"/>
            <a:ext cx="24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95097"/>
                </a:solidFill>
                <a:latin typeface="Montserrat ExtraBold" panose="00000900000000000000" pitchFamily="2" charset="-52"/>
              </a:rPr>
              <a:t>МЕТОДИЧЕСКИЙ </a:t>
            </a:r>
            <a:r>
              <a:rPr lang="ru-RU" sz="1200" dirty="0">
                <a:solidFill>
                  <a:srgbClr val="EC8C26"/>
                </a:solidFill>
                <a:latin typeface="Montserrat ExtraBold" panose="00000900000000000000" pitchFamily="2" charset="-52"/>
              </a:rPr>
              <a:t>ВЕБИНАР</a:t>
            </a:r>
          </a:p>
        </p:txBody>
      </p:sp>
    </p:spTree>
    <p:extLst>
      <p:ext uri="{BB962C8B-B14F-4D97-AF65-F5344CB8AC3E}">
        <p14:creationId xmlns:p14="http://schemas.microsoft.com/office/powerpoint/2010/main" val="2059707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" userDrawn="1">
          <p15:clr>
            <a:srgbClr val="FBAE40"/>
          </p15:clr>
        </p15:guide>
        <p15:guide id="4" pos="767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4731EEC4-8A3E-67BC-F8D4-C06B1EBCF8FB}"/>
              </a:ext>
            </a:extLst>
          </p:cNvPr>
          <p:cNvSpPr/>
          <p:nvPr userDrawn="1"/>
        </p:nvSpPr>
        <p:spPr>
          <a:xfrm>
            <a:off x="1699081" y="4004273"/>
            <a:ext cx="8826044" cy="2157270"/>
          </a:xfrm>
          <a:prstGeom prst="roundRect">
            <a:avLst>
              <a:gd name="adj" fmla="val 3770"/>
            </a:avLst>
          </a:prstGeom>
          <a:solidFill>
            <a:schemeClr val="bg1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Кнопка">
                <a:extLst>
                  <a:ext uri="{FF2B5EF4-FFF2-40B4-BE49-F238E27FC236}">
                    <a16:creationId xmlns:a16="http://schemas.microsoft.com/office/drawing/2014/main" id="{F213A857-1998-0788-2CC0-B74032AF519E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329936638"/>
                  </p:ext>
                </p:extLst>
              </p:nvPr>
            </p:nvGraphicFramePr>
            <p:xfrm rot="21030271">
              <a:off x="1532199" y="1862794"/>
              <a:ext cx="1323419" cy="3132411"/>
            </p:xfrm>
            <a:graphic>
              <a:graphicData uri="http://schemas.microsoft.com/office/drawing/2017/model3d">
                <am3d:model3d r:embed="rId2">
                  <am3d:spPr>
                    <a:xfrm rot="21030271">
                      <a:off x="0" y="0"/>
                      <a:ext cx="1323419" cy="3132411"/>
                    </a:xfrm>
                    <a:prstGeom prst="rect">
                      <a:avLst/>
                    </a:prstGeom>
                  </am3d:spPr>
                  <am3d:camera>
                    <am3d:pos x="0" y="0" z="559162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4541" d="1000000"/>
                    <am3d:preTrans dx="0" dy="-174426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863617" ay="780331" az="46313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5513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Кнопка">
                <a:extLst>
                  <a:ext uri="{FF2B5EF4-FFF2-40B4-BE49-F238E27FC236}">
                    <a16:creationId xmlns:a16="http://schemas.microsoft.com/office/drawing/2014/main" id="{F213A857-1998-0788-2CC0-B74032AF51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30271">
                <a:off x="1532199" y="1862794"/>
                <a:ext cx="1323419" cy="3132411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Половина рамки 22">
            <a:extLst>
              <a:ext uri="{FF2B5EF4-FFF2-40B4-BE49-F238E27FC236}">
                <a16:creationId xmlns:a16="http://schemas.microsoft.com/office/drawing/2014/main" id="{378B2F8F-7D2A-1FF9-71E2-BF00A2C26EAF}"/>
              </a:ext>
            </a:extLst>
          </p:cNvPr>
          <p:cNvSpPr/>
          <p:nvPr userDrawn="1"/>
        </p:nvSpPr>
        <p:spPr>
          <a:xfrm rot="5400000">
            <a:off x="9884714" y="-26481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овина рамки 23">
            <a:extLst>
              <a:ext uri="{FF2B5EF4-FFF2-40B4-BE49-F238E27FC236}">
                <a16:creationId xmlns:a16="http://schemas.microsoft.com/office/drawing/2014/main" id="{4A891371-B3EE-4032-E923-EE94A8C1D6B7}"/>
              </a:ext>
            </a:extLst>
          </p:cNvPr>
          <p:cNvSpPr/>
          <p:nvPr userDrawn="1"/>
        </p:nvSpPr>
        <p:spPr>
          <a:xfrm rot="16200000">
            <a:off x="26480" y="4550713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E63CFB-A12F-20E4-8AC3-3339EC49BB2F}"/>
              </a:ext>
            </a:extLst>
          </p:cNvPr>
          <p:cNvSpPr txBox="1"/>
          <p:nvPr userDrawn="1"/>
        </p:nvSpPr>
        <p:spPr>
          <a:xfrm>
            <a:off x="114284" y="95618"/>
            <a:ext cx="24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95097"/>
                </a:solidFill>
                <a:latin typeface="Montserrat ExtraBold" panose="00000900000000000000" pitchFamily="2" charset="-52"/>
              </a:rPr>
              <a:t>МЕТОДИЧЕСКИЙ </a:t>
            </a:r>
            <a:r>
              <a:rPr lang="ru-RU" sz="1200" dirty="0">
                <a:solidFill>
                  <a:srgbClr val="EC8C26"/>
                </a:solidFill>
                <a:latin typeface="Montserrat ExtraBold" panose="00000900000000000000" pitchFamily="2" charset="-52"/>
              </a:rPr>
              <a:t>ВЕБИНАР</a:t>
            </a:r>
          </a:p>
        </p:txBody>
      </p:sp>
    </p:spTree>
    <p:extLst>
      <p:ext uri="{BB962C8B-B14F-4D97-AF65-F5344CB8AC3E}">
        <p14:creationId xmlns:p14="http://schemas.microsoft.com/office/powerpoint/2010/main" val="1669802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7673" userDrawn="1">
          <p15:clr>
            <a:srgbClr val="FBAE40"/>
          </p15:clr>
        </p15:guide>
        <p15:guide id="5" pos="1050" userDrawn="1">
          <p15:clr>
            <a:srgbClr val="FBAE40"/>
          </p15:clr>
        </p15:guide>
        <p15:guide id="6" pos="6630" userDrawn="1">
          <p15:clr>
            <a:srgbClr val="FBAE40"/>
          </p15:clr>
        </p15:guide>
        <p15:guide id="7" orient="horz" pos="118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овина рамки 6">
            <a:extLst>
              <a:ext uri="{FF2B5EF4-FFF2-40B4-BE49-F238E27FC236}">
                <a16:creationId xmlns:a16="http://schemas.microsoft.com/office/drawing/2014/main" id="{C8485D75-5AB5-58DA-5EDC-CECF1AA1440C}"/>
              </a:ext>
            </a:extLst>
          </p:cNvPr>
          <p:cNvSpPr/>
          <p:nvPr userDrawn="1"/>
        </p:nvSpPr>
        <p:spPr>
          <a:xfrm rot="5400000">
            <a:off x="9884714" y="-26481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69A28F-698F-3280-C280-FA7505BBBA5A}"/>
              </a:ext>
            </a:extLst>
          </p:cNvPr>
          <p:cNvSpPr/>
          <p:nvPr userDrawn="1"/>
        </p:nvSpPr>
        <p:spPr>
          <a:xfrm>
            <a:off x="0" y="1604211"/>
            <a:ext cx="12192000" cy="2117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Половина рамки 7">
            <a:extLst>
              <a:ext uri="{FF2B5EF4-FFF2-40B4-BE49-F238E27FC236}">
                <a16:creationId xmlns:a16="http://schemas.microsoft.com/office/drawing/2014/main" id="{2933E478-6F93-26B7-5DD0-82A89E491AAB}"/>
              </a:ext>
            </a:extLst>
          </p:cNvPr>
          <p:cNvSpPr/>
          <p:nvPr userDrawn="1"/>
        </p:nvSpPr>
        <p:spPr>
          <a:xfrm rot="16200000">
            <a:off x="26480" y="4550713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E5B7E8-3A3B-4F6A-11E6-BAF81AE11DF1}"/>
              </a:ext>
            </a:extLst>
          </p:cNvPr>
          <p:cNvSpPr txBox="1"/>
          <p:nvPr userDrawn="1"/>
        </p:nvSpPr>
        <p:spPr>
          <a:xfrm>
            <a:off x="114284" y="95618"/>
            <a:ext cx="24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95097"/>
                </a:solidFill>
                <a:latin typeface="Montserrat ExtraBold" panose="00000900000000000000" pitchFamily="2" charset="-52"/>
              </a:rPr>
              <a:t>МЕТОДИЧЕСКИЙ </a:t>
            </a:r>
            <a:r>
              <a:rPr lang="ru-RU" sz="1200" dirty="0">
                <a:solidFill>
                  <a:srgbClr val="EC8C26"/>
                </a:solidFill>
                <a:latin typeface="Montserrat ExtraBold" panose="00000900000000000000" pitchFamily="2" charset="-52"/>
              </a:rPr>
              <a:t>ВЕБИНАР</a:t>
            </a:r>
          </a:p>
        </p:txBody>
      </p:sp>
    </p:spTree>
    <p:extLst>
      <p:ext uri="{BB962C8B-B14F-4D97-AF65-F5344CB8AC3E}">
        <p14:creationId xmlns:p14="http://schemas.microsoft.com/office/powerpoint/2010/main" val="3138124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7673" userDrawn="1">
          <p15:clr>
            <a:srgbClr val="FBAE40"/>
          </p15:clr>
        </p15:guide>
        <p15:guide id="5" pos="1050" userDrawn="1">
          <p15:clr>
            <a:srgbClr val="FBAE40"/>
          </p15:clr>
        </p15:guide>
        <p15:guide id="6" pos="6630" userDrawn="1">
          <p15:clr>
            <a:srgbClr val="FBAE40"/>
          </p15:clr>
        </p15:guide>
        <p15:guide id="7" orient="horz" pos="118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B5AEC0-ACB7-FD36-01EB-14317D106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CCAE-0642-42F0-8492-F73CBFE71DA2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F9B54D-81CD-0D16-BE39-043F03D6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F47BC6-B142-F65D-7FA1-CB4BB0A5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26B2-0F13-4704-BACD-003CA2330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823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E31BB-A463-AE6D-B22B-38093030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667EB-8C1C-9B1F-6750-362FCBF6E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269C87-0E90-7B2C-3FAC-54E72E28C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5CCAE-0642-42F0-8492-F73CBFE71DA2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2FD5C4-518E-582E-BE65-08EE2B481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37496B-8E3A-81D3-7BA9-F5E07AA1A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26B2-0F13-4704-BACD-003CA2330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7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1" r:id="rId2"/>
    <p:sldLayoutId id="2147483649" r:id="rId3"/>
    <p:sldLayoutId id="2147483660" r:id="rId4"/>
    <p:sldLayoutId id="2147483662" r:id="rId5"/>
    <p:sldLayoutId id="2147483655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66CCB8-9F89-7271-7D70-CBC927774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0" r="37017"/>
          <a:stretch/>
        </p:blipFill>
        <p:spPr>
          <a:xfrm>
            <a:off x="9531443" y="21837"/>
            <a:ext cx="2660557" cy="2027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8F07EA-FF7B-C0B7-3A87-C52A9581C526}"/>
              </a:ext>
            </a:extLst>
          </p:cNvPr>
          <p:cNvSpPr txBox="1"/>
          <p:nvPr/>
        </p:nvSpPr>
        <p:spPr>
          <a:xfrm>
            <a:off x="1168499" y="2494257"/>
            <a:ext cx="9701663" cy="186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8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Физическая культура </a:t>
            </a:r>
            <a:r>
              <a:rPr lang="ru-RU" sz="4800" b="1" spc="-150">
                <a:solidFill>
                  <a:schemeClr val="bg2"/>
                </a:solidFill>
                <a:latin typeface="Montserrat Medium" panose="00000600000000000000" pitchFamily="2" charset="-52"/>
              </a:rPr>
              <a:t>и спорт : Воспитать </a:t>
            </a:r>
            <a:r>
              <a:rPr lang="ru-RU" sz="48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спортсмена – вырастить патриота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D2B2FA-5E9E-F42C-03FB-F1BB853EED40}"/>
              </a:ext>
            </a:extLst>
          </p:cNvPr>
          <p:cNvSpPr txBox="1"/>
          <p:nvPr/>
        </p:nvSpPr>
        <p:spPr>
          <a:xfrm>
            <a:off x="1168500" y="723549"/>
            <a:ext cx="5482740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МЕТОДИЧЕСКИЙ</a:t>
            </a:r>
            <a:r>
              <a:rPr lang="ru-RU" sz="4200" dirty="0">
                <a:solidFill>
                  <a:srgbClr val="495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 </a:t>
            </a:r>
            <a:r>
              <a:rPr lang="ru-RU" sz="4200" dirty="0">
                <a:solidFill>
                  <a:srgbClr val="EC8A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ВЕБИНАР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47F23D-5A60-2117-A667-40EA7BB08C7A}"/>
              </a:ext>
            </a:extLst>
          </p:cNvPr>
          <p:cNvSpPr txBox="1"/>
          <p:nvPr/>
        </p:nvSpPr>
        <p:spPr>
          <a:xfrm>
            <a:off x="5445113" y="6331540"/>
            <a:ext cx="1505937" cy="2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31 мая 2023 г.</a:t>
            </a:r>
            <a:endParaRPr lang="ru-RU" sz="1400" dirty="0">
              <a:solidFill>
                <a:srgbClr val="EC8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468E-39F5-66F9-E8D3-FB32A46D3370}"/>
              </a:ext>
            </a:extLst>
          </p:cNvPr>
          <p:cNvSpPr txBox="1"/>
          <p:nvPr/>
        </p:nvSpPr>
        <p:spPr>
          <a:xfrm>
            <a:off x="2864721" y="4819539"/>
            <a:ext cx="6666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>
                <a:solidFill>
                  <a:srgbClr val="EC8C26"/>
                </a:solidFill>
                <a:effectLst/>
                <a:latin typeface="-apple-system"/>
              </a:rPr>
              <a:t>«СПОРТ И ПАТРИОТИЗМ –ДВЕ СТОРОНЫ ОДНОЙ МЕДАЛИ»</a:t>
            </a:r>
          </a:p>
        </p:txBody>
      </p:sp>
      <p:pic>
        <p:nvPicPr>
          <p:cNvPr id="2" name="Picture 19">
            <a:extLst>
              <a:ext uri="{FF2B5EF4-FFF2-40B4-BE49-F238E27FC236}">
                <a16:creationId xmlns:a16="http://schemas.microsoft.com/office/drawing/2014/main" id="{319E3EFD-1700-82EE-812A-B124D8DD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6481" y="200710"/>
            <a:ext cx="722019" cy="9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59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66CCB8-9F89-7271-7D70-CBC927774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0" r="37017"/>
          <a:stretch/>
        </p:blipFill>
        <p:spPr>
          <a:xfrm>
            <a:off x="-105255" y="-120277"/>
            <a:ext cx="2660557" cy="2027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оловина рамки 30">
            <a:extLst>
              <a:ext uri="{FF2B5EF4-FFF2-40B4-BE49-F238E27FC236}">
                <a16:creationId xmlns:a16="http://schemas.microsoft.com/office/drawing/2014/main" id="{3E2EF631-85EA-8EB9-6961-76A316F63225}"/>
              </a:ext>
            </a:extLst>
          </p:cNvPr>
          <p:cNvSpPr/>
          <p:nvPr/>
        </p:nvSpPr>
        <p:spPr>
          <a:xfrm rot="5400000">
            <a:off x="10779776" y="583716"/>
            <a:ext cx="1167529" cy="1451611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8F07EA-FF7B-C0B7-3A87-C52A9581C526}"/>
              </a:ext>
            </a:extLst>
          </p:cNvPr>
          <p:cNvSpPr txBox="1"/>
          <p:nvPr/>
        </p:nvSpPr>
        <p:spPr>
          <a:xfrm>
            <a:off x="6185200" y="1116008"/>
            <a:ext cx="5712150" cy="58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Физическая культура и спорт</a:t>
            </a:r>
            <a:r>
              <a:rPr lang="ru-RU" sz="2000" b="1" spc="-150">
                <a:solidFill>
                  <a:schemeClr val="bg2"/>
                </a:solidFill>
                <a:latin typeface="Montserrat Medium" panose="00000600000000000000" pitchFamily="2" charset="-52"/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ru-RU" sz="2000" b="1" spc="-150">
                <a:solidFill>
                  <a:schemeClr val="bg2"/>
                </a:solidFill>
                <a:latin typeface="Montserrat Medium" panose="00000600000000000000" pitchFamily="2" charset="-52"/>
              </a:rPr>
              <a:t>Воспитать </a:t>
            </a:r>
            <a:r>
              <a:rPr lang="ru-RU" sz="20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спортсмена </a:t>
            </a:r>
            <a:r>
              <a:rPr lang="ru-RU" sz="2000" b="1" spc="-150">
                <a:solidFill>
                  <a:schemeClr val="bg2"/>
                </a:solidFill>
                <a:latin typeface="Montserrat Medium" panose="00000600000000000000" pitchFamily="2" charset="-52"/>
              </a:rPr>
              <a:t>– вырастить </a:t>
            </a:r>
            <a:r>
              <a:rPr lang="ru-RU" sz="20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патриота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D2B2FA-5E9E-F42C-03FB-F1BB853EED40}"/>
              </a:ext>
            </a:extLst>
          </p:cNvPr>
          <p:cNvSpPr txBox="1"/>
          <p:nvPr/>
        </p:nvSpPr>
        <p:spPr>
          <a:xfrm>
            <a:off x="6185200" y="160634"/>
            <a:ext cx="5482740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МЕТОДИЧЕСКИЙ</a:t>
            </a:r>
            <a:r>
              <a:rPr lang="ru-RU" sz="4200" dirty="0">
                <a:solidFill>
                  <a:srgbClr val="495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 </a:t>
            </a:r>
            <a:r>
              <a:rPr lang="ru-RU" sz="4200" dirty="0">
                <a:solidFill>
                  <a:srgbClr val="EC8A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ВЕБИНАР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6FFB19C0-DEAA-5A61-317E-3F67E2D8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8531" y="58823"/>
            <a:ext cx="458819" cy="5801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C69008-EEA1-6F0D-B19D-7A72B957C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03404" y="725757"/>
            <a:ext cx="4574277" cy="55517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84247A-4D23-1949-4318-189D153C27D2}"/>
              </a:ext>
            </a:extLst>
          </p:cNvPr>
          <p:cNvSpPr txBox="1"/>
          <p:nvPr/>
        </p:nvSpPr>
        <p:spPr>
          <a:xfrm>
            <a:off x="5745450" y="2670107"/>
            <a:ext cx="6362240" cy="1571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spc="-150">
                <a:solidFill>
                  <a:srgbClr val="EC8C26"/>
                </a:solidFill>
                <a:latin typeface="Montserrat Medium" panose="00000600000000000000" pitchFamily="2" charset="-52"/>
              </a:rPr>
              <a:t>Едешко Иван Иванович  </a:t>
            </a:r>
          </a:p>
          <a:p>
            <a:pPr algn="ctr">
              <a:lnSpc>
                <a:spcPct val="80000"/>
              </a:lnSpc>
            </a:pPr>
            <a:r>
              <a:rPr lang="ru-RU" sz="2400" spc="-150">
                <a:solidFill>
                  <a:schemeClr val="bg1"/>
                </a:solidFill>
                <a:latin typeface="Montserrat Medium" panose="00000600000000000000" pitchFamily="2" charset="-52"/>
              </a:rPr>
              <a:t>баскетболист, </a:t>
            </a:r>
          </a:p>
          <a:p>
            <a:pPr algn="ctr">
              <a:lnSpc>
                <a:spcPct val="80000"/>
              </a:lnSpc>
            </a:pPr>
            <a:r>
              <a:rPr lang="ru-RU" sz="2400" spc="-150">
                <a:solidFill>
                  <a:schemeClr val="bg1"/>
                </a:solidFill>
                <a:latin typeface="Montserrat Medium" panose="00000600000000000000" pitchFamily="2" charset="-52"/>
              </a:rPr>
              <a:t>олимпийский чемпион, заслуженный мастер спорта СССР, </a:t>
            </a:r>
          </a:p>
          <a:p>
            <a:pPr algn="ctr">
              <a:lnSpc>
                <a:spcPct val="80000"/>
              </a:lnSpc>
            </a:pPr>
            <a:r>
              <a:rPr lang="ru-RU" sz="2400" spc="-150">
                <a:solidFill>
                  <a:schemeClr val="bg1"/>
                </a:solidFill>
                <a:latin typeface="Montserrat Medium" panose="00000600000000000000" pitchFamily="2" charset="-52"/>
              </a:rPr>
              <a:t>заслуженный тренер России</a:t>
            </a:r>
            <a:endParaRPr lang="ru-RU" sz="2400" dirty="0">
              <a:solidFill>
                <a:srgbClr val="EC8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07094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66CCB8-9F89-7271-7D70-CBC927774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0" r="37017"/>
          <a:stretch/>
        </p:blipFill>
        <p:spPr>
          <a:xfrm>
            <a:off x="-105255" y="-120277"/>
            <a:ext cx="2660557" cy="2027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8F07EA-FF7B-C0B7-3A87-C52A9581C526}"/>
              </a:ext>
            </a:extLst>
          </p:cNvPr>
          <p:cNvSpPr txBox="1"/>
          <p:nvPr/>
        </p:nvSpPr>
        <p:spPr>
          <a:xfrm>
            <a:off x="1412583" y="356384"/>
            <a:ext cx="5712150" cy="58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Физическая культура и спорт</a:t>
            </a:r>
            <a:r>
              <a:rPr lang="ru-RU" sz="2000" b="1" spc="-150">
                <a:solidFill>
                  <a:schemeClr val="bg2"/>
                </a:solidFill>
                <a:latin typeface="Montserrat Medium" panose="00000600000000000000" pitchFamily="2" charset="-52"/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ru-RU" sz="2000" b="1" spc="-150">
                <a:solidFill>
                  <a:schemeClr val="bg2"/>
                </a:solidFill>
                <a:latin typeface="Montserrat Medium" panose="00000600000000000000" pitchFamily="2" charset="-52"/>
              </a:rPr>
              <a:t>Воспитать </a:t>
            </a:r>
            <a:r>
              <a:rPr lang="ru-RU" sz="20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спортсмена </a:t>
            </a:r>
            <a:r>
              <a:rPr lang="ru-RU" sz="2000" b="1" spc="-150">
                <a:solidFill>
                  <a:schemeClr val="bg2"/>
                </a:solidFill>
                <a:latin typeface="Montserrat Medium" panose="00000600000000000000" pitchFamily="2" charset="-52"/>
              </a:rPr>
              <a:t>– вырастить </a:t>
            </a:r>
            <a:r>
              <a:rPr lang="ru-RU" sz="20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патриота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D2B2FA-5E9E-F42C-03FB-F1BB853EED40}"/>
              </a:ext>
            </a:extLst>
          </p:cNvPr>
          <p:cNvSpPr txBox="1"/>
          <p:nvPr/>
        </p:nvSpPr>
        <p:spPr>
          <a:xfrm>
            <a:off x="1412583" y="142664"/>
            <a:ext cx="5482740" cy="31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МЕТОДИЧЕСКИЙ</a:t>
            </a:r>
            <a:r>
              <a:rPr lang="ru-RU" dirty="0">
                <a:solidFill>
                  <a:srgbClr val="495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 </a:t>
            </a:r>
            <a:r>
              <a:rPr lang="ru-RU" dirty="0">
                <a:solidFill>
                  <a:srgbClr val="EC8A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ВЕБИНАР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6FFB19C0-DEAA-5A61-317E-3F67E2D8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8531" y="58823"/>
            <a:ext cx="458819" cy="5801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3AAFA-3E11-D8EC-36BB-AFDBBD732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898">
            <a:off x="1443383" y="1050933"/>
            <a:ext cx="3623387" cy="485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DE8508-2FE8-0635-9758-A4CFFD04B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875">
            <a:off x="6658458" y="1050046"/>
            <a:ext cx="3863331" cy="456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4D4911E-0DC2-9F17-1C63-C6E268FB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" y="2003701"/>
            <a:ext cx="12192000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442516-57CD-99A9-624D-9B78F59F08EC}"/>
              </a:ext>
            </a:extLst>
          </p:cNvPr>
          <p:cNvSpPr txBox="1"/>
          <p:nvPr/>
        </p:nvSpPr>
        <p:spPr>
          <a:xfrm>
            <a:off x="-695130" y="6177742"/>
            <a:ext cx="6167534" cy="315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800" b="1" spc="-150">
                <a:solidFill>
                  <a:srgbClr val="0833F2"/>
                </a:solidFill>
                <a:latin typeface="Montserrat Medium" panose="00000600000000000000" pitchFamily="2" charset="-52"/>
              </a:rPr>
              <a:t>Едешко Иван Иванович  </a:t>
            </a:r>
          </a:p>
        </p:txBody>
      </p:sp>
    </p:spTree>
    <p:extLst>
      <p:ext uri="{BB962C8B-B14F-4D97-AF65-F5344CB8AC3E}">
        <p14:creationId xmlns:p14="http://schemas.microsoft.com/office/powerpoint/2010/main" val="14406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66CCB8-9F89-7271-7D70-CBC927774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0" r="37017"/>
          <a:stretch/>
        </p:blipFill>
        <p:spPr>
          <a:xfrm>
            <a:off x="-105255" y="-120277"/>
            <a:ext cx="2660557" cy="2027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5FC9F3-0F43-3F53-4AF5-1088E8F52A07}"/>
              </a:ext>
            </a:extLst>
          </p:cNvPr>
          <p:cNvSpPr txBox="1"/>
          <p:nvPr/>
        </p:nvSpPr>
        <p:spPr>
          <a:xfrm>
            <a:off x="0" y="3837827"/>
            <a:ext cx="2002175" cy="1472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spc="-150" dirty="0">
                <a:solidFill>
                  <a:srgbClr val="EC8C26"/>
                </a:solidFill>
                <a:latin typeface="Montserrat Medium" panose="00000600000000000000" pitchFamily="2" charset="-52"/>
              </a:rPr>
              <a:t>Кольцова Ирина Вячеславовна, </a:t>
            </a:r>
          </a:p>
          <a:p>
            <a:pPr algn="ctr">
              <a:lnSpc>
                <a:spcPct val="80000"/>
              </a:lnSpc>
            </a:pP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методист организационно-методического </a:t>
            </a: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отдела </a:t>
            </a:r>
          </a:p>
          <a:p>
            <a:pPr algn="ctr">
              <a:lnSpc>
                <a:spcPct val="80000"/>
              </a:lnSpc>
            </a:pP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ФГБУ </a:t>
            </a: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«Федеральный центр организационно-методического обеспечения физического воспитания»</a:t>
            </a:r>
          </a:p>
        </p:txBody>
      </p:sp>
      <p:sp>
        <p:nvSpPr>
          <p:cNvPr id="31" name="Половина рамки 30">
            <a:extLst>
              <a:ext uri="{FF2B5EF4-FFF2-40B4-BE49-F238E27FC236}">
                <a16:creationId xmlns:a16="http://schemas.microsoft.com/office/drawing/2014/main" id="{3E2EF631-85EA-8EB9-6961-76A316F63225}"/>
              </a:ext>
            </a:extLst>
          </p:cNvPr>
          <p:cNvSpPr/>
          <p:nvPr/>
        </p:nvSpPr>
        <p:spPr>
          <a:xfrm rot="5400000">
            <a:off x="10779776" y="583716"/>
            <a:ext cx="1167529" cy="1451611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8F07EA-FF7B-C0B7-3A87-C52A9581C526}"/>
              </a:ext>
            </a:extLst>
          </p:cNvPr>
          <p:cNvSpPr txBox="1"/>
          <p:nvPr/>
        </p:nvSpPr>
        <p:spPr>
          <a:xfrm>
            <a:off x="5880801" y="1170092"/>
            <a:ext cx="675543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Физическая культура и спорт</a:t>
            </a:r>
            <a:r>
              <a:rPr lang="ru-RU" sz="2400" b="1" spc="-150">
                <a:solidFill>
                  <a:schemeClr val="bg2"/>
                </a:solidFill>
                <a:latin typeface="Montserrat Medium" panose="00000600000000000000" pitchFamily="2" charset="-52"/>
              </a:rPr>
              <a:t>: Воспитать </a:t>
            </a:r>
            <a:r>
              <a:rPr lang="ru-RU" sz="2400" b="1" spc="-150" dirty="0">
                <a:solidFill>
                  <a:schemeClr val="bg2"/>
                </a:solidFill>
                <a:latin typeface="Montserrat Medium" panose="00000600000000000000" pitchFamily="2" charset="-52"/>
              </a:rPr>
              <a:t>спортсмена – вырастить патриота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D2B2FA-5E9E-F42C-03FB-F1BB853EED40}"/>
              </a:ext>
            </a:extLst>
          </p:cNvPr>
          <p:cNvSpPr txBox="1"/>
          <p:nvPr/>
        </p:nvSpPr>
        <p:spPr>
          <a:xfrm>
            <a:off x="5880801" y="185077"/>
            <a:ext cx="5482740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МЕТОДИЧЕСКИЙ</a:t>
            </a:r>
            <a:r>
              <a:rPr lang="ru-RU" sz="4200" dirty="0">
                <a:solidFill>
                  <a:srgbClr val="495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 </a:t>
            </a:r>
            <a:r>
              <a:rPr lang="ru-RU" sz="4200" dirty="0">
                <a:solidFill>
                  <a:srgbClr val="EC8A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ВЕБИНАР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F029307-5592-FE04-3B0D-1E9BD5DB7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3" b="97307" l="10000" r="90000">
                        <a14:foregroundMark x1="52109" y1="87119" x2="52109" y2="87119"/>
                        <a14:foregroundMark x1="46641" y1="75761" x2="48984" y2="89813"/>
                        <a14:foregroundMark x1="48984" y1="89813" x2="59297" y2="86534"/>
                        <a14:foregroundMark x1="59297" y1="86534" x2="59453" y2="81499"/>
                        <a14:foregroundMark x1="32031" y1="97541" x2="47813" y2="97307"/>
                        <a14:foregroundMark x1="47813" y1="97307" x2="68359" y2="97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654" y="1493069"/>
            <a:ext cx="3380591" cy="225548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6FFB19C0-DEAA-5A61-317E-3F67E2D822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363541" y="76908"/>
            <a:ext cx="458819" cy="580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125E4E-F813-1FFA-954D-20FB70532B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5" b="95780" l="10000" r="90000">
                        <a14:foregroundMark x1="38438" y1="91559" x2="38438" y2="91559"/>
                        <a14:foregroundMark x1="39219" y1="95780" x2="39219" y2="95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12" r="37704"/>
          <a:stretch/>
        </p:blipFill>
        <p:spPr>
          <a:xfrm>
            <a:off x="1823384" y="1157925"/>
            <a:ext cx="1993701" cy="354444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72AA4-BB31-E492-E7E9-8B830297B422}"/>
              </a:ext>
            </a:extLst>
          </p:cNvPr>
          <p:cNvSpPr txBox="1"/>
          <p:nvPr/>
        </p:nvSpPr>
        <p:spPr>
          <a:xfrm>
            <a:off x="1295077" y="248838"/>
            <a:ext cx="4127047" cy="11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Наши спикеры</a:t>
            </a:r>
            <a:endParaRPr lang="ru-RU" sz="4200" dirty="0">
              <a:solidFill>
                <a:srgbClr val="EC8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2CF31-0391-6CDC-6C81-3949ED4A8C3A}"/>
              </a:ext>
            </a:extLst>
          </p:cNvPr>
          <p:cNvSpPr txBox="1"/>
          <p:nvPr/>
        </p:nvSpPr>
        <p:spPr>
          <a:xfrm>
            <a:off x="1862675" y="4758700"/>
            <a:ext cx="1975732" cy="1324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spc="-150" dirty="0">
                <a:solidFill>
                  <a:srgbClr val="EC8C26"/>
                </a:solidFill>
                <a:latin typeface="Montserrat Medium" panose="00000600000000000000" pitchFamily="2" charset="-52"/>
              </a:rPr>
              <a:t>Конова Валерия Андреевна</a:t>
            </a:r>
            <a:r>
              <a:rPr lang="ru-RU" sz="1400" b="1" spc="-150" dirty="0">
                <a:solidFill>
                  <a:srgbClr val="3B4390"/>
                </a:solidFill>
                <a:latin typeface="Montserrat Medium" panose="00000600000000000000" pitchFamily="2" charset="-52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начальник отдела реализации образовательных программ Российского Антидопингового Агентства «РУСАДА»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2C530C-A380-1F77-0938-992762535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828" l="625" r="99479">
                        <a14:foregroundMark x1="60729" y1="75547" x2="60729" y2="75547"/>
                        <a14:foregroundMark x1="65000" y1="62109" x2="61771" y2="75469"/>
                        <a14:foregroundMark x1="61771" y1="75469" x2="40104" y2="92656"/>
                        <a14:foregroundMark x1="40104" y1="92656" x2="13958" y2="77266"/>
                        <a14:foregroundMark x1="13958" y1="77266" x2="8333" y2="66797"/>
                        <a14:foregroundMark x1="78229" y1="68125" x2="90417" y2="96953"/>
                        <a14:foregroundMark x1="90417" y1="96953" x2="90625" y2="98281"/>
                        <a14:foregroundMark x1="6563" y1="81563" x2="16875" y2="89531"/>
                        <a14:foregroundMark x1="16875" y1="89531" x2="57708" y2="93359"/>
                        <a14:foregroundMark x1="57708" y1="93359" x2="84583" y2="83594"/>
                        <a14:foregroundMark x1="84583" y1="83594" x2="94583" y2="73438"/>
                        <a14:foregroundMark x1="94583" y1="78594" x2="95313" y2="98984"/>
                        <a14:foregroundMark x1="65833" y1="96641" x2="37188" y2="97578"/>
                        <a14:foregroundMark x1="37188" y1="97578" x2="2604" y2="90859"/>
                        <a14:foregroundMark x1="2604" y1="90859" x2="625" y2="84844"/>
                        <a14:foregroundMark x1="83750" y1="64922" x2="99063" y2="79844"/>
                        <a14:foregroundMark x1="99063" y1="79844" x2="99479" y2="84844"/>
                        <a14:foregroundMark x1="17083" y1="60469" x2="17083" y2="60469"/>
                        <a14:foregroundMark x1="25729" y1="55859" x2="12292" y2="64219"/>
                        <a14:foregroundMark x1="12292" y1="64219" x2="11563" y2="65156"/>
                        <a14:foregroundMark x1="7917" y1="65703" x2="15625" y2="57656"/>
                        <a14:foregroundMark x1="64167" y1="57109" x2="77292" y2="59453"/>
                        <a14:backgroundMark x1="13021" y1="30938" x2="13021" y2="30938"/>
                        <a14:backgroundMark x1="15833" y1="11016" x2="7917" y2="49063"/>
                        <a14:backgroundMark x1="27604" y1="36641" x2="27604" y2="36641"/>
                        <a14:backgroundMark x1="27813" y1="38750" x2="27813" y2="38750"/>
                        <a14:backgroundMark x1="28125" y1="38828" x2="28125" y2="38828"/>
                        <a14:backgroundMark x1="28646" y1="47031" x2="28646" y2="47031"/>
                        <a14:backgroundMark x1="29375" y1="50703" x2="29375" y2="50703"/>
                        <a14:backgroundMark x1="65208" y1="54609" x2="65208" y2="54609"/>
                        <a14:backgroundMark x1="62917" y1="54766" x2="62917" y2="54766"/>
                        <a14:backgroundMark x1="77083" y1="57969" x2="77083" y2="5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875" y="1642073"/>
            <a:ext cx="1608471" cy="214462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B4DD76-FDBC-2519-383A-6A924428FDBD}"/>
              </a:ext>
            </a:extLst>
          </p:cNvPr>
          <p:cNvSpPr txBox="1"/>
          <p:nvPr/>
        </p:nvSpPr>
        <p:spPr>
          <a:xfrm>
            <a:off x="10253405" y="3850103"/>
            <a:ext cx="1938595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spc="-150" dirty="0">
                <a:solidFill>
                  <a:srgbClr val="EC8C26"/>
                </a:solidFill>
                <a:latin typeface="Montserrat Medium" panose="00000600000000000000" pitchFamily="2" charset="-52"/>
              </a:rPr>
              <a:t>Кузнецова Галина Леонидовна, </a:t>
            </a:r>
          </a:p>
          <a:p>
            <a:pPr algn="ctr">
              <a:lnSpc>
                <a:spcPct val="80000"/>
              </a:lnSpc>
            </a:pP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заместитель </a:t>
            </a: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директора </a:t>
            </a:r>
          </a:p>
          <a:p>
            <a:pPr algn="ctr">
              <a:lnSpc>
                <a:spcPct val="80000"/>
              </a:lnSpc>
            </a:pP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по воспитательной работе </a:t>
            </a: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ГБПОУ «Троицкий технологический техникум»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740019-C69F-FB79-9644-F74582AD80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5" b="99648" l="10000" r="90000">
                        <a14:foregroundMark x1="63125" y1="65182" x2="63125" y2="65182"/>
                        <a14:foregroundMark x1="59375" y1="44080" x2="63828" y2="70574"/>
                        <a14:foregroundMark x1="63828" y1="70574" x2="63594" y2="75733"/>
                        <a14:foregroundMark x1="35781" y1="48417" x2="35625" y2="73271"/>
                        <a14:foregroundMark x1="64453" y1="78195" x2="65781" y2="67409"/>
                        <a14:foregroundMark x1="35064" y1="54982" x2="34609" y2="57093"/>
                        <a14:foregroundMark x1="38047" y1="41149" x2="35235" y2="54190"/>
                        <a14:foregroundMark x1="34688" y1="60610" x2="35000" y2="74443"/>
                        <a14:foregroundMark x1="34609" y1="57093" x2="34688" y2="60610"/>
                        <a14:foregroundMark x1="37500" y1="42438" x2="34592" y2="50762"/>
                        <a14:foregroundMark x1="39141" y1="39977" x2="35000" y2="51348"/>
                        <a14:foregroundMark x1="35000" y1="51348" x2="34453" y2="67292"/>
                        <a14:foregroundMark x1="34609" y1="60375" x2="34766" y2="54396"/>
                        <a14:foregroundMark x1="65078" y1="74326" x2="65156" y2="79367"/>
                        <a14:foregroundMark x1="51719" y1="90152" x2="51719" y2="90152"/>
                        <a14:foregroundMark x1="41953" y1="90504" x2="53516" y2="95662"/>
                        <a14:foregroundMark x1="54063" y1="88511" x2="55078" y2="99648"/>
                        <a14:backgroundMark x1="32891" y1="54748" x2="32734" y2="62954"/>
                        <a14:backgroundMark x1="33281" y1="55569" x2="33562" y2="54480"/>
                        <a14:backgroundMark x1="32969" y1="55803" x2="33516" y2="50176"/>
                        <a14:backgroundMark x1="33906" y1="50762" x2="33906" y2="51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78" t="8154" r="33094"/>
          <a:stretch/>
        </p:blipFill>
        <p:spPr>
          <a:xfrm>
            <a:off x="8311174" y="1893286"/>
            <a:ext cx="1840443" cy="299366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77D454-7DC2-6E6C-2027-CC0AF2D499A0}"/>
              </a:ext>
            </a:extLst>
          </p:cNvPr>
          <p:cNvSpPr txBox="1"/>
          <p:nvPr/>
        </p:nvSpPr>
        <p:spPr>
          <a:xfrm>
            <a:off x="8522414" y="4849479"/>
            <a:ext cx="1668584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spc="-150" dirty="0">
                <a:solidFill>
                  <a:srgbClr val="EC8C26"/>
                </a:solidFill>
                <a:latin typeface="Montserrat Medium" panose="00000600000000000000" pitchFamily="2" charset="-52"/>
              </a:rPr>
              <a:t>Сабирова Наталья Романовна, </a:t>
            </a:r>
          </a:p>
          <a:p>
            <a:pPr algn="ctr">
              <a:lnSpc>
                <a:spcPct val="80000"/>
              </a:lnSpc>
            </a:pP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куратор </a:t>
            </a: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кадетского </a:t>
            </a:r>
          </a:p>
          <a:p>
            <a:pPr algn="ctr">
              <a:lnSpc>
                <a:spcPct val="80000"/>
              </a:lnSpc>
            </a:pP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и </a:t>
            </a: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юнармейского направления ГБОУ города Москвы «Школа № 1788»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80FD29-A9FE-0051-FB60-B24C4947F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" b="97109" l="9711" r="89773">
                        <a14:foregroundMark x1="59298" y1="8047" x2="59298" y2="8047"/>
                        <a14:foregroundMark x1="60434" y1="3984" x2="60434" y2="3984"/>
                        <a14:foregroundMark x1="60434" y1="3984" x2="60434" y2="3984"/>
                        <a14:foregroundMark x1="60227" y1="3281" x2="60227" y2="3281"/>
                        <a14:foregroundMark x1="54173" y1="9688" x2="53616" y2="10078"/>
                        <a14:foregroundMark x1="61983" y1="4219" x2="54173" y2="9688"/>
                        <a14:foregroundMark x1="58471" y1="3984" x2="66322" y2="8672"/>
                        <a14:foregroundMark x1="60434" y1="4531" x2="53616" y2="8438"/>
                        <a14:foregroundMark x1="51240" y1="59297" x2="51240" y2="59297"/>
                        <a14:foregroundMark x1="45351" y1="64844" x2="65599" y2="71563"/>
                        <a14:foregroundMark x1="65599" y1="71563" x2="67149" y2="92031"/>
                        <a14:foregroundMark x1="53616" y1="64766" x2="47521" y2="97109"/>
                        <a14:foregroundMark x1="53250" y1="11028" x2="53202" y2="11172"/>
                        <a14:foregroundMark x1="53647" y1="9844" x2="53440" y2="10462"/>
                        <a14:foregroundMark x1="54818" y1="6351" x2="53723" y2="9619"/>
                        <a14:foregroundMark x1="59711" y1="3594" x2="66425" y2="10782"/>
                        <a14:foregroundMark x1="65909" y1="5859" x2="65909" y2="5859"/>
                        <a14:foregroundMark x1="66426" y1="7109" x2="66426" y2="7109"/>
                        <a14:foregroundMark x1="66116" y1="6250" x2="67141" y2="9578"/>
                        <a14:foregroundMark x1="53571" y1="6743" x2="53191" y2="9569"/>
                        <a14:foregroundMark x1="53456" y1="6689" x2="52636" y2="9516"/>
                        <a14:foregroundMark x1="65496" y1="5234" x2="67392" y2="9535"/>
                        <a14:foregroundMark x1="65385" y1="5336" x2="67345" y2="9543"/>
                        <a14:foregroundMark x1="67562" y1="13594" x2="67482" y2="16610"/>
                        <a14:foregroundMark x1="51963" y1="11563" x2="52233" y2="15859"/>
                        <a14:foregroundMark x1="64037" y1="5290" x2="52404" y2="9495"/>
                        <a14:foregroundMark x1="64225" y1="5456" x2="66920" y2="9616"/>
                        <a14:foregroundMark x1="63120" y1="3750" x2="64044" y2="5176"/>
                        <a14:foregroundMark x1="52705" y1="11016" x2="52686" y2="11563"/>
                        <a14:foregroundMark x1="52761" y1="9453" x2="52705" y2="11016"/>
                        <a14:foregroundMark x1="52789" y1="8672" x2="52761" y2="9453"/>
                        <a14:foregroundMark x1="67478" y1="11719" x2="67562" y2="12344"/>
                        <a14:foregroundMark x1="67415" y1="11250" x2="67478" y2="11719"/>
                        <a14:foregroundMark x1="66839" y1="6953" x2="67321" y2="10547"/>
                        <a14:foregroundMark x1="67149" y1="12188" x2="67149" y2="12188"/>
                        <a14:foregroundMark x1="67252" y1="12500" x2="67252" y2="12500"/>
                        <a14:backgroundMark x1="76343" y1="62109" x2="76343" y2="62109"/>
                        <a14:backgroundMark x1="75517" y1="59688" x2="76136" y2="71719"/>
                        <a14:backgroundMark x1="76136" y1="71719" x2="76033" y2="71953"/>
                        <a14:backgroundMark x1="68377" y1="12281" x2="68698" y2="13594"/>
                        <a14:backgroundMark x1="53719" y1="5234" x2="52686" y2="6328"/>
                        <a14:backgroundMark x1="39050" y1="79609" x2="39050" y2="79609"/>
                        <a14:backgroundMark x1="57128" y1="82188" x2="57128" y2="82188"/>
                        <a14:backgroundMark x1="41426" y1="58750" x2="41426" y2="58750"/>
                        <a14:backgroundMark x1="41426" y1="60313" x2="41426" y2="60313"/>
                        <a14:backgroundMark x1="75723" y1="57188" x2="75723" y2="57188"/>
                        <a14:backgroundMark x1="43285" y1="49375" x2="43285" y2="49375"/>
                        <a14:backgroundMark x1="52583" y1="16172" x2="52583" y2="16172"/>
                        <a14:backgroundMark x1="67252" y1="17266" x2="67252" y2="17266"/>
                        <a14:backgroundMark x1="67562" y1="17344" x2="67562" y2="17344"/>
                        <a14:backgroundMark x1="67872" y1="16953" x2="67149" y2="17188"/>
                        <a14:backgroundMark x1="52686" y1="16328" x2="52686" y2="16328"/>
                        <a14:backgroundMark x1="52376" y1="16328" x2="52376" y2="16328"/>
                        <a14:backgroundMark x1="52169" y1="16016" x2="52169" y2="16016"/>
                        <a14:backgroundMark x1="65393" y1="4453" x2="66012" y2="5000"/>
                        <a14:backgroundMark x1="52169" y1="16328" x2="52169" y2="16328"/>
                        <a14:backgroundMark x1="51963" y1="16016" x2="51963" y2="16016"/>
                        <a14:backgroundMark x1="52686" y1="16094" x2="52686" y2="16094"/>
                        <a14:backgroundMark x1="52169" y1="16016" x2="52169" y2="16016"/>
                        <a14:backgroundMark x1="52169" y1="15859" x2="52169" y2="15859"/>
                        <a14:backgroundMark x1="52376" y1="16016" x2="52376" y2="16016"/>
                        <a14:backgroundMark x1="52376" y1="16016" x2="52376" y2="16016"/>
                        <a14:backgroundMark x1="52066" y1="9453" x2="52066" y2="9453"/>
                        <a14:backgroundMark x1="52273" y1="9453" x2="52273" y2="9453"/>
                        <a14:backgroundMark x1="52273" y1="9531" x2="52273" y2="9531"/>
                        <a14:backgroundMark x1="52273" y1="9688" x2="52273" y2="9688"/>
                        <a14:backgroundMark x1="52066" y1="11016" x2="52066" y2="11016"/>
                        <a14:backgroundMark x1="52066" y1="11406" x2="52066" y2="11406"/>
                        <a14:backgroundMark x1="51963" y1="11719" x2="51963" y2="11719"/>
                        <a14:backgroundMark x1="51963" y1="11719" x2="51963" y2="11719"/>
                        <a14:backgroundMark x1="52583" y1="11719" x2="52583" y2="11719"/>
                        <a14:backgroundMark x1="52686" y1="11797" x2="52686" y2="11797"/>
                        <a14:backgroundMark x1="52066" y1="11563" x2="52066" y2="11563"/>
                        <a14:backgroundMark x1="51963" y1="11563" x2="51963" y2="11563"/>
                        <a14:backgroundMark x1="67769" y1="12734" x2="67769" y2="12734"/>
                        <a14:backgroundMark x1="67769" y1="12266" x2="67769" y2="12266"/>
                        <a14:backgroundMark x1="67459" y1="11719" x2="67459" y2="11719"/>
                        <a14:backgroundMark x1="67459" y1="10938" x2="67459" y2="10938"/>
                        <a14:backgroundMark x1="67459" y1="12266" x2="67459" y2="12266"/>
                        <a14:backgroundMark x1="67562" y1="11641" x2="67562" y2="11641"/>
                        <a14:backgroundMark x1="67562" y1="11250" x2="67562" y2="11250"/>
                        <a14:backgroundMark x1="67459" y1="11563" x2="67459" y2="11563"/>
                        <a14:backgroundMark x1="67665" y1="12344" x2="67665" y2="12344"/>
                        <a14:backgroundMark x1="67665" y1="12109" x2="67665" y2="12109"/>
                        <a14:backgroundMark x1="67459" y1="11953" x2="67459" y2="11953"/>
                        <a14:backgroundMark x1="67459" y1="11250" x2="67459" y2="11250"/>
                        <a14:backgroundMark x1="67872" y1="10859" x2="67872" y2="10859"/>
                        <a14:backgroundMark x1="67665" y1="10547" x2="67665" y2="10547"/>
                        <a14:backgroundMark x1="67665" y1="10703" x2="67665" y2="10703"/>
                        <a14:backgroundMark x1="67665" y1="11016" x2="67665" y2="1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-314" r="7358" b="59359"/>
          <a:stretch/>
        </p:blipFill>
        <p:spPr>
          <a:xfrm>
            <a:off x="5988173" y="1844483"/>
            <a:ext cx="2232868" cy="18688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ED7D30-A094-E782-9D18-2D7633CB65A7}"/>
              </a:ext>
            </a:extLst>
          </p:cNvPr>
          <p:cNvSpPr txBox="1"/>
          <p:nvPr/>
        </p:nvSpPr>
        <p:spPr>
          <a:xfrm>
            <a:off x="6140983" y="3713283"/>
            <a:ext cx="1975732" cy="1324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spc="-150" dirty="0" err="1">
                <a:solidFill>
                  <a:srgbClr val="EC8C26"/>
                </a:solidFill>
                <a:latin typeface="Montserrat Medium" panose="00000600000000000000" pitchFamily="2" charset="-52"/>
              </a:rPr>
              <a:t>Михайлюк</a:t>
            </a:r>
            <a:r>
              <a:rPr lang="ru-RU" sz="1400" b="1" spc="-150" dirty="0">
                <a:solidFill>
                  <a:srgbClr val="EC8C26"/>
                </a:solidFill>
                <a:latin typeface="Montserrat Medium" panose="00000600000000000000" pitchFamily="2" charset="-52"/>
              </a:rPr>
              <a:t> Павел Константинович, </a:t>
            </a:r>
          </a:p>
          <a:p>
            <a:pPr algn="ctr">
              <a:lnSpc>
                <a:spcPct val="80000"/>
              </a:lnSpc>
            </a:pP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учитель физической культуры </a:t>
            </a: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МБОУ </a:t>
            </a:r>
          </a:p>
          <a:p>
            <a:pPr algn="ctr">
              <a:lnSpc>
                <a:spcPct val="80000"/>
              </a:lnSpc>
            </a:pP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«</a:t>
            </a: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Средняя школа № 21 города Макеевки» Донецкой Народной Республики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724264-F4EF-9B6A-2FAE-D611ECAE4B8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10" b="99648" l="5000" r="47578">
                        <a14:foregroundMark x1="31484" y1="8910" x2="31484" y2="8910"/>
                        <a14:foregroundMark x1="30703" y1="5744" x2="30703" y2="5744"/>
                        <a14:foregroundMark x1="27344" y1="29426" x2="27344" y2="29426"/>
                        <a14:foregroundMark x1="32109" y1="34818" x2="32109" y2="34818"/>
                        <a14:foregroundMark x1="33516" y1="29894" x2="33516" y2="29894"/>
                        <a14:foregroundMark x1="32891" y1="35404" x2="32891" y2="35404"/>
                        <a14:foregroundMark x1="46641" y1="47128" x2="46641" y2="47128"/>
                        <a14:foregroundMark x1="43125" y1="53458" x2="41953" y2="69285"/>
                        <a14:foregroundMark x1="41953" y1="69285" x2="42578" y2="68933"/>
                        <a14:foregroundMark x1="46484" y1="52989" x2="42031" y2="65533"/>
                        <a14:foregroundMark x1="42031" y1="65533" x2="43359" y2="50879"/>
                        <a14:foregroundMark x1="43359" y1="50879" x2="39375" y2="64244"/>
                        <a14:foregroundMark x1="39375" y1="64244" x2="46406" y2="63072"/>
                        <a14:foregroundMark x1="46406" y1="63072" x2="40703" y2="70692"/>
                        <a14:foregroundMark x1="40703" y1="70692" x2="44922" y2="67057"/>
                        <a14:foregroundMark x1="36719" y1="52403" x2="37266" y2="73857"/>
                        <a14:foregroundMark x1="49375" y1="73388" x2="47656" y2="47597"/>
                        <a14:foregroundMark x1="47656" y1="47597" x2="36016" y2="50059"/>
                        <a14:foregroundMark x1="20078" y1="86049" x2="27187" y2="96952"/>
                        <a14:foregroundMark x1="27187" y1="96952" x2="27266" y2="99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62" r="52313" b="52213"/>
          <a:stretch/>
        </p:blipFill>
        <p:spPr>
          <a:xfrm>
            <a:off x="3838407" y="1748199"/>
            <a:ext cx="2275469" cy="200035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4A210C7-437D-15E8-A3B3-92C2314EE003}"/>
              </a:ext>
            </a:extLst>
          </p:cNvPr>
          <p:cNvSpPr txBox="1"/>
          <p:nvPr/>
        </p:nvSpPr>
        <p:spPr>
          <a:xfrm>
            <a:off x="3932744" y="3748558"/>
            <a:ext cx="1975732" cy="161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spc="-150" dirty="0">
                <a:solidFill>
                  <a:srgbClr val="EC8C26"/>
                </a:solidFill>
                <a:latin typeface="Montserrat Medium" panose="00000600000000000000" pitchFamily="2" charset="-52"/>
              </a:rPr>
              <a:t>Ратников Анатолий Александрович</a:t>
            </a:r>
            <a:r>
              <a:rPr lang="ru-RU" sz="1400" b="1" spc="-150" dirty="0">
                <a:solidFill>
                  <a:srgbClr val="3B4390"/>
                </a:solidFill>
                <a:latin typeface="Montserrat Medium" panose="00000600000000000000" pitchFamily="2" charset="-52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руководитель </a:t>
            </a: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отдела развития</a:t>
            </a:r>
          </a:p>
          <a:p>
            <a:pPr algn="ctr">
              <a:lnSpc>
                <a:spcPct val="80000"/>
              </a:lnSpc>
            </a:pPr>
            <a:r>
              <a:rPr lang="ru-RU" sz="1200" spc="-150">
                <a:solidFill>
                  <a:schemeClr val="bg1"/>
                </a:solidFill>
                <a:latin typeface="Montserrat Medium" panose="00000600000000000000" pitchFamily="2" charset="-52"/>
              </a:rPr>
              <a:t>детско-юношеского </a:t>
            </a:r>
            <a:r>
              <a:rPr lang="ru-RU" sz="1200" spc="-150" dirty="0">
                <a:solidFill>
                  <a:schemeClr val="bg1"/>
                </a:solidFill>
                <a:latin typeface="Montserrat Medium" panose="00000600000000000000" pitchFamily="2" charset="-52"/>
              </a:rPr>
              <a:t>спорта ФГБУ «Федеральный центр организационно-методического обеспечения физического воспитания»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47F23D-5A60-2117-A667-40EA7BB08C7A}"/>
              </a:ext>
            </a:extLst>
          </p:cNvPr>
          <p:cNvSpPr txBox="1"/>
          <p:nvPr/>
        </p:nvSpPr>
        <p:spPr>
          <a:xfrm>
            <a:off x="9039262" y="850038"/>
            <a:ext cx="2613628" cy="2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31 мая 2023 г.</a:t>
            </a:r>
            <a:endParaRPr lang="ru-RU" sz="1400" dirty="0">
              <a:solidFill>
                <a:srgbClr val="EC8A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32468E-39F5-66F9-E8D3-FB32A46D3370}"/>
              </a:ext>
            </a:extLst>
          </p:cNvPr>
          <p:cNvSpPr txBox="1"/>
          <p:nvPr/>
        </p:nvSpPr>
        <p:spPr>
          <a:xfrm>
            <a:off x="3118756" y="6252399"/>
            <a:ext cx="6666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>
                <a:solidFill>
                  <a:schemeClr val="bg2"/>
                </a:solidFill>
                <a:effectLst/>
                <a:latin typeface="-apple-system"/>
              </a:rPr>
              <a:t>«СПОРТ И ПАТРИОТИЗМ –ДВЕ СТОРОНЫ ОДНОЙ МЕДАЛИ»</a:t>
            </a:r>
          </a:p>
        </p:txBody>
      </p:sp>
    </p:spTree>
    <p:extLst>
      <p:ext uri="{BB962C8B-B14F-4D97-AF65-F5344CB8AC3E}">
        <p14:creationId xmlns:p14="http://schemas.microsoft.com/office/powerpoint/2010/main" val="257753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199</Words>
  <Application>Microsoft Office PowerPoint</Application>
  <PresentationFormat>Широкоэкранный</PresentationFormat>
  <Paragraphs>37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-apple-system</vt:lpstr>
      <vt:lpstr>Arial</vt:lpstr>
      <vt:lpstr>Calibri</vt:lpstr>
      <vt:lpstr>Calibri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Солдатова</dc:creator>
  <cp:lastModifiedBy>Наталья Бакашкина</cp:lastModifiedBy>
  <cp:revision>12</cp:revision>
  <dcterms:created xsi:type="dcterms:W3CDTF">2023-05-24T07:37:18Z</dcterms:created>
  <dcterms:modified xsi:type="dcterms:W3CDTF">2023-05-30T15:14:31Z</dcterms:modified>
</cp:coreProperties>
</file>