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98" r:id="rId5"/>
    <p:sldId id="285" r:id="rId6"/>
    <p:sldId id="271" r:id="rId7"/>
    <p:sldId id="299" r:id="rId8"/>
    <p:sldId id="300" r:id="rId9"/>
    <p:sldId id="297" r:id="rId10"/>
    <p:sldId id="291" r:id="rId11"/>
    <p:sldId id="306" r:id="rId12"/>
    <p:sldId id="307" r:id="rId13"/>
    <p:sldId id="292" r:id="rId14"/>
    <p:sldId id="303" r:id="rId15"/>
    <p:sldId id="294" r:id="rId16"/>
    <p:sldId id="305" r:id="rId17"/>
  </p:sldIdLst>
  <p:sldSz cx="12192000" cy="6858000"/>
  <p:notesSz cx="6858000" cy="9926638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ECA"/>
    <a:srgbClr val="FFFFFF"/>
    <a:srgbClr val="A6A6A6"/>
    <a:srgbClr val="595959"/>
    <a:srgbClr val="FFFF00"/>
    <a:srgbClr val="586EA6"/>
    <a:srgbClr val="81BCC7"/>
    <a:srgbClr val="80BB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7BB10FF-3487-4D75-9F0A-37F95EEF8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0D1C75-10D4-4C01-8713-DBB7A4ABB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BA0F9D-2D8C-48EF-AFB4-7CEEF2070405}" type="datetime1">
              <a:rPr lang="ru-RU" smtClean="0"/>
              <a:t>02.02.2022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B5DB0-980C-4E71-A6A3-6065A6DA12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26A35612-DEEC-4B08-970A-79860CCEC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D51804-3518-4E35-B24F-7663031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6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CF20-C9C4-44B8-A864-DCB5A4D49DB0}" type="datetime1">
              <a:rPr lang="ru-RU" smtClean="0"/>
              <a:pPr/>
              <a:t>02.02.2022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DF6859-042C-4B80-873A-544528B0ADA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3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6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6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4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1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1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3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3EB26C-F188-4C81-B16F-5B15A9A48365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F3F8A0AC-1099-4E86-8A71-7CD9DD07D8F9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76D17665-24C8-4A3B-A65B-505211FF1E0D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94205A0-6902-457F-8FEB-1EE16B0116A5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0842F820-E85E-448C-AA69-A70399742EE7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15B52E94-DE03-4801-B578-098EBD9B893A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310B64B0-6AE7-46F6-B701-D33795CAE6BB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EADDCC-83D4-4BC1-8BCE-56C8596E965B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7D8E1D17-6246-4888-9DE7-F41BB4C82403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rtlCol="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33DEA543-B2E8-4D7E-8DDC-81C234E23C38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D44E7C4-0A2F-4655-B8ED-D2730723AAFD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89BB047-62B5-43FF-8A6F-BBFFD1613FF5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237D637E-E859-4F7A-854B-C910B6ACE3A3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58A14E40-5EB2-4CDB-AC13-8E9E86B8263A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3000" noProof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260066E8-AF92-4250-931C-7CA1CBE76255}" type="datetime1">
              <a:rPr lang="ru-RU" noProof="0" smtClean="0"/>
              <a:t>02.02.2022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01CEBFEC-7FE8-4CB5-A717-A5EFFCE13E28}" type="datetime1">
              <a:rPr lang="ru-RU" noProof="0" smtClean="0"/>
              <a:t>02.02.2022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899" y="1594339"/>
            <a:ext cx="7187529" cy="2450814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/>
              <a:t>О разработке региональных программ развития детско-юношеского спорта</a:t>
            </a:r>
            <a:br>
              <a:rPr lang="ru-RU" sz="2800" dirty="0"/>
            </a:br>
            <a:r>
              <a:rPr lang="ru-RU" sz="2800" dirty="0"/>
              <a:t> и планов мероприятий в рамках выполнения совместного протокола </a:t>
            </a:r>
            <a:r>
              <a:rPr lang="ru-RU" sz="2800" dirty="0" err="1"/>
              <a:t>Минпросвещения</a:t>
            </a:r>
            <a:r>
              <a:rPr lang="ru-RU" sz="2800" dirty="0"/>
              <a:t> России и </a:t>
            </a:r>
            <a:r>
              <a:rPr lang="ru-RU" sz="2800" dirty="0" err="1"/>
              <a:t>Минспорта</a:t>
            </a:r>
            <a:r>
              <a:rPr lang="ru-RU" sz="2800" dirty="0"/>
              <a:t> России от 27 декабря 2021 г. № СК-29/06/239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760" y="4925208"/>
            <a:ext cx="7187529" cy="914400"/>
          </a:xfrm>
        </p:spPr>
        <p:txBody>
          <a:bodyPr rtlCol="0"/>
          <a:lstStyle/>
          <a:p>
            <a:pPr algn="r" rtl="0"/>
            <a:r>
              <a:rPr lang="ru-RU" dirty="0"/>
              <a:t>Федченко Николай Семенович</a:t>
            </a:r>
          </a:p>
          <a:p>
            <a:pPr algn="r" rtl="0"/>
            <a:r>
              <a:rPr lang="ru-RU" dirty="0"/>
              <a:t>Директор ФГБУ ФЦОМОФВ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4C073-D834-4ECE-9554-B94CA9092205}"/>
              </a:ext>
            </a:extLst>
          </p:cNvPr>
          <p:cNvSpPr txBox="1"/>
          <p:nvPr/>
        </p:nvSpPr>
        <p:spPr>
          <a:xfrm>
            <a:off x="480628" y="5382408"/>
            <a:ext cx="2246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03.02.2022 год</a:t>
            </a:r>
            <a:endParaRPr lang="ru-RU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7EB3318-EEA1-4BE2-B607-B68642316564}"/>
              </a:ext>
            </a:extLst>
          </p:cNvPr>
          <p:cNvSpPr txBox="1"/>
          <p:nvPr/>
        </p:nvSpPr>
        <p:spPr>
          <a:xfrm>
            <a:off x="4119365" y="929017"/>
            <a:ext cx="2750672" cy="30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F4F8F3"/>
                </a:solidFill>
                <a:latin typeface="Open Sans"/>
              </a:rPr>
              <a:t>ФГБУ "ФЦОМОФВ"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2AA63-4FE1-433B-A5A9-121DA90A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3519" y="870872"/>
            <a:ext cx="416372" cy="41637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4A2CE54-DC56-4217-A708-9CA7DA48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</a:blip>
          <a:srcRect l="8298" r="29818"/>
          <a:stretch>
            <a:fillRect/>
          </a:stretch>
        </p:blipFill>
        <p:spPr>
          <a:xfrm>
            <a:off x="0" y="761997"/>
            <a:ext cx="3200400" cy="533400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F366E9-7550-4F7D-BF5A-94167E95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000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DB6B946B-A20B-456C-A31F-6FF3CE284E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3143934" y="744660"/>
            <a:ext cx="9046274" cy="611334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2675" y="744661"/>
            <a:ext cx="8519371" cy="6113340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 13" descr="Декоративный элемент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B173B27-6D09-4FDA-9BC7-A8DBA15EC355}"/>
              </a:ext>
            </a:extLst>
          </p:cNvPr>
          <p:cNvSpPr txBox="1">
            <a:spLocks/>
          </p:cNvSpPr>
          <p:nvPr/>
        </p:nvSpPr>
        <p:spPr>
          <a:xfrm>
            <a:off x="3287742" y="695888"/>
            <a:ext cx="8087358" cy="5808176"/>
          </a:xfrm>
          <a:prstGeom prst="rect">
            <a:avLst/>
          </a:prstGeom>
        </p:spPr>
        <p:txBody>
          <a:bodyPr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I. Перечень мероприятий по реализации Федерального закона от 30.04.2021 № 127-ФЗ «О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II. Нормативно-правовое регулирование в сфере детско-юношеского спорта в субъектах Российской Федерации.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III. Совершенствование управления, координации деятельности и методического обеспечения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IV. Формирование и развитие сети организаций, обеспечивающих развитие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V. Цифровая трансформация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VI. Развитие кадрового потенциала организаций, обеспечивающих развитие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VII. Совершенствование системы физкультурных мероприятий и спортивных мероприятий.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VIII. Развитие инфраструктуры и материально-технического обеспечения организаций, осуществляющих деятельность в области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IX. Совершенствование системы отбора спортивно одаренных детей и их спортивной ориентации для занятий видом (видами) спорта, в том числе адаптивными.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X. Совершенствование системы научно-методического, медико-биологического, медицинского и антидопингового обеспечения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XI. Создание условий для патриотического воспитания детей, занимающихся в организациях, обеспечивающих развитие детско-юношеского спорта.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XII. Создание условий для обучающихся с ограниченными возможностями здоровья и детей инвалидов.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A282ED48-13FD-474C-81F8-94061EBA95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DF4AC621-7ACA-466D-A0B8-5D7C99D4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0C2E515-EAB5-4651-BCBE-2F313D729731}"/>
              </a:ext>
            </a:extLst>
          </p:cNvPr>
          <p:cNvGrpSpPr/>
          <p:nvPr/>
        </p:nvGrpSpPr>
        <p:grpSpPr>
          <a:xfrm>
            <a:off x="2720015" y="149438"/>
            <a:ext cx="3991177" cy="523220"/>
            <a:chOff x="2720016" y="149438"/>
            <a:chExt cx="3707618" cy="523220"/>
          </a:xfrm>
        </p:grpSpPr>
        <p:sp>
          <p:nvSpPr>
            <p:cNvPr id="20" name="Прямоугольник 14" descr="Декоративный элемент">
              <a:extLst>
                <a:ext uri="{FF2B5EF4-FFF2-40B4-BE49-F238E27FC236}">
                  <a16:creationId xmlns:a16="http://schemas.microsoft.com/office/drawing/2014/main" id="{72BF25B3-A239-4AE5-A020-162475268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4308525" y="-1361312"/>
              <a:ext cx="499988" cy="356795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970E63B-6871-43AC-8FB4-DF45A87AF91F}"/>
                </a:ext>
              </a:extLst>
            </p:cNvPr>
            <p:cNvSpPr/>
            <p:nvPr/>
          </p:nvSpPr>
          <p:spPr>
            <a:xfrm>
              <a:off x="2720016" y="149438"/>
              <a:ext cx="37076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/>
                <a:t>Основные разделы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E1AF6B-FC8B-4B3A-B69B-21B681B91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11" t="21896" r="13991" b="7890"/>
          <a:stretch/>
        </p:blipFill>
        <p:spPr>
          <a:xfrm>
            <a:off x="101425" y="3293271"/>
            <a:ext cx="2906897" cy="1986380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196993C-2140-4044-9327-E88D0578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064" y="14818"/>
            <a:ext cx="4942869" cy="715221"/>
          </a:xfrm>
        </p:spPr>
        <p:txBody>
          <a:bodyPr rtlCol="0">
            <a:norm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Региональные программы реализации Концепции развития детско-юношеского спорта</a:t>
            </a:r>
          </a:p>
        </p:txBody>
      </p:sp>
      <p:pic>
        <p:nvPicPr>
          <p:cNvPr id="28" name="Графический объект 4" descr="Диплом">
            <a:extLst>
              <a:ext uri="{FF2B5EF4-FFF2-40B4-BE49-F238E27FC236}">
                <a16:creationId xmlns:a16="http://schemas.microsoft.com/office/drawing/2014/main" id="{6350FD6A-1AB9-46F9-B973-8DAF82B3A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54894" y="768098"/>
            <a:ext cx="828000" cy="82800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D5A33F-C5B9-4FCC-97C7-1F66216D58AD}"/>
              </a:ext>
            </a:extLst>
          </p:cNvPr>
          <p:cNvSpPr/>
          <p:nvPr/>
        </p:nvSpPr>
        <p:spPr>
          <a:xfrm>
            <a:off x="54895" y="1395206"/>
            <a:ext cx="303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/>
              <a:t>письмо </a:t>
            </a:r>
          </a:p>
          <a:p>
            <a:r>
              <a:rPr lang="ru-RU" sz="1600"/>
              <a:t>Минпросвещения России </a:t>
            </a:r>
          </a:p>
          <a:p>
            <a:r>
              <a:rPr lang="ru-RU" sz="1600"/>
              <a:t>№ ДГ-61/06 </a:t>
            </a:r>
          </a:p>
          <a:p>
            <a:r>
              <a:rPr lang="ru-RU" sz="1600"/>
              <a:t>от 14 января 2022 г.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77982-477F-44FB-93DD-EEC4EB9C50E4}"/>
              </a:ext>
            </a:extLst>
          </p:cNvPr>
          <p:cNvSpPr txBox="1"/>
          <p:nvPr/>
        </p:nvSpPr>
        <p:spPr>
          <a:xfrm>
            <a:off x="18760" y="2549869"/>
            <a:ext cx="270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Примерный план мероприятий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233121-AED2-46F6-B672-E233C1D2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369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>
            <a:extLst>
              <a:ext uri="{FF2B5EF4-FFF2-40B4-BE49-F238E27FC236}">
                <a16:creationId xmlns:a16="http://schemas.microsoft.com/office/drawing/2014/main" id="{7CCDA0A3-8B2F-45A4-B33F-67900AC85A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3244182" y="798783"/>
            <a:ext cx="8946026" cy="5886547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9766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2193" y="782185"/>
            <a:ext cx="8555451" cy="5873436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 13" descr="Декоративный элемент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9" y="-245764"/>
            <a:ext cx="3063182" cy="3347055"/>
          </a:xfrm>
        </p:spPr>
        <p:txBody>
          <a:bodyPr rtlCol="0">
            <a:normAutofit/>
          </a:bodyPr>
          <a:lstStyle/>
          <a:p>
            <a:r>
              <a:rPr lang="ru-RU" sz="2000"/>
              <a:t>В региональном плане предусмотреть мероприятия</a:t>
            </a:r>
            <a:endParaRPr lang="ru-RU" sz="2000" dirty="0"/>
          </a:p>
        </p:txBody>
      </p:sp>
      <p:pic>
        <p:nvPicPr>
          <p:cNvPr id="5" name="Графический объект 4" descr="Диплом">
            <a:extLst>
              <a:ext uri="{FF2B5EF4-FFF2-40B4-BE49-F238E27FC236}">
                <a16:creationId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2027621" y="1382824"/>
            <a:ext cx="828000" cy="828000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A1467A38-3E61-4809-ADD2-933114AED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7747" y="202379"/>
            <a:ext cx="8091488" cy="6655621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Расширение перечня видов спорта, включенных в программу учебного предмета "Физическая культура", в том числе представленных в этой программе в виде отдельных модулей.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Разработка и реализация комплекса мероприятий, направленных на формирование системы физкультурно-оздоровительной и спортивной работы с детьми по месту жительства.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Реализация мероприятий межотраслевой программы развития школьного спорта, межотраслевой программы развития студенческого спорта и межведомственной программы «Плавание для всех».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Формирование регионального перечня (реестра) школьных спортивных клубов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Организация и проведение регионального этапа Всероссийского конкурса профессионального мастерства среди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Обеспечение участия специалистов сферы детско-юношеского спорта в мероприятиях по повышению уровня цифровых компетенций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Реализация мероприятий по синхронизации разработки и реализации программ и учебных планов занятий физической культурой и спортом для различных групп населения с нормативами испытаний (тестов) Всероссийского физкультурно-спортивного комплекса «Готов к труду и обороне» (ГТО).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/>
              <a:t>Включение в календарный план физкультурных мероприятий и спортивных мероприятий субъектов Российской Федерации, муниципальных образований физкультурных мероприятий и соревнований для обучающихся с ограниченными возможностями здоровья и детей-инвалидов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FD26291-5F4B-47E9-9870-B3B417A56F5C}"/>
              </a:ext>
            </a:extLst>
          </p:cNvPr>
          <p:cNvGrpSpPr/>
          <p:nvPr/>
        </p:nvGrpSpPr>
        <p:grpSpPr>
          <a:xfrm>
            <a:off x="2774543" y="172670"/>
            <a:ext cx="3567951" cy="523220"/>
            <a:chOff x="2774543" y="172670"/>
            <a:chExt cx="3567951" cy="523220"/>
          </a:xfrm>
        </p:grpSpPr>
        <p:sp>
          <p:nvSpPr>
            <p:cNvPr id="22" name="Прямоугольник 14" descr="Декоративный элемент">
              <a:extLst>
                <a:ext uri="{FF2B5EF4-FFF2-40B4-BE49-F238E27FC236}">
                  <a16:creationId xmlns:a16="http://schemas.microsoft.com/office/drawing/2014/main" id="{00B33EF6-70A0-4EC0-91D2-88766DD11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4308525" y="-1361312"/>
              <a:ext cx="499988" cy="356795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5CD7348-E12D-44E4-8FD0-E6E5BECC887F}"/>
                </a:ext>
              </a:extLst>
            </p:cNvPr>
            <p:cNvSpPr/>
            <p:nvPr/>
          </p:nvSpPr>
          <p:spPr>
            <a:xfrm>
              <a:off x="3259124" y="172670"/>
              <a:ext cx="2598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/>
                <a:t>Мероприятия</a:t>
              </a:r>
              <a:endParaRPr lang="ru-RU" sz="2800" b="1" dirty="0"/>
            </a:p>
          </p:txBody>
        </p:sp>
      </p:grpSp>
      <p:pic>
        <p:nvPicPr>
          <p:cNvPr id="24" name="Picture 9">
            <a:extLst>
              <a:ext uri="{FF2B5EF4-FFF2-40B4-BE49-F238E27FC236}">
                <a16:creationId xmlns:a16="http://schemas.microsoft.com/office/drawing/2014/main" id="{C6890633-05CD-4149-A0D0-DB6D1F962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9469DF82-7438-4D23-8FD5-20DBCF54BA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156AB8F-FE0E-4C18-86E2-A00AB366F8D3}"/>
              </a:ext>
            </a:extLst>
          </p:cNvPr>
          <p:cNvSpPr txBox="1"/>
          <p:nvPr/>
        </p:nvSpPr>
        <p:spPr>
          <a:xfrm>
            <a:off x="93966" y="2570723"/>
            <a:ext cx="290090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Поручение Президента Российской Федерации по реализации комплекса мер по организации и проведению спортивных соревнований среди обучающихся в образовательных организациях, предусмотрев  проведение соревнований по круговой системе на уровне образовательной организации и муниципальном уровне</a:t>
            </a:r>
          </a:p>
          <a:p>
            <a:endParaRPr 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Реализацию программ «Самбо в школу», «Футбол в школу», «Фитнес в школу»</a:t>
            </a:r>
          </a:p>
          <a:p>
            <a:endParaRPr 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Использование школьной спортивной инфраструктуры во </a:t>
            </a:r>
            <a:r>
              <a:rPr lang="ru-RU" sz="1300">
                <a:ea typeface="Tahoma" panose="020B0604030504040204" pitchFamily="34" charset="0"/>
                <a:cs typeface="Tahoma" panose="020B0604030504040204" pitchFamily="34" charset="0"/>
              </a:rPr>
              <a:t>внеурочное время</a:t>
            </a:r>
            <a:endParaRPr 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F781FC-2D0F-4EF5-A8C1-72B294F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732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/>
          <p:cNvGrpSpPr/>
          <p:nvPr/>
        </p:nvGrpSpPr>
        <p:grpSpPr>
          <a:xfrm>
            <a:off x="3185257" y="5879845"/>
            <a:ext cx="72675" cy="363378"/>
            <a:chOff x="6059662" y="3392662"/>
            <a:chExt cx="72675" cy="363378"/>
          </a:xfrm>
        </p:grpSpPr>
        <p:sp>
          <p:nvSpPr>
            <p:cNvPr id="96" name="Прямая соединительная линия 95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Овал 96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2" name="Группа 111"/>
          <p:cNvGrpSpPr/>
          <p:nvPr/>
        </p:nvGrpSpPr>
        <p:grpSpPr>
          <a:xfrm>
            <a:off x="10160158" y="6032245"/>
            <a:ext cx="72675" cy="363378"/>
            <a:chOff x="6059662" y="3392662"/>
            <a:chExt cx="72675" cy="363378"/>
          </a:xfrm>
        </p:grpSpPr>
        <p:sp>
          <p:nvSpPr>
            <p:cNvPr id="113" name="Прямая соединительная линия 112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Овал 113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2" name="Группа 91"/>
          <p:cNvGrpSpPr/>
          <p:nvPr/>
        </p:nvGrpSpPr>
        <p:grpSpPr>
          <a:xfrm>
            <a:off x="10257990" y="4771427"/>
            <a:ext cx="72675" cy="363378"/>
            <a:chOff x="6059662" y="3392662"/>
            <a:chExt cx="72675" cy="363378"/>
          </a:xfrm>
        </p:grpSpPr>
        <p:sp>
          <p:nvSpPr>
            <p:cNvPr id="93" name="Прямая соединительная линия 92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Овал 93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1" name="Группа 100"/>
          <p:cNvGrpSpPr/>
          <p:nvPr/>
        </p:nvGrpSpPr>
        <p:grpSpPr>
          <a:xfrm>
            <a:off x="7981667" y="5879845"/>
            <a:ext cx="72675" cy="363378"/>
            <a:chOff x="6059662" y="3392662"/>
            <a:chExt cx="72675" cy="363378"/>
          </a:xfrm>
        </p:grpSpPr>
        <p:sp>
          <p:nvSpPr>
            <p:cNvPr id="102" name="Прямая соединительная линия 101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Овал 102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9" name="Группа 88"/>
          <p:cNvGrpSpPr/>
          <p:nvPr/>
        </p:nvGrpSpPr>
        <p:grpSpPr>
          <a:xfrm>
            <a:off x="6218246" y="4862135"/>
            <a:ext cx="72675" cy="363378"/>
            <a:chOff x="6059662" y="3392662"/>
            <a:chExt cx="72675" cy="363378"/>
          </a:xfrm>
        </p:grpSpPr>
        <p:sp>
          <p:nvSpPr>
            <p:cNvPr id="90" name="Прямая соединительная линия 89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Овал 90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3" name="Группа 82"/>
          <p:cNvGrpSpPr/>
          <p:nvPr/>
        </p:nvGrpSpPr>
        <p:grpSpPr>
          <a:xfrm>
            <a:off x="3194708" y="4792192"/>
            <a:ext cx="72675" cy="363378"/>
            <a:chOff x="6059662" y="3392662"/>
            <a:chExt cx="72675" cy="363378"/>
          </a:xfrm>
        </p:grpSpPr>
        <p:sp>
          <p:nvSpPr>
            <p:cNvPr id="84" name="Прямая соединительная линия 83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Овал 84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6" name="Группа 85"/>
          <p:cNvGrpSpPr/>
          <p:nvPr/>
        </p:nvGrpSpPr>
        <p:grpSpPr>
          <a:xfrm>
            <a:off x="10859189" y="3440911"/>
            <a:ext cx="72675" cy="363378"/>
            <a:chOff x="6059662" y="3392662"/>
            <a:chExt cx="72675" cy="363378"/>
          </a:xfrm>
        </p:grpSpPr>
        <p:sp>
          <p:nvSpPr>
            <p:cNvPr id="87" name="Прямая соединительная линия 86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Овал 87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84032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2800" dirty="0"/>
              <a:t>Целевые показателей реализации Концепции развития детско-юношеского спорта в Российской Федерации до 2030 года</a:t>
            </a:r>
          </a:p>
        </p:txBody>
      </p:sp>
      <p:pic>
        <p:nvPicPr>
          <p:cNvPr id="13" name="Графический объект 3" descr="Книги на полке">
            <a:extLst>
              <a:ext uri="{FF2B5EF4-FFF2-40B4-BE49-F238E27FC236}">
                <a16:creationId xmlns:a16="http://schemas.microsoft.com/office/drawing/2014/main" id="{7D7657C9-6401-4E62-B961-C6369EA9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1350717" y="6183541"/>
            <a:ext cx="10695824" cy="363378"/>
            <a:chOff x="1350717" y="6183541"/>
            <a:chExt cx="10695824" cy="363378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9835662" y="6183541"/>
              <a:ext cx="2210879" cy="363378"/>
              <a:chOff x="1007129" y="1635204"/>
              <a:chExt cx="3005231" cy="363378"/>
            </a:xfrm>
          </p:grpSpPr>
          <p:sp>
            <p:nvSpPr>
              <p:cNvPr id="108" name="Прямоугольник с двумя скругленными соседними углами 107"/>
              <p:cNvSpPr/>
              <p:nvPr/>
            </p:nvSpPr>
            <p:spPr>
              <a:xfrm rot="16200000">
                <a:off x="2328055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Прямоугольник 108"/>
              <p:cNvSpPr/>
              <p:nvPr/>
            </p:nvSpPr>
            <p:spPr>
              <a:xfrm rot="21600000">
                <a:off x="1024869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- 103,5%     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  2030 г. – 110,5%</a:t>
                </a:r>
                <a:endParaRPr lang="ru" sz="1100" dirty="0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1350717" y="6183541"/>
              <a:ext cx="8497996" cy="363378"/>
              <a:chOff x="1755316" y="5832095"/>
              <a:chExt cx="9015691" cy="363378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755316" y="5832095"/>
                <a:ext cx="3005231" cy="363378"/>
                <a:chOff x="1007129" y="1635204"/>
                <a:chExt cx="3005231" cy="363378"/>
              </a:xfrm>
            </p:grpSpPr>
            <p:sp>
              <p:nvSpPr>
                <p:cNvPr id="45" name="Прямоугольник с двумя скругленными соседними углами 44"/>
                <p:cNvSpPr/>
                <p:nvPr/>
              </p:nvSpPr>
              <p:spPr>
                <a:xfrm rot="16200000">
                  <a:off x="2328055" y="314278"/>
                  <a:ext cx="363378" cy="300523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Прямоугольник 45"/>
                <p:cNvSpPr/>
                <p:nvPr/>
              </p:nvSpPr>
              <p:spPr>
                <a:xfrm rot="21600000">
                  <a:off x="1024869" y="1652943"/>
                  <a:ext cx="2987491" cy="3279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rtlCol="0" anchor="ctr" anchorCtr="1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dirty="0"/>
                    <a:t>2024 г.  - 55   субъектов РФ  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dirty="0"/>
                    <a:t> 2030 г. – 85 субъектов РФ</a:t>
                  </a:r>
                  <a:endParaRPr lang="ru" sz="1100" dirty="0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4760546" y="5832095"/>
                <a:ext cx="3005230" cy="363378"/>
                <a:chOff x="4012359" y="1635204"/>
                <a:chExt cx="3005230" cy="363378"/>
              </a:xfrm>
            </p:grpSpPr>
            <p:sp>
              <p:nvSpPr>
                <p:cNvPr id="43" name="Прямоугольник 42"/>
                <p:cNvSpPr/>
                <p:nvPr/>
              </p:nvSpPr>
              <p:spPr>
                <a:xfrm>
                  <a:off x="4012359" y="1635204"/>
                  <a:ext cx="3005230" cy="3633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80000"/>
                    <a:hueOff val="98174"/>
                    <a:satOff val="-3739"/>
                    <a:lumOff val="13020"/>
                    <a:alphaOff val="0"/>
                  </a:schemeClr>
                </a:lnRef>
                <a:fillRef idx="1">
                  <a:schemeClr val="accent1">
                    <a:shade val="80000"/>
                    <a:hueOff val="98174"/>
                    <a:satOff val="-3739"/>
                    <a:lumOff val="13020"/>
                    <a:alphaOff val="0"/>
                  </a:schemeClr>
                </a:fillRef>
                <a:effectRef idx="0">
                  <a:schemeClr val="accent1">
                    <a:shade val="80000"/>
                    <a:hueOff val="98174"/>
                    <a:satOff val="-3739"/>
                    <a:lumOff val="1302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4012359" y="1635204"/>
                  <a:ext cx="3005230" cy="3633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rtlCol="0" anchor="ctr" anchorCtr="1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dirty="0"/>
                    <a:t>2024 г.  - 106,3%      /      2030 г. – 115,5%</a:t>
                  </a:r>
                  <a:endParaRPr lang="ru" sz="1100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7765777" y="5832095"/>
                <a:ext cx="3005230" cy="363378"/>
                <a:chOff x="7017590" y="1635204"/>
                <a:chExt cx="3005230" cy="363378"/>
              </a:xfrm>
            </p:grpSpPr>
            <p:sp>
              <p:nvSpPr>
                <p:cNvPr id="41" name="Прямоугольник с двумя скругленными соседними углами 40"/>
                <p:cNvSpPr/>
                <p:nvPr/>
              </p:nvSpPr>
              <p:spPr>
                <a:xfrm rot="5400000">
                  <a:off x="8338516" y="314278"/>
                  <a:ext cx="363378" cy="300523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80000"/>
                    <a:hueOff val="196349"/>
                    <a:satOff val="-7478"/>
                    <a:lumOff val="26039"/>
                    <a:alphaOff val="0"/>
                  </a:schemeClr>
                </a:lnRef>
                <a:fillRef idx="1">
                  <a:schemeClr val="accent1">
                    <a:shade val="80000"/>
                    <a:hueOff val="196349"/>
                    <a:satOff val="-7478"/>
                    <a:lumOff val="26039"/>
                    <a:alphaOff val="0"/>
                  </a:schemeClr>
                </a:fillRef>
                <a:effectRef idx="0">
                  <a:schemeClr val="accent1">
                    <a:shade val="80000"/>
                    <a:hueOff val="196349"/>
                    <a:satOff val="-7478"/>
                    <a:lumOff val="2603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7017591" y="1652943"/>
                  <a:ext cx="2987491" cy="3279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rtlCol="0" anchor="ctr" anchorCtr="1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dirty="0"/>
                    <a:t>2024 г.  - 428 тыс. человек/      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dirty="0"/>
                    <a:t>2030 г. - 465 тыс. человек</a:t>
                  </a:r>
                  <a:endParaRPr lang="ru" sz="1100" dirty="0"/>
                </a:p>
              </p:txBody>
            </p:sp>
          </p:grpSp>
        </p:grpSp>
      </p:grpSp>
      <p:grpSp>
        <p:nvGrpSpPr>
          <p:cNvPr id="14" name="Группа 13"/>
          <p:cNvGrpSpPr/>
          <p:nvPr/>
        </p:nvGrpSpPr>
        <p:grpSpPr>
          <a:xfrm>
            <a:off x="6600988" y="3354741"/>
            <a:ext cx="72675" cy="363378"/>
            <a:chOff x="6059662" y="3392662"/>
            <a:chExt cx="72675" cy="363378"/>
          </a:xfrm>
        </p:grpSpPr>
        <p:sp>
          <p:nvSpPr>
            <p:cNvPr id="48" name="Прямая соединительная линия 47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Овал 48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0" name="Прямоугольник 49"/>
          <p:cNvSpPr/>
          <p:nvPr/>
        </p:nvSpPr>
        <p:spPr>
          <a:xfrm>
            <a:off x="1407788" y="4149980"/>
            <a:ext cx="304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Ежегодное поэтапное увеличение по сравнению с 2020 годом доли детей, обучающихся по дополнительным общеобразовательным программам в области физической культуры и спорта, в возрасте 5 - 18 лет 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315240" y="3703382"/>
            <a:ext cx="10731300" cy="363378"/>
            <a:chOff x="1588154" y="3247311"/>
            <a:chExt cx="9015691" cy="36337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588154" y="3247311"/>
              <a:ext cx="3005231" cy="363378"/>
              <a:chOff x="1007129" y="1635204"/>
              <a:chExt cx="3005231" cy="363378"/>
            </a:xfrm>
          </p:grpSpPr>
          <p:sp>
            <p:nvSpPr>
              <p:cNvPr id="59" name="Прямоугольник с двумя скругленными соседними углами 58"/>
              <p:cNvSpPr/>
              <p:nvPr/>
            </p:nvSpPr>
            <p:spPr>
              <a:xfrm rot="16200000">
                <a:off x="2328055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Прямоугольник 59"/>
              <p:cNvSpPr/>
              <p:nvPr/>
            </p:nvSpPr>
            <p:spPr>
              <a:xfrm rot="21600000">
                <a:off x="1024869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- 86%      /      2030 г. - 90%</a:t>
                </a:r>
                <a:endParaRPr lang="ru" sz="1100" kern="1200" dirty="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4593384" y="3247311"/>
              <a:ext cx="3005230" cy="363378"/>
              <a:chOff x="4012359" y="1635204"/>
              <a:chExt cx="3005230" cy="363378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lnRef>
              <a:fillRef idx="1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fillRef>
              <a:effectRef idx="0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Прямоугольник 57"/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- 100%      /      2030 г. - 100%</a:t>
                </a:r>
                <a:endParaRPr lang="ru" sz="1100" dirty="0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7598615" y="3247311"/>
              <a:ext cx="3005230" cy="363378"/>
              <a:chOff x="7017590" y="1635204"/>
              <a:chExt cx="3005230" cy="363378"/>
            </a:xfrm>
          </p:grpSpPr>
          <p:sp>
            <p:nvSpPr>
              <p:cNvPr id="55" name="Прямоугольник с двумя скругленными соседними углами 54"/>
              <p:cNvSpPr/>
              <p:nvPr/>
            </p:nvSpPr>
            <p:spPr>
              <a:xfrm rot="5400000">
                <a:off x="8338516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lnRef>
              <a:fillRef idx="1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fillRef>
              <a:effectRef idx="0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Прямоугольник 55"/>
              <p:cNvSpPr/>
              <p:nvPr/>
            </p:nvSpPr>
            <p:spPr>
              <a:xfrm>
                <a:off x="7017591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- 32%      /      2030 г. – 32,6%</a:t>
                </a:r>
                <a:endParaRPr lang="ru" sz="1100" dirty="0"/>
              </a:p>
            </p:txBody>
          </p:sp>
        </p:grpSp>
      </p:grpSp>
      <p:sp>
        <p:nvSpPr>
          <p:cNvPr id="61" name="Прямоугольник 60"/>
          <p:cNvSpPr/>
          <p:nvPr/>
        </p:nvSpPr>
        <p:spPr>
          <a:xfrm>
            <a:off x="4897128" y="4066760"/>
            <a:ext cx="3078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Реализация образовательных программ по направлению "Спорт" региональными центрами выявления, поддержки и развития способностей и талантов у детей и молодежи, создаваемыми с использованием опыта Образовательного Фонда "Талант и успех"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515899" y="4063959"/>
            <a:ext cx="3054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Увеличение по сравнению с 2020 годом доли отечественных производителей в общем объеме рынка спортивной продукции, в том числе для оснащения спортивных сооружений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388616" y="5427302"/>
            <a:ext cx="27197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Проведение на территориях субъектов Российской Федерации первенств России по олимпийским и неолимпийским видам спорта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236013" y="5469919"/>
            <a:ext cx="280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Индекс физического объема инвестиций в основной капитал по виду экономической деятельности "Деятельность в области спорта" к 2020 году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36542" y="5500005"/>
            <a:ext cx="2309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/>
                </a:solidFill>
              </a:rPr>
              <a:t>Количество штатных работников физической культуры и спорта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92236" y="2514605"/>
            <a:ext cx="288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Доля детей, систематически занимающихся физической культурой и спортом, в возрасте 3 - 17 лет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992422" y="2483827"/>
            <a:ext cx="2725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Доля общеобразовательных организаций, имеющих школьный спортивный клуб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515899" y="2453049"/>
            <a:ext cx="37985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</a:rPr>
              <a:t>Доля детей с ограниченными возможностями здоровья и инвалидов, занимающихся физической культурой и спортом, от общего количества детей, занимающихся физической культурой и спортом, инвалидов и лиц с ограниченными возможностями здоровья, не имеющих противопоказаний для занятий физической культурой и спортом, в возрасте 6 - 17 лет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1332978" y="5028399"/>
            <a:ext cx="10692448" cy="363378"/>
            <a:chOff x="1755316" y="5832095"/>
            <a:chExt cx="9015691" cy="36337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755316" y="5832095"/>
              <a:ext cx="3005231" cy="363378"/>
              <a:chOff x="1007129" y="1635204"/>
              <a:chExt cx="3005231" cy="363378"/>
            </a:xfrm>
          </p:grpSpPr>
          <p:sp>
            <p:nvSpPr>
              <p:cNvPr id="78" name="Прямоугольник с двумя скругленными соседними углами 77"/>
              <p:cNvSpPr/>
              <p:nvPr/>
            </p:nvSpPr>
            <p:spPr>
              <a:xfrm rot="16200000">
                <a:off x="2328055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Прямоугольник 78"/>
              <p:cNvSpPr/>
              <p:nvPr/>
            </p:nvSpPr>
            <p:spPr>
              <a:xfrm rot="21600000">
                <a:off x="1024869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- 5%      /      2030 г. - 12%</a:t>
                </a:r>
                <a:endParaRPr lang="ru" sz="1100" dirty="0"/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4760546" y="5832095"/>
              <a:ext cx="3005230" cy="363378"/>
              <a:chOff x="4012359" y="1635204"/>
              <a:chExt cx="3005230" cy="363378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lnRef>
              <a:fillRef idx="1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fillRef>
              <a:effectRef idx="0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Прямоугольник 76"/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- 50%      /      2030 г. - 1002%</a:t>
                </a:r>
                <a:endParaRPr lang="ru" sz="1100" dirty="0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7765777" y="5832095"/>
              <a:ext cx="3005230" cy="363378"/>
              <a:chOff x="7017590" y="1635204"/>
              <a:chExt cx="3005230" cy="363378"/>
            </a:xfrm>
          </p:grpSpPr>
          <p:sp>
            <p:nvSpPr>
              <p:cNvPr id="74" name="Прямоугольник с двумя скругленными соседними углами 73"/>
              <p:cNvSpPr/>
              <p:nvPr/>
            </p:nvSpPr>
            <p:spPr>
              <a:xfrm rot="5400000">
                <a:off x="8338516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lnRef>
              <a:fillRef idx="1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fillRef>
              <a:effectRef idx="0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Прямоугольник 74"/>
              <p:cNvSpPr/>
              <p:nvPr/>
            </p:nvSpPr>
            <p:spPr>
              <a:xfrm>
                <a:off x="7017591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rtlCol="0" anchor="ctr" anchorCtr="1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/>
                  <a:t>2024 г.  - 30%      /      2030 г. - 40%</a:t>
                </a:r>
                <a:endParaRPr lang="ru" sz="1100" dirty="0"/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3111522" y="3354741"/>
            <a:ext cx="72675" cy="363378"/>
            <a:chOff x="6059662" y="3392662"/>
            <a:chExt cx="72675" cy="363378"/>
          </a:xfrm>
        </p:grpSpPr>
        <p:sp>
          <p:nvSpPr>
            <p:cNvPr id="81" name="Прямая соединительная линия 80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Овал 81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8" name="Группа 97"/>
          <p:cNvGrpSpPr/>
          <p:nvPr/>
        </p:nvGrpSpPr>
        <p:grpSpPr>
          <a:xfrm>
            <a:off x="5563376" y="5946656"/>
            <a:ext cx="72675" cy="363378"/>
            <a:chOff x="6059662" y="3392662"/>
            <a:chExt cx="72675" cy="363378"/>
          </a:xfrm>
        </p:grpSpPr>
        <p:sp>
          <p:nvSpPr>
            <p:cNvPr id="99" name="Прямая соединительная линия 98"/>
            <p:cNvSpPr/>
            <p:nvPr/>
          </p:nvSpPr>
          <p:spPr>
            <a:xfrm>
              <a:off x="6096000" y="3465338"/>
              <a:ext cx="0" cy="290702"/>
            </a:xfrm>
            <a:prstGeom prst="line">
              <a:avLst/>
            </a:prstGeom>
            <a:noFill/>
            <a:ln w="12700" cap="rnd" cmpd="sng" algn="ctr">
              <a:solidFill>
                <a:schemeClr val="accent1">
                  <a:shade val="90000"/>
                  <a:hueOff val="93466"/>
                  <a:satOff val="1924"/>
                  <a:lumOff val="8231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Овал 99"/>
            <p:cNvSpPr/>
            <p:nvPr/>
          </p:nvSpPr>
          <p:spPr>
            <a:xfrm>
              <a:off x="6059662" y="3392662"/>
              <a:ext cx="72675" cy="72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0" name="Прямоугольник 109"/>
          <p:cNvSpPr/>
          <p:nvPr/>
        </p:nvSpPr>
        <p:spPr>
          <a:xfrm>
            <a:off x="9848713" y="5446836"/>
            <a:ext cx="1969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</a:rPr>
              <a:t>Индекс реальной заработной платы в сфере физической культуры и спорта к 2021 году</a:t>
            </a:r>
          </a:p>
        </p:txBody>
      </p:sp>
      <p:pic>
        <p:nvPicPr>
          <p:cNvPr id="104" name="Picture 9">
            <a:extLst>
              <a:ext uri="{FF2B5EF4-FFF2-40B4-BE49-F238E27FC236}">
                <a16:creationId xmlns:a16="http://schemas.microsoft.com/office/drawing/2014/main" id="{E7178ECA-8A98-4FD1-A3EE-46EEE8890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105" name="Picture 11">
            <a:extLst>
              <a:ext uri="{FF2B5EF4-FFF2-40B4-BE49-F238E27FC236}">
                <a16:creationId xmlns:a16="http://schemas.microsoft.com/office/drawing/2014/main" id="{1A686360-19B7-4A19-B09F-D7B0AA287B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grpSp>
        <p:nvGrpSpPr>
          <p:cNvPr id="106" name="Группа 105" descr="Информация">
            <a:extLst>
              <a:ext uri="{FF2B5EF4-FFF2-40B4-BE49-F238E27FC236}">
                <a16:creationId xmlns:a16="http://schemas.microsoft.com/office/drawing/2014/main" id="{E46F48D5-5F3F-49E7-A38E-0AC9CD313C92}"/>
              </a:ext>
            </a:extLst>
          </p:cNvPr>
          <p:cNvGrpSpPr/>
          <p:nvPr/>
        </p:nvGrpSpPr>
        <p:grpSpPr>
          <a:xfrm rot="10800000">
            <a:off x="159239" y="3769640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5" name="Полилиния: Фигура 10">
              <a:extLst>
                <a:ext uri="{FF2B5EF4-FFF2-40B4-BE49-F238E27FC236}">
                  <a16:creationId xmlns:a16="http://schemas.microsoft.com/office/drawing/2014/main" id="{7882BAB7-1C03-41DC-A584-C5ADB0CC5D1D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6" name="Полилиния: фигура 11">
              <a:extLst>
                <a:ext uri="{FF2B5EF4-FFF2-40B4-BE49-F238E27FC236}">
                  <a16:creationId xmlns:a16="http://schemas.microsoft.com/office/drawing/2014/main" id="{ED13F2CC-B775-434A-A21D-DCD8E13EC2D0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7" name="Полилиния: Фигура 12">
              <a:extLst>
                <a:ext uri="{FF2B5EF4-FFF2-40B4-BE49-F238E27FC236}">
                  <a16:creationId xmlns:a16="http://schemas.microsoft.com/office/drawing/2014/main" id="{D426379E-A782-4B8C-9E5C-B1AE949861C6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2D43E-9733-47CA-B344-D5F70BF8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4068" y="6518031"/>
            <a:ext cx="1530927" cy="365125"/>
          </a:xfrm>
        </p:spPr>
        <p:txBody>
          <a:bodyPr/>
          <a:lstStyle/>
          <a:p>
            <a:pPr rtl="0"/>
            <a:fld id="{2F5601C1-348E-4149-A60A-012B14EBE97F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229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E111-7080-4F32-960E-039D1C3A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290" y="1323614"/>
            <a:ext cx="7315200" cy="3255264"/>
          </a:xfrm>
        </p:spPr>
        <p:txBody>
          <a:bodyPr>
            <a:normAutofit/>
          </a:bodyPr>
          <a:lstStyle/>
          <a:p>
            <a:pPr algn="ctr"/>
            <a:r>
              <a:rPr lang="ru-RU" sz="8800"/>
              <a:t>Спасибо </a:t>
            </a:r>
            <a:br>
              <a:rPr lang="ru-RU" sz="8800"/>
            </a:br>
            <a:r>
              <a:rPr lang="ru-RU" sz="8800"/>
              <a:t>за внимание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F3A6655-0403-466B-A841-C43D800DBA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rcRect l="8298" r="8298"/>
          <a:stretch>
            <a:fillRect/>
          </a:stretch>
        </p:blipFill>
        <p:spPr>
          <a:xfrm>
            <a:off x="9286613" y="746620"/>
            <a:ext cx="2903595" cy="534378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E89091-8E29-40B5-988A-77E4B2C9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62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>
            <a:extLst>
              <a:ext uri="{FF2B5EF4-FFF2-40B4-BE49-F238E27FC236}">
                <a16:creationId xmlns:a16="http://schemas.microsoft.com/office/drawing/2014/main" id="{31B94A90-5B47-4088-9937-3228DE65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4079631" y="2524491"/>
            <a:ext cx="7052891" cy="3993539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8"/>
            <a:ext cx="10905975" cy="4013022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4079632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7" y="968530"/>
            <a:ext cx="5396654" cy="1434906"/>
          </a:xfrm>
        </p:spPr>
        <p:txBody>
          <a:bodyPr rtlCol="0">
            <a:noAutofit/>
          </a:bodyPr>
          <a:lstStyle/>
          <a:p>
            <a:r>
              <a:rPr lang="ru-RU" sz="2000" dirty="0"/>
              <a:t>Заседание </a:t>
            </a:r>
            <a:r>
              <a:rPr lang="ru-RU" sz="2000"/>
              <a:t>Совета </a:t>
            </a:r>
            <a:br>
              <a:rPr lang="ru-RU" sz="2000"/>
            </a:br>
            <a:r>
              <a:rPr lang="ru-RU" sz="2000"/>
              <a:t>при </a:t>
            </a:r>
            <a:r>
              <a:rPr lang="ru-RU" sz="2000" dirty="0"/>
              <a:t>Президенте Российской </a:t>
            </a:r>
            <a:r>
              <a:rPr lang="ru-RU" sz="2000"/>
              <a:t>Федерации </a:t>
            </a:r>
            <a:br>
              <a:rPr lang="ru-RU" sz="2000"/>
            </a:br>
            <a:r>
              <a:rPr lang="ru-RU" sz="2000"/>
              <a:t>по </a:t>
            </a:r>
            <a:r>
              <a:rPr lang="ru-RU" sz="2000" dirty="0"/>
              <a:t>развитию физической культуры и спорта</a:t>
            </a:r>
            <a:br>
              <a:rPr lang="ru-RU" sz="2000" dirty="0"/>
            </a:br>
            <a:r>
              <a:rPr lang="ru-RU" sz="2000" dirty="0"/>
              <a:t>«О развитии детско-юношеского спорта»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5758" y="2418323"/>
            <a:ext cx="6600092" cy="981233"/>
          </a:xfrm>
        </p:spPr>
        <p:txBody>
          <a:bodyPr rtlCol="0" anchor="ctr" anchorCtr="0">
            <a:normAutofit/>
          </a:bodyPr>
          <a:lstStyle/>
          <a:p>
            <a:pPr marL="0" indent="0">
              <a:buNone/>
            </a:pPr>
            <a:r>
              <a:rPr lang="ru-RU" sz="2400"/>
              <a:t>Распоряжение Правительства Российской Федерации № 3894-р от</a:t>
            </a:r>
            <a:r>
              <a:rPr lang="en-US" sz="2400"/>
              <a:t> </a:t>
            </a:r>
            <a:r>
              <a:rPr lang="ru-RU" sz="2400"/>
              <a:t>28 декабря 2021г. </a:t>
            </a:r>
          </a:p>
        </p:txBody>
      </p:sp>
      <p:pic>
        <p:nvPicPr>
          <p:cNvPr id="14" name="Графический объект 30" descr="Пользователь">
            <a:extLst>
              <a:ext uri="{FF2B5EF4-FFF2-40B4-BE49-F238E27FC236}">
                <a16:creationId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214813" y="1219666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81618-CBAD-4B3E-A584-42F70301A018}"/>
              </a:ext>
            </a:extLst>
          </p:cNvPr>
          <p:cNvSpPr txBox="1"/>
          <p:nvPr/>
        </p:nvSpPr>
        <p:spPr>
          <a:xfrm>
            <a:off x="29376" y="758064"/>
            <a:ext cx="2867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</a:rPr>
              <a:t>10 сентября 2021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73245" y="922978"/>
            <a:ext cx="3547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ea typeface="Tahoma" panose="020B0604030504040204" pitchFamily="34" charset="0"/>
                <a:cs typeface="Tahoma" panose="020B0604030504040204" pitchFamily="34" charset="0"/>
              </a:rPr>
              <a:t>Перечень поручений Президента </a:t>
            </a:r>
          </a:p>
          <a:p>
            <a:r>
              <a:rPr lang="ru-RU" sz="1600"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</a:t>
            </a:r>
          </a:p>
          <a:p>
            <a:r>
              <a:rPr lang="ru-RU" sz="1600">
                <a:ea typeface="Tahoma" panose="020B0604030504040204" pitchFamily="34" charset="0"/>
                <a:cs typeface="Tahoma" panose="020B0604030504040204" pitchFamily="34" charset="0"/>
              </a:rPr>
              <a:t>от 7 октября </a:t>
            </a:r>
            <a:r>
              <a:rPr lang="ru-RU" sz="1600"/>
              <a:t>Пр-1919 </a:t>
            </a:r>
            <a:r>
              <a:rPr lang="ru-RU" sz="1600" b="1"/>
              <a:t>п.1а</a:t>
            </a:r>
            <a:endParaRPr lang="ru-RU" sz="1600" b="1" dirty="0"/>
          </a:p>
        </p:txBody>
      </p:sp>
      <p:grpSp>
        <p:nvGrpSpPr>
          <p:cNvPr id="16" name="Группа 15" descr="Информация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 rot="10800000">
            <a:off x="6152372" y="88184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7" name="Полилиния: Фигура 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" name="Полилиния: фигура 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9" name="Полилиния: Фигура 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E720F31D-C51E-4C58-8A31-54C07CC6FE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C5B523CA-3830-41AC-ACAD-1A1721406B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668AE6-3B46-412B-9985-AEC777948E05}"/>
              </a:ext>
            </a:extLst>
          </p:cNvPr>
          <p:cNvSpPr txBox="1"/>
          <p:nvPr/>
        </p:nvSpPr>
        <p:spPr>
          <a:xfrm>
            <a:off x="6591085" y="1723156"/>
            <a:ext cx="5058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i="1"/>
              <a:t>Утверждение Концепции развития детско-юношеского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i="1"/>
              <a:t>спорта в Российской Федерации до 2030 года</a:t>
            </a:r>
            <a:endParaRPr lang="ru-RU" sz="1200" i="1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E07D42F-C92E-438F-B370-75DA76E8B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t="13142" r="36298" b="14583"/>
          <a:stretch/>
        </p:blipFill>
        <p:spPr bwMode="auto">
          <a:xfrm>
            <a:off x="1432283" y="2602523"/>
            <a:ext cx="2482203" cy="34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Текст 3">
            <a:extLst>
              <a:ext uri="{FF2B5EF4-FFF2-40B4-BE49-F238E27FC236}">
                <a16:creationId xmlns:a16="http://schemas.microsoft.com/office/drawing/2014/main" id="{5531D225-5C00-499C-9C86-9FFCF817B2E6}"/>
              </a:ext>
            </a:extLst>
          </p:cNvPr>
          <p:cNvSpPr txBox="1">
            <a:spLocks/>
          </p:cNvSpPr>
          <p:nvPr/>
        </p:nvSpPr>
        <p:spPr>
          <a:xfrm>
            <a:off x="4451731" y="3171623"/>
            <a:ext cx="6213231" cy="33045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 u="sng"/>
              <a:t>УТВЕРЖДЕНА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/>
              <a:t>КОНЦЕПЦИЯ РАЗВИТИЯ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/>
              <a:t>ДЕТСКО-ЮНОШЕСКОГО СПОРТА В РОССИЙСКОЙ ФЕДЕРАЦИИ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/>
              <a:t>ДО 2030 ГОДА</a:t>
            </a:r>
            <a:endParaRPr lang="ru-RU" sz="2800" dirty="0"/>
          </a:p>
        </p:txBody>
      </p:sp>
      <p:sp>
        <p:nvSpPr>
          <p:cNvPr id="28" name="Полилиния: Фигура 8" descr="Планы">
            <a:extLst>
              <a:ext uri="{FF2B5EF4-FFF2-40B4-BE49-F238E27FC236}">
                <a16:creationId xmlns:a16="http://schemas.microsoft.com/office/drawing/2014/main" id="{2DB8273D-FCAB-405E-AE22-983908629A6C}"/>
              </a:ext>
            </a:extLst>
          </p:cNvPr>
          <p:cNvSpPr/>
          <p:nvPr/>
        </p:nvSpPr>
        <p:spPr>
          <a:xfrm>
            <a:off x="328081" y="3578238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rtlCol="0" anchor="ctr" anchorCtr="1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0EE9A-6941-4197-8701-B60F0F79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36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4079632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24" y="868680"/>
            <a:ext cx="9088034" cy="1434906"/>
          </a:xfrm>
        </p:spPr>
        <p:txBody>
          <a:bodyPr rtlCol="0">
            <a:noAutofit/>
          </a:bodyPr>
          <a:lstStyle/>
          <a:p>
            <a:r>
              <a:rPr lang="ru-RU" dirty="0"/>
              <a:t>Состояние и проблемы </a:t>
            </a:r>
            <a:br>
              <a:rPr lang="ru-RU" dirty="0"/>
            </a:br>
            <a:r>
              <a:rPr lang="ru-RU" dirty="0"/>
              <a:t>развития детско-юношеского спорта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242" y="4540886"/>
            <a:ext cx="2371901" cy="1466457"/>
          </a:xfrm>
        </p:spPr>
        <p:txBody>
          <a:bodyPr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/>
              <a:t>общеобразовательные организации</a:t>
            </a:r>
          </a:p>
        </p:txBody>
      </p:sp>
      <p:pic>
        <p:nvPicPr>
          <p:cNvPr id="13" name="Графический объект 3" descr="Книги на полке">
            <a:extLst>
              <a:ext uri="{FF2B5EF4-FFF2-40B4-BE49-F238E27FC236}">
                <a16:creationId xmlns:a16="http://schemas.microsoft.com/office/drawing/2014/main" id="{7D7657C9-6401-4E62-B961-C6369EA9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pic>
        <p:nvPicPr>
          <p:cNvPr id="15" name="Графический объект 5" descr="Карта с меткой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-1" y="3558114"/>
            <a:ext cx="914400" cy="914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00506" y="3021799"/>
            <a:ext cx="2416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Tahoma" panose="020B0604030504040204" pitchFamily="34" charset="0"/>
                <a:cs typeface="Tahoma" panose="020B0604030504040204" pitchFamily="34" charset="0"/>
              </a:rPr>
              <a:t>Ключевыми элементами системы детско-юношеского спорта </a:t>
            </a:r>
            <a:endParaRPr lang="ru-RU" sz="28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277401" y="3195017"/>
            <a:ext cx="1818562" cy="1818562"/>
            <a:chOff x="5186719" y="2519719"/>
            <a:chExt cx="1818562" cy="1818562"/>
          </a:xfrm>
        </p:grpSpPr>
        <p:sp>
          <p:nvSpPr>
            <p:cNvPr id="17" name="Овал 16"/>
            <p:cNvSpPr/>
            <p:nvPr/>
          </p:nvSpPr>
          <p:spPr>
            <a:xfrm>
              <a:off x="5186719" y="2519719"/>
              <a:ext cx="1818562" cy="181856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" name="Прямоугольник 17"/>
            <p:cNvSpPr/>
            <p:nvPr/>
          </p:nvSpPr>
          <p:spPr>
            <a:xfrm>
              <a:off x="5574292" y="2924060"/>
              <a:ext cx="1043437" cy="1043437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6981797" y="3143433"/>
            <a:ext cx="1818562" cy="1818562"/>
            <a:chOff x="5186719" y="2519719"/>
            <a:chExt cx="1818562" cy="1818562"/>
          </a:xfrm>
        </p:grpSpPr>
        <p:sp>
          <p:nvSpPr>
            <p:cNvPr id="19" name="Овал 18"/>
            <p:cNvSpPr/>
            <p:nvPr/>
          </p:nvSpPr>
          <p:spPr>
            <a:xfrm>
              <a:off x="5186719" y="2519719"/>
              <a:ext cx="1818562" cy="181856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Прямоугольник 19" descr="Group"/>
            <p:cNvSpPr/>
            <p:nvPr/>
          </p:nvSpPr>
          <p:spPr>
            <a:xfrm>
              <a:off x="5570654" y="2873735"/>
              <a:ext cx="1043437" cy="1043437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6828509" y="4642795"/>
            <a:ext cx="2125137" cy="14664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600" dirty="0"/>
              <a:t>организации дополнительного образования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914569" y="3109886"/>
            <a:ext cx="1818562" cy="1818562"/>
            <a:chOff x="10262811" y="245443"/>
            <a:chExt cx="1818562" cy="1818562"/>
          </a:xfrm>
        </p:grpSpPr>
        <p:sp>
          <p:nvSpPr>
            <p:cNvPr id="23" name="Овал 22"/>
            <p:cNvSpPr/>
            <p:nvPr/>
          </p:nvSpPr>
          <p:spPr>
            <a:xfrm>
              <a:off x="10262811" y="245443"/>
              <a:ext cx="1818562" cy="181856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4" name="Прямоугольник 23" descr="Users">
              <a:extLst>
                <a:ext uri="{FF2B5EF4-FFF2-40B4-BE49-F238E27FC236}">
                  <a16:creationId xmlns:a16="http://schemas.microsoft.com/office/drawing/2014/main" id="{940D544B-38B1-43AF-BC92-C045DF478079}"/>
                </a:ext>
              </a:extLst>
            </p:cNvPr>
            <p:cNvSpPr/>
            <p:nvPr/>
          </p:nvSpPr>
          <p:spPr>
            <a:xfrm>
              <a:off x="10650373" y="633005"/>
              <a:ext cx="1043437" cy="104343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9552255" y="4633950"/>
            <a:ext cx="2754204" cy="14664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dirty="0"/>
              <a:t>физкультурно-спортивные организации,                   спортивные федерации</a:t>
            </a:r>
            <a:endParaRPr lang="ru-RU" sz="1600" dirty="0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55F5EE31-06B0-4427-9354-5C4CA1FB9F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F4C96E2-C865-4960-A271-DB9F8B43AF9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704F08-4154-43EF-89DA-89242EEF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>
            <a:extLst>
              <a:ext uri="{FF2B5EF4-FFF2-40B4-BE49-F238E27FC236}">
                <a16:creationId xmlns:a16="http://schemas.microsoft.com/office/drawing/2014/main" id="{BCA82C22-F0F3-403C-B813-2C6B051D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4079631" y="2524491"/>
            <a:ext cx="7052891" cy="3993539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99353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4079632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3200" dirty="0"/>
              <a:t>Состояние и проблемы </a:t>
            </a:r>
            <a:br>
              <a:rPr lang="ru-RU" sz="3200" dirty="0"/>
            </a:br>
            <a:r>
              <a:rPr lang="ru-RU" sz="3200" dirty="0"/>
              <a:t>развития детско-юношеского 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52" y="3625270"/>
            <a:ext cx="3705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ea typeface="Tahoma" panose="020B0604030504040204" pitchFamily="34" charset="0"/>
                <a:cs typeface="Tahoma" panose="020B0604030504040204" pitchFamily="34" charset="0"/>
              </a:rPr>
              <a:t>В СИСТЕМЕ УПРАВЛЕНИЯ </a:t>
            </a:r>
            <a:br>
              <a:rPr lang="ru-RU" sz="2000" b="1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>
                <a:ea typeface="Tahoma" panose="020B0604030504040204" pitchFamily="34" charset="0"/>
                <a:cs typeface="Tahoma" panose="020B0604030504040204" pitchFamily="34" charset="0"/>
              </a:rPr>
              <a:t>И ОРГАНИЗАЦИИ </a:t>
            </a:r>
          </a:p>
          <a:p>
            <a:r>
              <a:rPr lang="ru-RU" sz="2000" b="1">
                <a:ea typeface="Tahoma" panose="020B0604030504040204" pitchFamily="34" charset="0"/>
                <a:cs typeface="Tahoma" panose="020B0604030504040204" pitchFamily="34" charset="0"/>
              </a:rPr>
              <a:t>ДЕТСКО-ЮНОШЕСКОГО СПОРТА</a:t>
            </a:r>
            <a:endParaRPr lang="ru-RU" sz="2000" b="1" dirty="0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E720F31D-C51E-4C58-8A31-54C07CC6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C5B523CA-3830-41AC-ACAD-1A1721406B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pic>
        <p:nvPicPr>
          <p:cNvPr id="23" name="Графический объект 3" descr="Книги на полке">
            <a:extLst>
              <a:ext uri="{FF2B5EF4-FFF2-40B4-BE49-F238E27FC236}">
                <a16:creationId xmlns:a16="http://schemas.microsoft.com/office/drawing/2014/main" id="{6C6E788E-0604-433B-BFF4-2FD793B99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3D91E85-E7BA-488B-98FF-25ED0B0D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631" y="2536576"/>
            <a:ext cx="7452776" cy="396197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отсутствие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единого физкультурно-спортивного образовательного пространства, независимо от организационно-правовой формы и ведомственной подчиненности организаций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недостаточная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эффективность межведомственного и межуровневого взаимодействия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несоответствие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статистических сведений о численности детей, систематически занимающихся физической культурой и спортом, фактическим показателям, а также отсутствие объективных сведений об участии детей в физкультурных и спортивных мероприятиях, в том числе вследствие отсутствия единой федеральной цифровой системы учета такой численности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несоответствие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личностных интересов детей, их физического развития, физической подготовленности, особенностей здоровья и доступных возможностей для занятий спортом, удовлетворяющих их запросам на двигательную активность и соответствующих жизненным циклам современного человека</a:t>
            </a:r>
          </a:p>
          <a:p>
            <a:endParaRPr lang="ru-RU" dirty="0"/>
          </a:p>
        </p:txBody>
      </p:sp>
      <p:sp>
        <p:nvSpPr>
          <p:cNvPr id="24" name="Прямоугольник 23" descr="Blog">
            <a:extLst>
              <a:ext uri="{FF2B5EF4-FFF2-40B4-BE49-F238E27FC236}">
                <a16:creationId xmlns:a16="http://schemas.microsoft.com/office/drawing/2014/main" id="{04C2199B-DD8D-475C-B877-D8BAF7B21E3A}"/>
              </a:ext>
            </a:extLst>
          </p:cNvPr>
          <p:cNvSpPr/>
          <p:nvPr/>
        </p:nvSpPr>
        <p:spPr>
          <a:xfrm>
            <a:off x="3128547" y="2536576"/>
            <a:ext cx="789204" cy="818536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A8DF48-7A4B-4C54-BBFA-17EAE1D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110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9C76AA31-91A8-43E9-97C4-29A1471475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4079631" y="2524491"/>
            <a:ext cx="7052891" cy="3993539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99353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4079632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dirty="0"/>
              <a:t>Состояние и проблемы </a:t>
            </a:r>
            <a:br>
              <a:rPr lang="ru-RU" dirty="0"/>
            </a:br>
            <a:r>
              <a:rPr lang="ru-RU" dirty="0"/>
              <a:t>развития детско-юношеского 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474" y="3625270"/>
            <a:ext cx="3365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ea typeface="Tahoma" panose="020B0604030504040204" pitchFamily="34" charset="0"/>
                <a:cs typeface="Tahoma" panose="020B0604030504040204" pitchFamily="34" charset="0"/>
              </a:rPr>
              <a:t>В ОРГАНИЗАЦИОННО-МЕТОДИЧЕСКОМ И МАТЕРИАЛЬНО-ТЕХНИЧЕСКОМ ОБЕСПЕЧЕНИИ </a:t>
            </a:r>
            <a:endParaRPr lang="ru-RU" sz="2000" b="1" dirty="0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E720F31D-C51E-4C58-8A31-54C07CC6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C5B523CA-3830-41AC-ACAD-1A1721406B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pic>
        <p:nvPicPr>
          <p:cNvPr id="23" name="Графический объект 3" descr="Книги на полке">
            <a:extLst>
              <a:ext uri="{FF2B5EF4-FFF2-40B4-BE49-F238E27FC236}">
                <a16:creationId xmlns:a16="http://schemas.microsoft.com/office/drawing/2014/main" id="{6C6E788E-0604-433B-BFF4-2FD793B99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3D91E85-E7BA-488B-98FF-25ED0B0D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631" y="2988659"/>
            <a:ext cx="7452776" cy="3304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>
                <a:ea typeface="Tahoma" panose="020B0604030504040204" pitchFamily="34" charset="0"/>
                <a:cs typeface="Tahoma" panose="020B0604030504040204" pitchFamily="34" charset="0"/>
              </a:rPr>
              <a:t>несовершенство системы </a:t>
            </a:r>
            <a:r>
              <a:rPr lang="ru-RU">
                <a:ea typeface="Tahoma" panose="020B0604030504040204" pitchFamily="34" charset="0"/>
                <a:cs typeface="Tahoma" panose="020B0604030504040204" pitchFamily="34" charset="0"/>
              </a:rPr>
              <a:t>спортивных соревнований среди детей, в том числе среди детей-инвалидов и детей с ограниченными возможностями здоровья, включая недостаточное количество таких соревнований на муниципальном уровне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/>
              <a:t>несоответствие</a:t>
            </a:r>
            <a:r>
              <a:rPr lang="ru-RU"/>
              <a:t> </a:t>
            </a:r>
            <a:r>
              <a:rPr lang="ru-RU" b="1"/>
              <a:t>темпа</a:t>
            </a:r>
            <a:r>
              <a:rPr lang="ru-RU"/>
              <a:t> обновления материально-технической базы детско-юношеского спорта</a:t>
            </a:r>
          </a:p>
          <a:p>
            <a:endParaRPr lang="ru-RU"/>
          </a:p>
        </p:txBody>
      </p:sp>
      <p:sp>
        <p:nvSpPr>
          <p:cNvPr id="24" name="Прямоугольник 23" descr="Blog">
            <a:extLst>
              <a:ext uri="{FF2B5EF4-FFF2-40B4-BE49-F238E27FC236}">
                <a16:creationId xmlns:a16="http://schemas.microsoft.com/office/drawing/2014/main" id="{04C2199B-DD8D-475C-B877-D8BAF7B21E3A}"/>
              </a:ext>
            </a:extLst>
          </p:cNvPr>
          <p:cNvSpPr/>
          <p:nvPr/>
        </p:nvSpPr>
        <p:spPr>
          <a:xfrm>
            <a:off x="3128547" y="2536576"/>
            <a:ext cx="789204" cy="818536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89BF5-1A66-4AB2-9900-B818EEE7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949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>
            <a:extLst>
              <a:ext uri="{FF2B5EF4-FFF2-40B4-BE49-F238E27FC236}">
                <a16:creationId xmlns:a16="http://schemas.microsoft.com/office/drawing/2014/main" id="{A4BE6847-4F42-4B05-BBA6-45CB4C2826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2852256" y="2536575"/>
            <a:ext cx="8068052" cy="3711571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256" y="2505009"/>
            <a:ext cx="9341529" cy="3853846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2147583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/>
              <a:t>Цели развития детско-юношеского спорта</a:t>
            </a:r>
            <a:endParaRPr lang="ru-RU" dirty="0"/>
          </a:p>
        </p:txBody>
      </p:sp>
      <p:pic>
        <p:nvPicPr>
          <p:cNvPr id="13" name="Графический объект 3" descr="Книги на полке">
            <a:extLst>
              <a:ext uri="{FF2B5EF4-FFF2-40B4-BE49-F238E27FC236}">
                <a16:creationId xmlns:a16="http://schemas.microsoft.com/office/drawing/2014/main" id="{7D7657C9-6401-4E62-B961-C6369EA9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3ECBF06-1843-4802-9991-0BE62CED5F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15A5F13B-CE5D-4D13-AACE-ED6AA28D59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D1B80A6-69AF-4EB8-B0AA-03C077F9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1196" y="2684770"/>
            <a:ext cx="8462993" cy="3674085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b="1">
                <a:ea typeface="Tahoma" panose="020B0604030504040204" pitchFamily="34" charset="0"/>
                <a:cs typeface="Tahoma" panose="020B0604030504040204" pitchFamily="34" charset="0"/>
              </a:rPr>
              <a:t>обеспечение прав </a:t>
            </a:r>
            <a:r>
              <a:rPr lang="ru-RU" sz="2400">
                <a:ea typeface="Tahoma" panose="020B0604030504040204" pitchFamily="34" charset="0"/>
                <a:cs typeface="Tahoma" panose="020B0604030504040204" pitchFamily="34" charset="0"/>
              </a:rPr>
              <a:t>детей на физическое развитие и физическое воспитание, формирование и укрепление их здоровья, личностное самоопределение и самореализацию посредством создания подрастающему поколению доступных условий для занятий спортом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b="1">
                <a:ea typeface="Tahoma" panose="020B0604030504040204" pitchFamily="34" charset="0"/>
                <a:cs typeface="Tahoma" panose="020B0604030504040204" pitchFamily="34" charset="0"/>
              </a:rPr>
              <a:t>расширение возможностей </a:t>
            </a:r>
            <a:r>
              <a:rPr lang="ru-RU" sz="2400">
                <a:ea typeface="Tahoma" panose="020B0604030504040204" pitchFamily="34" charset="0"/>
                <a:cs typeface="Tahoma" panose="020B0604030504040204" pitchFamily="34" charset="0"/>
              </a:rPr>
              <a:t>для удовлетворения интересов детей и их семей в сфере детско-юношеского спорта, создание у них мотивации к ведению здорового образа жизни и обеспечение вовлечения в систематические занятия спортом не менее 90 процентов детей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b="1"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400">
                <a:ea typeface="Tahoma" panose="020B0604030504040204" pitchFamily="34" charset="0"/>
                <a:cs typeface="Tahoma" panose="020B0604030504040204" pitchFamily="34" charset="0"/>
              </a:rPr>
              <a:t>надежного фундамента для повышения эффективности подготовки спортивного резерва </a:t>
            </a:r>
          </a:p>
          <a:p>
            <a:endParaRPr lang="ru-RU"/>
          </a:p>
        </p:txBody>
      </p:sp>
      <p:grpSp>
        <p:nvGrpSpPr>
          <p:cNvPr id="19" name="Группа 18" descr="Информация">
            <a:extLst>
              <a:ext uri="{FF2B5EF4-FFF2-40B4-BE49-F238E27FC236}">
                <a16:creationId xmlns:a16="http://schemas.microsoft.com/office/drawing/2014/main" id="{CFD30862-5D84-4EA3-BB1C-5439CF340596}"/>
              </a:ext>
            </a:extLst>
          </p:cNvPr>
          <p:cNvGrpSpPr/>
          <p:nvPr/>
        </p:nvGrpSpPr>
        <p:grpSpPr>
          <a:xfrm rot="10800000">
            <a:off x="159239" y="3769640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20" name="Полилиния: Фигура 10">
              <a:extLst>
                <a:ext uri="{FF2B5EF4-FFF2-40B4-BE49-F238E27FC236}">
                  <a16:creationId xmlns:a16="http://schemas.microsoft.com/office/drawing/2014/main" id="{5DA748D6-9831-432E-9FD8-E70702C2392E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" name="Полилиния: фигура 11">
              <a:extLst>
                <a:ext uri="{FF2B5EF4-FFF2-40B4-BE49-F238E27FC236}">
                  <a16:creationId xmlns:a16="http://schemas.microsoft.com/office/drawing/2014/main" id="{318211F2-1F49-4537-AEEE-1A2E89888EA2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 12">
              <a:extLst>
                <a:ext uri="{FF2B5EF4-FFF2-40B4-BE49-F238E27FC236}">
                  <a16:creationId xmlns:a16="http://schemas.microsoft.com/office/drawing/2014/main" id="{571B84B6-876D-48AC-A472-03CE11313D07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03DE54-C88F-4E1A-96AA-30E5EFEE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9846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178465"/>
            <a:ext cx="1170462" cy="112279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9734" y="1573109"/>
            <a:ext cx="248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создание единого физкультурно-спортивного образовательного пространства для раскрытия потенциала детей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6351" y="1576242"/>
            <a:ext cx="1075482" cy="1075482"/>
            <a:chOff x="5558259" y="2891259"/>
            <a:chExt cx="1075482" cy="1075482"/>
          </a:xfrm>
        </p:grpSpPr>
        <p:sp>
          <p:nvSpPr>
            <p:cNvPr id="13" name="Овал 12"/>
            <p:cNvSpPr/>
            <p:nvPr/>
          </p:nvSpPr>
          <p:spPr>
            <a:xfrm>
              <a:off x="5558259" y="2891259"/>
              <a:ext cx="1075482" cy="107548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Прямоугольник 13" descr="Open Book"/>
            <p:cNvSpPr/>
            <p:nvPr/>
          </p:nvSpPr>
          <p:spPr>
            <a:xfrm>
              <a:off x="5787461" y="3120460"/>
              <a:ext cx="617080" cy="61708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Группа 16"/>
          <p:cNvGrpSpPr/>
          <p:nvPr/>
        </p:nvGrpSpPr>
        <p:grpSpPr>
          <a:xfrm>
            <a:off x="9191000" y="1490289"/>
            <a:ext cx="1075482" cy="1065066"/>
            <a:chOff x="5558259" y="2891259"/>
            <a:chExt cx="1075482" cy="1075482"/>
          </a:xfrm>
        </p:grpSpPr>
        <p:sp>
          <p:nvSpPr>
            <p:cNvPr id="15" name="Овал 14"/>
            <p:cNvSpPr/>
            <p:nvPr/>
          </p:nvSpPr>
          <p:spPr>
            <a:xfrm>
              <a:off x="5558259" y="2891259"/>
              <a:ext cx="1075482" cy="107548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" name="Прямоугольник 15" descr="Bullseye"/>
            <p:cNvSpPr/>
            <p:nvPr/>
          </p:nvSpPr>
          <p:spPr>
            <a:xfrm>
              <a:off x="5787460" y="3120460"/>
              <a:ext cx="617080" cy="61708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Прямоугольник 17"/>
          <p:cNvSpPr/>
          <p:nvPr/>
        </p:nvSpPr>
        <p:spPr>
          <a:xfrm>
            <a:off x="4524332" y="1427335"/>
            <a:ext cx="1911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совершенствование статистических и иных видов отчетно-учетных показателей детско-юношеского спорта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65059" y="1445524"/>
            <a:ext cx="1855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разработка и внедрение цифровых технологий в практику детско-юношеского спорта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435878" y="1590207"/>
            <a:ext cx="1075482" cy="1075482"/>
            <a:chOff x="5558259" y="2891259"/>
            <a:chExt cx="1075482" cy="1075482"/>
          </a:xfrm>
        </p:grpSpPr>
        <p:sp>
          <p:nvSpPr>
            <p:cNvPr id="20" name="Овал 19"/>
            <p:cNvSpPr/>
            <p:nvPr/>
          </p:nvSpPr>
          <p:spPr>
            <a:xfrm>
              <a:off x="5558259" y="2891259"/>
              <a:ext cx="1075482" cy="107548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" name="Прямоугольник 20" descr="Head with Gears"/>
            <p:cNvSpPr/>
            <p:nvPr/>
          </p:nvSpPr>
          <p:spPr>
            <a:xfrm>
              <a:off x="5787460" y="3120460"/>
              <a:ext cx="617080" cy="61708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Прямоугольник 22"/>
          <p:cNvSpPr/>
          <p:nvPr/>
        </p:nvSpPr>
        <p:spPr>
          <a:xfrm>
            <a:off x="1175377" y="3459823"/>
            <a:ext cx="3120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обновление содержания образовательных программ в области физической культуры и спорта в соответствии с интересами детей, потребностями семьи, общества и государства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90900" y="3459823"/>
            <a:ext cx="2765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обеспечение условий для доступа детей к современным знаниям и технологиям в сфере детско-юношеского спорта, а также к современной спортивной инфраструктуре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37313" y="5527879"/>
            <a:ext cx="7768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развитие инфраструктуры детско-юношеского спорта за счет государственной поддержки и обеспечения инвестиционной привлекательности, путем внедрения механизма субсидирования создания объектов спортивной инфраструктуры с использованием механизмов государственно-частного партнерства</a:t>
            </a:r>
          </a:p>
        </p:txBody>
      </p:sp>
      <p:sp>
        <p:nvSpPr>
          <p:cNvPr id="37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464"/>
            <a:ext cx="10905976" cy="112279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2135" y="364187"/>
            <a:ext cx="8280901" cy="711376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Задачи развития детско-юношеского спорта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3452699" y="1547970"/>
            <a:ext cx="1071633" cy="1083758"/>
            <a:chOff x="5468287" y="2801287"/>
            <a:chExt cx="1255425" cy="1255425"/>
          </a:xfrm>
        </p:grpSpPr>
        <p:sp>
          <p:nvSpPr>
            <p:cNvPr id="38" name="Овал 37"/>
            <p:cNvSpPr/>
            <p:nvPr/>
          </p:nvSpPr>
          <p:spPr>
            <a:xfrm>
              <a:off x="5468287" y="2801287"/>
              <a:ext cx="1255425" cy="12554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" name="Прямоугольник 38" descr="Bar chart"/>
            <p:cNvSpPr/>
            <p:nvPr/>
          </p:nvSpPr>
          <p:spPr>
            <a:xfrm>
              <a:off x="5735836" y="3068837"/>
              <a:ext cx="720326" cy="720326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3" name="Группа 62"/>
          <p:cNvGrpSpPr/>
          <p:nvPr/>
        </p:nvGrpSpPr>
        <p:grpSpPr>
          <a:xfrm>
            <a:off x="4377506" y="3614579"/>
            <a:ext cx="1075482" cy="1075482"/>
            <a:chOff x="5360396" y="3277858"/>
            <a:chExt cx="1075482" cy="1075482"/>
          </a:xfrm>
        </p:grpSpPr>
        <p:sp>
          <p:nvSpPr>
            <p:cNvPr id="60" name="Овал 59"/>
            <p:cNvSpPr/>
            <p:nvPr/>
          </p:nvSpPr>
          <p:spPr>
            <a:xfrm>
              <a:off x="5360396" y="3277858"/>
              <a:ext cx="1075482" cy="107548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2" name="Прямоугольник 41" descr="Database"/>
            <p:cNvSpPr/>
            <p:nvPr/>
          </p:nvSpPr>
          <p:spPr>
            <a:xfrm>
              <a:off x="5589597" y="3507059"/>
              <a:ext cx="617080" cy="60457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4" name="Прямоугольник 43"/>
          <p:cNvSpPr/>
          <p:nvPr/>
        </p:nvSpPr>
        <p:spPr>
          <a:xfrm>
            <a:off x="10266482" y="1427335"/>
            <a:ext cx="1992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формирование эффективной межведомственной системы управления развитием детско-юношеского спорта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424084" y="3345847"/>
            <a:ext cx="27679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совершенствование системы спортивных соревнований в системе детско-юношеского спорта, в том числе среди детей-инвалидов и детей с ограниченными возможностями здоровья</a:t>
            </a:r>
          </a:p>
        </p:txBody>
      </p:sp>
      <p:pic>
        <p:nvPicPr>
          <p:cNvPr id="46" name="Графический объект 3" descr="Книги на полке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black">
          <a:xfrm>
            <a:off x="408074" y="282664"/>
            <a:ext cx="914400" cy="914400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8259417" y="3614579"/>
            <a:ext cx="1075482" cy="1075482"/>
            <a:chOff x="5558259" y="2891259"/>
            <a:chExt cx="1075482" cy="1075482"/>
          </a:xfrm>
        </p:grpSpPr>
        <p:sp>
          <p:nvSpPr>
            <p:cNvPr id="47" name="Овал 46"/>
            <p:cNvSpPr/>
            <p:nvPr/>
          </p:nvSpPr>
          <p:spPr>
            <a:xfrm>
              <a:off x="5558259" y="2891259"/>
              <a:ext cx="1075482" cy="107548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8" name="Прямоугольник 47" descr="Ribbon"/>
            <p:cNvSpPr/>
            <p:nvPr/>
          </p:nvSpPr>
          <p:spPr>
            <a:xfrm>
              <a:off x="5787460" y="3120460"/>
              <a:ext cx="617080" cy="617080"/>
            </a:xfrm>
            <a:prstGeom prst="rect">
              <a:avLst/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6" name="Группа 55"/>
          <p:cNvGrpSpPr/>
          <p:nvPr/>
        </p:nvGrpSpPr>
        <p:grpSpPr>
          <a:xfrm>
            <a:off x="128413" y="5428301"/>
            <a:ext cx="1075482" cy="1053685"/>
            <a:chOff x="99895" y="5274554"/>
            <a:chExt cx="1075482" cy="1053685"/>
          </a:xfrm>
        </p:grpSpPr>
        <p:sp>
          <p:nvSpPr>
            <p:cNvPr id="54" name="Овал 53"/>
            <p:cNvSpPr/>
            <p:nvPr/>
          </p:nvSpPr>
          <p:spPr>
            <a:xfrm>
              <a:off x="99895" y="5274554"/>
              <a:ext cx="1075482" cy="105368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1" name="Прямоугольник 50" descr="Checkmark"/>
            <p:cNvSpPr/>
            <p:nvPr/>
          </p:nvSpPr>
          <p:spPr>
            <a:xfrm>
              <a:off x="337277" y="5465870"/>
              <a:ext cx="600717" cy="644067"/>
            </a:xfrm>
            <a:prstGeom prst="rect">
              <a:avLst/>
            </a:prstGeom>
            <a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5" name="Группа 64"/>
          <p:cNvGrpSpPr/>
          <p:nvPr/>
        </p:nvGrpSpPr>
        <p:grpSpPr>
          <a:xfrm>
            <a:off x="46352" y="3517758"/>
            <a:ext cx="1075482" cy="1053685"/>
            <a:chOff x="46352" y="3517758"/>
            <a:chExt cx="1075482" cy="1053685"/>
          </a:xfrm>
        </p:grpSpPr>
        <p:sp>
          <p:nvSpPr>
            <p:cNvPr id="41" name="Овал 40"/>
            <p:cNvSpPr/>
            <p:nvPr/>
          </p:nvSpPr>
          <p:spPr>
            <a:xfrm>
              <a:off x="46352" y="3517758"/>
              <a:ext cx="1075482" cy="105368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4" name="Полилиния: Фигура 8" descr="Планы">
              <a:extLst>
                <a:ext uri="{FF2B5EF4-FFF2-40B4-BE49-F238E27FC236}">
                  <a16:creationId xmlns:a16="http://schemas.microsoft.com/office/drawing/2014/main" id="{2DB38FFA-F8F9-4178-AD76-00851D638B92}"/>
                </a:ext>
              </a:extLst>
            </p:cNvPr>
            <p:cNvSpPr/>
            <p:nvPr/>
          </p:nvSpPr>
          <p:spPr>
            <a:xfrm>
              <a:off x="350210" y="3596124"/>
              <a:ext cx="515064" cy="75721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51" h="5073">
                  <a:moveTo>
                    <a:pt x="1718" y="668"/>
                  </a:moveTo>
                  <a:cubicBezTo>
                    <a:pt x="1813" y="668"/>
                    <a:pt x="1892" y="604"/>
                    <a:pt x="1892" y="509"/>
                  </a:cubicBezTo>
                  <a:cubicBezTo>
                    <a:pt x="1892" y="413"/>
                    <a:pt x="1813" y="350"/>
                    <a:pt x="1718" y="350"/>
                  </a:cubicBezTo>
                  <a:cubicBezTo>
                    <a:pt x="1638" y="350"/>
                    <a:pt x="1558" y="413"/>
                    <a:pt x="1558" y="509"/>
                  </a:cubicBezTo>
                  <a:cubicBezTo>
                    <a:pt x="1558" y="604"/>
                    <a:pt x="1638" y="668"/>
                    <a:pt x="1718" y="668"/>
                  </a:cubicBezTo>
                  <a:close/>
                  <a:moveTo>
                    <a:pt x="2242" y="700"/>
                  </a:moveTo>
                  <a:cubicBezTo>
                    <a:pt x="2227" y="636"/>
                    <a:pt x="2227" y="573"/>
                    <a:pt x="2227" y="509"/>
                  </a:cubicBezTo>
                  <a:cubicBezTo>
                    <a:pt x="2227" y="222"/>
                    <a:pt x="2004" y="0"/>
                    <a:pt x="1733" y="0"/>
                  </a:cubicBezTo>
                  <a:cubicBezTo>
                    <a:pt x="1447" y="0"/>
                    <a:pt x="1209" y="222"/>
                    <a:pt x="1209" y="509"/>
                  </a:cubicBezTo>
                  <a:lnTo>
                    <a:pt x="1209" y="700"/>
                  </a:lnTo>
                  <a:lnTo>
                    <a:pt x="238" y="700"/>
                  </a:lnTo>
                  <a:cubicBezTo>
                    <a:pt x="111" y="700"/>
                    <a:pt x="0" y="811"/>
                    <a:pt x="0" y="938"/>
                  </a:cubicBezTo>
                  <a:lnTo>
                    <a:pt x="0" y="4835"/>
                  </a:lnTo>
                  <a:cubicBezTo>
                    <a:pt x="0" y="4962"/>
                    <a:pt x="111" y="5073"/>
                    <a:pt x="238" y="5073"/>
                  </a:cubicBezTo>
                  <a:lnTo>
                    <a:pt x="3212" y="5073"/>
                  </a:lnTo>
                  <a:cubicBezTo>
                    <a:pt x="3340" y="5073"/>
                    <a:pt x="3451" y="4962"/>
                    <a:pt x="3451" y="4835"/>
                  </a:cubicBezTo>
                  <a:lnTo>
                    <a:pt x="3451" y="938"/>
                  </a:lnTo>
                  <a:cubicBezTo>
                    <a:pt x="3451" y="795"/>
                    <a:pt x="3340" y="700"/>
                    <a:pt x="3212" y="700"/>
                  </a:cubicBezTo>
                  <a:close/>
                  <a:moveTo>
                    <a:pt x="1367" y="509"/>
                  </a:moveTo>
                  <a:cubicBezTo>
                    <a:pt x="1367" y="318"/>
                    <a:pt x="1527" y="159"/>
                    <a:pt x="1733" y="159"/>
                  </a:cubicBezTo>
                  <a:cubicBezTo>
                    <a:pt x="1908" y="159"/>
                    <a:pt x="2067" y="318"/>
                    <a:pt x="2067" y="509"/>
                  </a:cubicBezTo>
                  <a:cubicBezTo>
                    <a:pt x="2067" y="716"/>
                    <a:pt x="2067" y="1082"/>
                    <a:pt x="2497" y="1193"/>
                  </a:cubicBezTo>
                  <a:cubicBezTo>
                    <a:pt x="2624" y="1225"/>
                    <a:pt x="2719" y="1336"/>
                    <a:pt x="2736" y="1479"/>
                  </a:cubicBezTo>
                  <a:lnTo>
                    <a:pt x="715" y="1479"/>
                  </a:lnTo>
                  <a:cubicBezTo>
                    <a:pt x="731" y="1352"/>
                    <a:pt x="811" y="1225"/>
                    <a:pt x="938" y="1193"/>
                  </a:cubicBezTo>
                  <a:cubicBezTo>
                    <a:pt x="1367" y="1082"/>
                    <a:pt x="1367" y="716"/>
                    <a:pt x="1367" y="509"/>
                  </a:cubicBezTo>
                  <a:close/>
                  <a:moveTo>
                    <a:pt x="668" y="1638"/>
                  </a:moveTo>
                  <a:lnTo>
                    <a:pt x="2767" y="1638"/>
                  </a:lnTo>
                  <a:cubicBezTo>
                    <a:pt x="2846" y="1638"/>
                    <a:pt x="2894" y="1591"/>
                    <a:pt x="2894" y="1511"/>
                  </a:cubicBezTo>
                  <a:cubicBezTo>
                    <a:pt x="2894" y="1383"/>
                    <a:pt x="2846" y="1256"/>
                    <a:pt x="2767" y="1177"/>
                  </a:cubicBezTo>
                  <a:lnTo>
                    <a:pt x="2879" y="1177"/>
                  </a:lnTo>
                  <a:cubicBezTo>
                    <a:pt x="2910" y="1177"/>
                    <a:pt x="2926" y="1177"/>
                    <a:pt x="2942" y="1193"/>
                  </a:cubicBezTo>
                  <a:cubicBezTo>
                    <a:pt x="2958" y="1209"/>
                    <a:pt x="2974" y="1240"/>
                    <a:pt x="2974" y="1256"/>
                  </a:cubicBezTo>
                  <a:lnTo>
                    <a:pt x="2974" y="4517"/>
                  </a:lnTo>
                  <a:cubicBezTo>
                    <a:pt x="2974" y="4564"/>
                    <a:pt x="2926" y="4596"/>
                    <a:pt x="2879" y="4596"/>
                  </a:cubicBezTo>
                  <a:lnTo>
                    <a:pt x="556" y="4596"/>
                  </a:lnTo>
                  <a:cubicBezTo>
                    <a:pt x="509" y="4596"/>
                    <a:pt x="477" y="4564"/>
                    <a:pt x="477" y="4517"/>
                  </a:cubicBezTo>
                  <a:lnTo>
                    <a:pt x="477" y="1256"/>
                  </a:lnTo>
                  <a:cubicBezTo>
                    <a:pt x="477" y="1209"/>
                    <a:pt x="509" y="1177"/>
                    <a:pt x="556" y="1177"/>
                  </a:cubicBezTo>
                  <a:lnTo>
                    <a:pt x="683" y="1177"/>
                  </a:lnTo>
                  <a:cubicBezTo>
                    <a:pt x="604" y="1272"/>
                    <a:pt x="556" y="1383"/>
                    <a:pt x="556" y="1511"/>
                  </a:cubicBezTo>
                  <a:cubicBezTo>
                    <a:pt x="556" y="1574"/>
                    <a:pt x="604" y="1638"/>
                    <a:pt x="668" y="1638"/>
                  </a:cubicBezTo>
                  <a:close/>
                  <a:moveTo>
                    <a:pt x="3292" y="938"/>
                  </a:moveTo>
                  <a:lnTo>
                    <a:pt x="3292" y="4835"/>
                  </a:lnTo>
                  <a:cubicBezTo>
                    <a:pt x="3292" y="4883"/>
                    <a:pt x="3244" y="4915"/>
                    <a:pt x="3212" y="4915"/>
                  </a:cubicBezTo>
                  <a:lnTo>
                    <a:pt x="238" y="4915"/>
                  </a:lnTo>
                  <a:cubicBezTo>
                    <a:pt x="191" y="4915"/>
                    <a:pt x="159" y="4883"/>
                    <a:pt x="159" y="4835"/>
                  </a:cubicBezTo>
                  <a:lnTo>
                    <a:pt x="159" y="938"/>
                  </a:lnTo>
                  <a:cubicBezTo>
                    <a:pt x="159" y="891"/>
                    <a:pt x="191" y="859"/>
                    <a:pt x="238" y="859"/>
                  </a:cubicBezTo>
                  <a:lnTo>
                    <a:pt x="1161" y="859"/>
                  </a:lnTo>
                  <a:cubicBezTo>
                    <a:pt x="1129" y="922"/>
                    <a:pt x="1065" y="986"/>
                    <a:pt x="986" y="1018"/>
                  </a:cubicBezTo>
                  <a:lnTo>
                    <a:pt x="970" y="1018"/>
                  </a:lnTo>
                  <a:lnTo>
                    <a:pt x="556" y="1018"/>
                  </a:lnTo>
                  <a:cubicBezTo>
                    <a:pt x="429" y="1018"/>
                    <a:pt x="318" y="1129"/>
                    <a:pt x="318" y="1256"/>
                  </a:cubicBezTo>
                  <a:lnTo>
                    <a:pt x="318" y="4517"/>
                  </a:lnTo>
                  <a:cubicBezTo>
                    <a:pt x="318" y="4644"/>
                    <a:pt x="429" y="4755"/>
                    <a:pt x="556" y="4755"/>
                  </a:cubicBezTo>
                  <a:lnTo>
                    <a:pt x="2879" y="4755"/>
                  </a:lnTo>
                  <a:cubicBezTo>
                    <a:pt x="3022" y="4755"/>
                    <a:pt x="3133" y="4644"/>
                    <a:pt x="3133" y="4517"/>
                  </a:cubicBezTo>
                  <a:lnTo>
                    <a:pt x="3133" y="1256"/>
                  </a:lnTo>
                  <a:cubicBezTo>
                    <a:pt x="3133" y="1193"/>
                    <a:pt x="3101" y="1129"/>
                    <a:pt x="3054" y="1082"/>
                  </a:cubicBezTo>
                  <a:cubicBezTo>
                    <a:pt x="3006" y="1034"/>
                    <a:pt x="2958" y="1018"/>
                    <a:pt x="2879" y="1018"/>
                  </a:cubicBezTo>
                  <a:lnTo>
                    <a:pt x="2465" y="1018"/>
                  </a:lnTo>
                  <a:cubicBezTo>
                    <a:pt x="2370" y="986"/>
                    <a:pt x="2306" y="922"/>
                    <a:pt x="2274" y="859"/>
                  </a:cubicBezTo>
                  <a:lnTo>
                    <a:pt x="3212" y="859"/>
                  </a:lnTo>
                  <a:cubicBezTo>
                    <a:pt x="3244" y="859"/>
                    <a:pt x="3292" y="891"/>
                    <a:pt x="3292" y="938"/>
                  </a:cubicBezTo>
                  <a:close/>
                  <a:moveTo>
                    <a:pt x="1400" y="3737"/>
                  </a:moveTo>
                  <a:cubicBezTo>
                    <a:pt x="1415" y="3754"/>
                    <a:pt x="1431" y="3769"/>
                    <a:pt x="1447" y="3769"/>
                  </a:cubicBezTo>
                  <a:cubicBezTo>
                    <a:pt x="1463" y="3769"/>
                    <a:pt x="1495" y="3754"/>
                    <a:pt x="1510" y="3737"/>
                  </a:cubicBezTo>
                  <a:lnTo>
                    <a:pt x="2560" y="2688"/>
                  </a:lnTo>
                  <a:cubicBezTo>
                    <a:pt x="2592" y="2656"/>
                    <a:pt x="2592" y="2592"/>
                    <a:pt x="2560" y="2561"/>
                  </a:cubicBezTo>
                  <a:cubicBezTo>
                    <a:pt x="2545" y="2545"/>
                    <a:pt x="2481" y="2545"/>
                    <a:pt x="2449" y="2561"/>
                  </a:cubicBezTo>
                  <a:lnTo>
                    <a:pt x="1447" y="3579"/>
                  </a:lnTo>
                  <a:lnTo>
                    <a:pt x="1018" y="3133"/>
                  </a:lnTo>
                  <a:cubicBezTo>
                    <a:pt x="986" y="3101"/>
                    <a:pt x="938" y="3101"/>
                    <a:pt x="906" y="3133"/>
                  </a:cubicBezTo>
                  <a:cubicBezTo>
                    <a:pt x="874" y="3165"/>
                    <a:pt x="874" y="3228"/>
                    <a:pt x="906" y="324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rtlCol="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66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21538" y="5233552"/>
            <a:ext cx="1170462" cy="112279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37E222-4A58-4C89-B860-E9F9A79B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59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7FC4A002-780E-45BA-A61B-5839AA63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4079631" y="2524491"/>
            <a:ext cx="7052891" cy="3993539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6025" y="2468881"/>
            <a:ext cx="10905975" cy="4040976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47584" cy="401302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301" y="558013"/>
            <a:ext cx="9180926" cy="1434906"/>
          </a:xfrm>
        </p:spPr>
        <p:txBody>
          <a:bodyPr rtlCol="0">
            <a:noAutofit/>
          </a:bodyPr>
          <a:lstStyle/>
          <a:p>
            <a:r>
              <a:rPr lang="ru-RU" sz="3200" dirty="0"/>
              <a:t>Региональные программы реализации Концепции развития детско-юношеского спорта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E720F31D-C51E-4C58-8A31-54C07CC6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C5B523CA-3830-41AC-ACAD-1A1721406B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pic>
        <p:nvPicPr>
          <p:cNvPr id="23" name="Графический объект 3" descr="Книги на полке">
            <a:extLst>
              <a:ext uri="{FF2B5EF4-FFF2-40B4-BE49-F238E27FC236}">
                <a16:creationId xmlns:a16="http://schemas.microsoft.com/office/drawing/2014/main" id="{6C6E788E-0604-433B-BFF4-2FD793B99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pic>
        <p:nvPicPr>
          <p:cNvPr id="15" name="Графический объект 4" descr="Диплом">
            <a:extLst>
              <a:ext uri="{FF2B5EF4-FFF2-40B4-BE49-F238E27FC236}">
                <a16:creationId xmlns:a16="http://schemas.microsoft.com/office/drawing/2014/main" id="{C4BB691E-BA25-4BEF-BB2E-B6DC0B16B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68469" y="3683520"/>
            <a:ext cx="828000" cy="82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30563-4BD3-46CC-8025-13C15CAB48D1}"/>
              </a:ext>
            </a:extLst>
          </p:cNvPr>
          <p:cNvSpPr txBox="1"/>
          <p:nvPr/>
        </p:nvSpPr>
        <p:spPr>
          <a:xfrm>
            <a:off x="1380813" y="1750562"/>
            <a:ext cx="881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/>
              <a:t>Перечень поручений Президента Российской Федерации от 7 октября Пр-1919 п.11</a:t>
            </a:r>
          </a:p>
          <a:p>
            <a:r>
              <a:rPr lang="ru-RU" sz="1200" i="1" dirty="0"/>
              <a:t>по итогам заседания Совета по развитию физической культуры и спорта от 10 сентября 2021 года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475B1-A9E1-433B-8B85-4A6C15612D3A}"/>
              </a:ext>
            </a:extLst>
          </p:cNvPr>
          <p:cNvSpPr txBox="1"/>
          <p:nvPr/>
        </p:nvSpPr>
        <p:spPr>
          <a:xfrm>
            <a:off x="1147583" y="2574573"/>
            <a:ext cx="49484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Министерство просвещения Российской Федерации координирует мероприятия по развитию детско-юношеского спорта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дошкольных образовательных организациях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общеобразовательных организациях (в том числе по реализации такими организациями дополнительных общеобразовательных программ в области физической культуры и спорта, а также по развитию школьного спорта, включая организацию массовых спортивных соревнований школьными спортивными клубами и лигами), организациях дополнительного образования, находящихся в ведомственной подчиненности органов исполнительной власти в сфере образования, включая спортивные школы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5B3345-C95D-45CE-AED8-64972FCA71FC}"/>
              </a:ext>
            </a:extLst>
          </p:cNvPr>
          <p:cNvSpPr/>
          <p:nvPr/>
        </p:nvSpPr>
        <p:spPr>
          <a:xfrm>
            <a:off x="6855764" y="2521192"/>
            <a:ext cx="547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bg2"/>
                </a:solidFill>
              </a:rPr>
              <a:t>Протокол совместного совещания</a:t>
            </a:r>
          </a:p>
          <a:p>
            <a:r>
              <a:rPr lang="ru-RU" sz="1600" dirty="0">
                <a:solidFill>
                  <a:schemeClr val="bg2"/>
                </a:solidFill>
              </a:rPr>
              <a:t>от 27 декабря 2021 года № СК-29/06пр/239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2EA52A2-4523-4087-AC72-169F027F2208}"/>
              </a:ext>
            </a:extLst>
          </p:cNvPr>
          <p:cNvSpPr/>
          <p:nvPr/>
        </p:nvSpPr>
        <p:spPr>
          <a:xfrm>
            <a:off x="6855764" y="3156525"/>
            <a:ext cx="4788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accent2"/>
                </a:solidFill>
              </a:rPr>
              <a:t>Письмо </a:t>
            </a:r>
            <a:r>
              <a:rPr lang="ru-RU" sz="1600" u="sng" dirty="0" err="1">
                <a:solidFill>
                  <a:schemeClr val="accent2"/>
                </a:solidFill>
              </a:rPr>
              <a:t>Минпросвещения</a:t>
            </a:r>
            <a:r>
              <a:rPr lang="ru-RU" sz="1600" u="sng" dirty="0">
                <a:solidFill>
                  <a:schemeClr val="accent2"/>
                </a:solidFill>
              </a:rPr>
              <a:t> России </a:t>
            </a:r>
          </a:p>
          <a:p>
            <a:r>
              <a:rPr lang="ru-RU" sz="1600" dirty="0">
                <a:solidFill>
                  <a:schemeClr val="accent2"/>
                </a:solidFill>
              </a:rPr>
              <a:t>№ ДГ-61/06 от 14 января 2022 г.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B5197E29-09B6-4649-8415-BBD9158625E4}"/>
              </a:ext>
            </a:extLst>
          </p:cNvPr>
          <p:cNvSpPr txBox="1">
            <a:spLocks/>
          </p:cNvSpPr>
          <p:nvPr/>
        </p:nvSpPr>
        <p:spPr>
          <a:xfrm>
            <a:off x="6855764" y="3745492"/>
            <a:ext cx="5336236" cy="26862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u="sng" dirty="0"/>
              <a:t>54 субъекта РФ</a:t>
            </a:r>
            <a:endParaRPr lang="ru-RU" sz="2000" u="sng" dirty="0"/>
          </a:p>
          <a:p>
            <a:pPr marL="0" indent="0">
              <a:buNone/>
            </a:pPr>
            <a:r>
              <a:rPr lang="ru-RU" sz="1200" dirty="0"/>
              <a:t> представили предложения </a:t>
            </a:r>
            <a:r>
              <a:rPr lang="ru-RU" sz="2000" b="1" u="sng" dirty="0"/>
              <a:t>5 субъектов РФ </a:t>
            </a:r>
            <a:endParaRPr lang="ru-RU" sz="2000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Тюменская область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Калининградская область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Город Москва,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Кемеровская область,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Ханты-Мансийский автономный округ – Югра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42612A-8205-4190-AFD9-64103B6B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850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DB6B946B-A20B-456C-A31F-6FF3CE284E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3143934" y="744660"/>
            <a:ext cx="9046274" cy="611334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2675" y="744661"/>
            <a:ext cx="8519371" cy="6113340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 13" descr="Декоративный элемент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352" y="43731"/>
            <a:ext cx="4942869" cy="715221"/>
          </a:xfrm>
        </p:spPr>
        <p:txBody>
          <a:bodyPr rtlCol="0">
            <a:normAutofit/>
          </a:bodyPr>
          <a:lstStyle/>
          <a:p>
            <a:r>
              <a:rPr lang="ru-RU" sz="1800">
                <a:solidFill>
                  <a:schemeClr val="bg2"/>
                </a:solidFill>
              </a:rPr>
              <a:t>Региональные программы </a:t>
            </a:r>
            <a:r>
              <a:rPr lang="ru-RU" sz="1800" dirty="0">
                <a:solidFill>
                  <a:schemeClr val="bg2"/>
                </a:solidFill>
              </a:rPr>
              <a:t>реализации Концепции развития детско-юношеского спорта</a:t>
            </a:r>
          </a:p>
        </p:txBody>
      </p:sp>
      <p:pic>
        <p:nvPicPr>
          <p:cNvPr id="5" name="Графический объект 4" descr="Диплом">
            <a:extLst>
              <a:ext uri="{FF2B5EF4-FFF2-40B4-BE49-F238E27FC236}">
                <a16:creationId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54894" y="768098"/>
            <a:ext cx="828000" cy="82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895" y="1395206"/>
            <a:ext cx="303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/>
              <a:t>письмо </a:t>
            </a:r>
          </a:p>
          <a:p>
            <a:r>
              <a:rPr lang="ru-RU" sz="1600"/>
              <a:t>Минпросвещения России</a:t>
            </a:r>
          </a:p>
          <a:p>
            <a:r>
              <a:rPr lang="ru-RU" sz="1600"/>
              <a:t>№ ДГ-61/06 </a:t>
            </a:r>
          </a:p>
          <a:p>
            <a:r>
              <a:rPr lang="ru-RU" sz="1600"/>
              <a:t>от 14 января 2022 г.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A282ED48-13FD-474C-81F8-94061EBA95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8000" y="0"/>
            <a:ext cx="704813" cy="81494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DF4AC621-7ACA-466D-A0B8-5D7C99D4E0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583" y="127262"/>
            <a:ext cx="513437" cy="51343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0C2E515-EAB5-4651-BCBE-2F313D729731}"/>
              </a:ext>
            </a:extLst>
          </p:cNvPr>
          <p:cNvGrpSpPr/>
          <p:nvPr/>
        </p:nvGrpSpPr>
        <p:grpSpPr>
          <a:xfrm>
            <a:off x="2720015" y="149438"/>
            <a:ext cx="4779743" cy="523220"/>
            <a:chOff x="2720016" y="149438"/>
            <a:chExt cx="3881886" cy="523220"/>
          </a:xfrm>
        </p:grpSpPr>
        <p:sp>
          <p:nvSpPr>
            <p:cNvPr id="20" name="Прямоугольник 14" descr="Декоративный элемент">
              <a:extLst>
                <a:ext uri="{FF2B5EF4-FFF2-40B4-BE49-F238E27FC236}">
                  <a16:creationId xmlns:a16="http://schemas.microsoft.com/office/drawing/2014/main" id="{72BF25B3-A239-4AE5-A020-162475268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4308525" y="-1361312"/>
              <a:ext cx="499988" cy="356795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970E63B-6871-43AC-8FB4-DF45A87AF91F}"/>
                </a:ext>
              </a:extLst>
            </p:cNvPr>
            <p:cNvSpPr/>
            <p:nvPr/>
          </p:nvSpPr>
          <p:spPr>
            <a:xfrm>
              <a:off x="2720016" y="149438"/>
              <a:ext cx="38818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/>
                <a:t>Структура программы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E05864-9071-476D-B8B7-A05F4DCCEE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044" t="15099" r="26238" b="4111"/>
          <a:stretch/>
        </p:blipFill>
        <p:spPr>
          <a:xfrm>
            <a:off x="265155" y="2680143"/>
            <a:ext cx="2454859" cy="340975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DD75F9-5B3D-4148-A2BA-B38D29DE111F}"/>
              </a:ext>
            </a:extLst>
          </p:cNvPr>
          <p:cNvSpPr/>
          <p:nvPr/>
        </p:nvSpPr>
        <p:spPr>
          <a:xfrm>
            <a:off x="281786" y="4841952"/>
            <a:ext cx="230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chemeClr val="bg2"/>
                </a:solidFill>
              </a:rPr>
              <a:t>Макет примерной программы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95236EE-5A1F-4F99-BDC4-BDC4DD7BF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091" y="2348917"/>
            <a:ext cx="8091488" cy="268447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1. Введение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2. Состояние системы детско-юношеского спорта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3. Характеристика проблемы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4. Цели и задачи Программы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5. Сроки и этапы реализации Программы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6. Механизмы реализации Программы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7. Обоснование ресурсного обеспечения 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8. Организация управления программой</a:t>
            </a:r>
          </a:p>
          <a:p>
            <a:pPr marL="0" indent="0">
              <a:buNone/>
            </a:pPr>
            <a:r>
              <a:rPr lang="ru-RU" sz="2400">
                <a:solidFill>
                  <a:schemeClr val="tx2"/>
                </a:solidFill>
              </a:rPr>
              <a:t>9. Перечень программных мероприятий и индикаторов оценки результатов их реализации 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5BEBC07-61A1-483D-8A94-C28EF7B7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746313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0A2498-0E80-4BD8-B955-2DA7BEA40D5A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C165FA1-54F4-4811-8922-8A0B39611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Знакомство с однокурсниками</Template>
  <TotalTime>523</TotalTime>
  <Words>1596</Words>
  <Application>Microsoft Office PowerPoint</Application>
  <PresentationFormat>Широкоэкранный</PresentationFormat>
  <Paragraphs>164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Wingdings</vt:lpstr>
      <vt:lpstr>Wingdings 2</vt:lpstr>
      <vt:lpstr>Рамка</vt:lpstr>
      <vt:lpstr>О разработке региональных программ развития детско-юношеского спорта  и планов мероприятий в рамках выполнения совместного протокола Минпросвещения России и Минспорта России от 27 декабря 2021 г. № СК-29/06/239</vt:lpstr>
      <vt:lpstr>Заседание Совета  при Президенте Российской Федерации  по развитию физической культуры и спорта «О развитии детско-юношеского спорта»</vt:lpstr>
      <vt:lpstr>Состояние и проблемы  развития детско-юношеского спорта</vt:lpstr>
      <vt:lpstr>Состояние и проблемы  развития детско-юношеского спорта</vt:lpstr>
      <vt:lpstr>Состояние и проблемы  развития детско-юношеского спорта</vt:lpstr>
      <vt:lpstr>Цели развития детско-юношеского спорта</vt:lpstr>
      <vt:lpstr>Задачи развития детско-юношеского спорта</vt:lpstr>
      <vt:lpstr>Региональные программы реализации Концепции развития детско-юношеского спорта</vt:lpstr>
      <vt:lpstr>Региональные программы реализации Концепции развития детско-юношеского спорта</vt:lpstr>
      <vt:lpstr>Региональные программы реализации Концепции развития детско-юношеского спорта</vt:lpstr>
      <vt:lpstr>В региональном плане предусмотреть мероприятия</vt:lpstr>
      <vt:lpstr>Целевые показателей реализации Концепции развития детско-юношеского спорта в Российской Федерации до 2030 года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разработке региональных программ развития детско-юношеского спорта и планов мероприятий в рамках выполнения совместного протокола Минпросвещения России и Минспорта России от 27 декабря 2021 г. № СК-29/06/239</dc:title>
  <dc:creator>Наталья Бакашкина</dc:creator>
  <cp:lastModifiedBy>User</cp:lastModifiedBy>
  <cp:revision>40</cp:revision>
  <cp:lastPrinted>2022-02-02T12:15:27Z</cp:lastPrinted>
  <dcterms:created xsi:type="dcterms:W3CDTF">2022-02-01T16:02:51Z</dcterms:created>
  <dcterms:modified xsi:type="dcterms:W3CDTF">2022-02-02T13:02:13Z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