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5" r:id="rId6"/>
    <p:sldId id="261" r:id="rId7"/>
    <p:sldId id="264" r:id="rId8"/>
    <p:sldId id="28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6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13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3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81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014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1047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91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262190" cy="6858000"/>
          </a:xfrm>
          <a:custGeom>
            <a:avLst/>
            <a:gdLst>
              <a:gd name="connsiteX0" fmla="*/ 1383915 w 7262190"/>
              <a:gd name="connsiteY0" fmla="*/ 947530 h 6858000"/>
              <a:gd name="connsiteX1" fmla="*/ 4147930 w 7262190"/>
              <a:gd name="connsiteY1" fmla="*/ 947530 h 6858000"/>
              <a:gd name="connsiteX2" fmla="*/ 2764015 w 7262190"/>
              <a:gd name="connsiteY2" fmla="*/ 6858000 h 6858000"/>
              <a:gd name="connsiteX3" fmla="*/ 0 w 7262190"/>
              <a:gd name="connsiteY3" fmla="*/ 6858000 h 6858000"/>
              <a:gd name="connsiteX4" fmla="*/ 4498175 w 7262190"/>
              <a:gd name="connsiteY4" fmla="*/ 0 h 6858000"/>
              <a:gd name="connsiteX5" fmla="*/ 7262190 w 7262190"/>
              <a:gd name="connsiteY5" fmla="*/ 0 h 6858000"/>
              <a:gd name="connsiteX6" fmla="*/ 5878275 w 7262190"/>
              <a:gd name="connsiteY6" fmla="*/ 5910470 h 6858000"/>
              <a:gd name="connsiteX7" fmla="*/ 3114260 w 7262190"/>
              <a:gd name="connsiteY7" fmla="*/ 59104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62190" h="6858000">
                <a:moveTo>
                  <a:pt x="1383915" y="947530"/>
                </a:moveTo>
                <a:lnTo>
                  <a:pt x="4147930" y="947530"/>
                </a:lnTo>
                <a:lnTo>
                  <a:pt x="2764015" y="6858000"/>
                </a:lnTo>
                <a:lnTo>
                  <a:pt x="0" y="6858000"/>
                </a:lnTo>
                <a:close/>
                <a:moveTo>
                  <a:pt x="4498175" y="0"/>
                </a:moveTo>
                <a:lnTo>
                  <a:pt x="7262190" y="0"/>
                </a:lnTo>
                <a:lnTo>
                  <a:pt x="5878275" y="5910470"/>
                </a:lnTo>
                <a:lnTo>
                  <a:pt x="3114260" y="591047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16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533939"/>
            <a:ext cx="12192000" cy="379012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22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1251858"/>
            <a:ext cx="5094514" cy="4354284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8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" y="-1"/>
            <a:ext cx="2888974" cy="5141844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074506" y="1716156"/>
            <a:ext cx="2888974" cy="5141844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149011" y="-1"/>
            <a:ext cx="2888974" cy="5141844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23516" y="1716156"/>
            <a:ext cx="2968484" cy="5141844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4358247" y="1758463"/>
            <a:ext cx="3471828" cy="3291839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8142346" y="1758463"/>
            <a:ext cx="3471829" cy="3291839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574146" y="1758463"/>
            <a:ext cx="3471829" cy="3291839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7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73BF8-0978-487A-81E9-5D9C0A9987D6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C6ED5-8FC2-4F1D-8503-FF10359BB028}" type="slidenum">
              <a:rPr lang="en-US" smtClean="0"/>
              <a:t>‹#›</a:t>
            </a:fld>
            <a:endParaRPr lang="en-US"/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168813" y="168812"/>
            <a:ext cx="11859067" cy="6527410"/>
            <a:chOff x="168813" y="168812"/>
            <a:chExt cx="11859067" cy="6527410"/>
          </a:xfrm>
        </p:grpSpPr>
        <p:grpSp>
          <p:nvGrpSpPr>
            <p:cNvPr id="7" name="Group 6"/>
            <p:cNvGrpSpPr/>
            <p:nvPr userDrawn="1"/>
          </p:nvGrpSpPr>
          <p:grpSpPr>
            <a:xfrm>
              <a:off x="168813" y="168812"/>
              <a:ext cx="1069145" cy="1069145"/>
              <a:chOff x="168813" y="168812"/>
              <a:chExt cx="1069145" cy="1069145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68813" y="168812"/>
                <a:ext cx="1069145" cy="1069145"/>
                <a:chOff x="168813" y="168812"/>
                <a:chExt cx="2110154" cy="2110154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253221" y="239150"/>
                <a:ext cx="759656" cy="759656"/>
                <a:chOff x="168813" y="168812"/>
                <a:chExt cx="2110154" cy="2110154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" name="Group 13"/>
            <p:cNvGrpSpPr/>
            <p:nvPr userDrawn="1"/>
          </p:nvGrpSpPr>
          <p:grpSpPr>
            <a:xfrm flipH="1">
              <a:off x="10958735" y="168812"/>
              <a:ext cx="1069145" cy="1069145"/>
              <a:chOff x="168813" y="168812"/>
              <a:chExt cx="1069145" cy="106914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68813" y="168812"/>
                <a:ext cx="1069145" cy="1069145"/>
                <a:chOff x="168813" y="168812"/>
                <a:chExt cx="2110154" cy="2110154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/>
            </p:nvGrpSpPr>
            <p:grpSpPr>
              <a:xfrm>
                <a:off x="253221" y="239150"/>
                <a:ext cx="759656" cy="759656"/>
                <a:chOff x="168813" y="168812"/>
                <a:chExt cx="2110154" cy="2110154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/>
            <p:cNvGrpSpPr/>
            <p:nvPr userDrawn="1"/>
          </p:nvGrpSpPr>
          <p:grpSpPr>
            <a:xfrm flipV="1">
              <a:off x="168813" y="5627077"/>
              <a:ext cx="1069145" cy="1069145"/>
              <a:chOff x="168813" y="168812"/>
              <a:chExt cx="1069145" cy="1069145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168813" y="168812"/>
                <a:ext cx="1069145" cy="1069145"/>
                <a:chOff x="168813" y="168812"/>
                <a:chExt cx="2110154" cy="2110154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/>
              <p:cNvGrpSpPr/>
              <p:nvPr/>
            </p:nvGrpSpPr>
            <p:grpSpPr>
              <a:xfrm>
                <a:off x="253221" y="239150"/>
                <a:ext cx="759656" cy="759656"/>
                <a:chOff x="168813" y="168812"/>
                <a:chExt cx="2110154" cy="2110154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8" name="Group 27"/>
            <p:cNvGrpSpPr/>
            <p:nvPr userDrawn="1"/>
          </p:nvGrpSpPr>
          <p:grpSpPr>
            <a:xfrm flipH="1" flipV="1">
              <a:off x="10958735" y="5627077"/>
              <a:ext cx="1069145" cy="1069145"/>
              <a:chOff x="168813" y="168812"/>
              <a:chExt cx="1069145" cy="1069145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168813" y="168812"/>
                <a:ext cx="1069145" cy="1069145"/>
                <a:chOff x="168813" y="168812"/>
                <a:chExt cx="2110154" cy="2110154"/>
              </a:xfrm>
            </p:grpSpPr>
            <p:cxnSp>
              <p:nvCxnSpPr>
                <p:cNvPr id="33" name="Straight Connector 32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29"/>
              <p:cNvGrpSpPr/>
              <p:nvPr/>
            </p:nvGrpSpPr>
            <p:grpSpPr>
              <a:xfrm>
                <a:off x="253221" y="239150"/>
                <a:ext cx="759656" cy="759656"/>
                <a:chOff x="168813" y="168812"/>
                <a:chExt cx="2110154" cy="2110154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5" name="TextBox 34"/>
          <p:cNvSpPr txBox="1"/>
          <p:nvPr userDrawn="1"/>
        </p:nvSpPr>
        <p:spPr>
          <a:xfrm>
            <a:off x="253221" y="6348885"/>
            <a:ext cx="12763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rexi.theme.com</a:t>
            </a:r>
          </a:p>
        </p:txBody>
      </p:sp>
    </p:spTree>
    <p:extLst>
      <p:ext uri="{BB962C8B-B14F-4D97-AF65-F5344CB8AC3E}">
        <p14:creationId xmlns:p14="http://schemas.microsoft.com/office/powerpoint/2010/main" val="186518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9" r:id="rId8"/>
    <p:sldLayoutId id="214748366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8813" y="168812"/>
            <a:ext cx="11859067" cy="6527410"/>
            <a:chOff x="168813" y="168812"/>
            <a:chExt cx="11859067" cy="6527410"/>
          </a:xfrm>
        </p:grpSpPr>
        <p:grpSp>
          <p:nvGrpSpPr>
            <p:cNvPr id="3" name="Group 2"/>
            <p:cNvGrpSpPr/>
            <p:nvPr userDrawn="1"/>
          </p:nvGrpSpPr>
          <p:grpSpPr>
            <a:xfrm>
              <a:off x="168813" y="168812"/>
              <a:ext cx="1069145" cy="1069145"/>
              <a:chOff x="168813" y="168812"/>
              <a:chExt cx="1069145" cy="1069145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168813" y="168812"/>
                <a:ext cx="1069145" cy="1069145"/>
                <a:chOff x="168813" y="168812"/>
                <a:chExt cx="2110154" cy="2110154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/>
              <p:cNvGrpSpPr/>
              <p:nvPr/>
            </p:nvGrpSpPr>
            <p:grpSpPr>
              <a:xfrm>
                <a:off x="253221" y="239150"/>
                <a:ext cx="759656" cy="759656"/>
                <a:chOff x="168813" y="168812"/>
                <a:chExt cx="2110154" cy="2110154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" name="Group 3"/>
            <p:cNvGrpSpPr/>
            <p:nvPr userDrawn="1"/>
          </p:nvGrpSpPr>
          <p:grpSpPr>
            <a:xfrm flipH="1">
              <a:off x="10958735" y="168812"/>
              <a:ext cx="1069145" cy="1069145"/>
              <a:chOff x="168813" y="168812"/>
              <a:chExt cx="1069145" cy="1069145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68813" y="168812"/>
                <a:ext cx="1069145" cy="1069145"/>
                <a:chOff x="168813" y="168812"/>
                <a:chExt cx="2110154" cy="2110154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/>
              <p:cNvGrpSpPr/>
              <p:nvPr/>
            </p:nvGrpSpPr>
            <p:grpSpPr>
              <a:xfrm>
                <a:off x="253221" y="239150"/>
                <a:ext cx="759656" cy="759656"/>
                <a:chOff x="168813" y="168812"/>
                <a:chExt cx="2110154" cy="2110154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" name="Group 4"/>
            <p:cNvGrpSpPr/>
            <p:nvPr userDrawn="1"/>
          </p:nvGrpSpPr>
          <p:grpSpPr>
            <a:xfrm flipV="1">
              <a:off x="168813" y="5627077"/>
              <a:ext cx="1069145" cy="1069145"/>
              <a:chOff x="168813" y="168812"/>
              <a:chExt cx="1069145" cy="106914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68813" y="168812"/>
                <a:ext cx="1069145" cy="1069145"/>
                <a:chOff x="168813" y="168812"/>
                <a:chExt cx="2110154" cy="2110154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3"/>
              <p:cNvGrpSpPr/>
              <p:nvPr/>
            </p:nvGrpSpPr>
            <p:grpSpPr>
              <a:xfrm>
                <a:off x="253221" y="239150"/>
                <a:ext cx="759656" cy="759656"/>
                <a:chOff x="168813" y="168812"/>
                <a:chExt cx="2110154" cy="2110154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5"/>
            <p:cNvGrpSpPr/>
            <p:nvPr userDrawn="1"/>
          </p:nvGrpSpPr>
          <p:grpSpPr>
            <a:xfrm flipH="1" flipV="1">
              <a:off x="10958735" y="5627077"/>
              <a:ext cx="1069145" cy="1069145"/>
              <a:chOff x="168813" y="168812"/>
              <a:chExt cx="1069145" cy="106914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68813" y="168812"/>
                <a:ext cx="1069145" cy="1069145"/>
                <a:chOff x="168813" y="168812"/>
                <a:chExt cx="2110154" cy="2110154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/>
              <p:cNvGrpSpPr/>
              <p:nvPr/>
            </p:nvGrpSpPr>
            <p:grpSpPr>
              <a:xfrm>
                <a:off x="253221" y="239150"/>
                <a:ext cx="759656" cy="759656"/>
                <a:chOff x="168813" y="168812"/>
                <a:chExt cx="2110154" cy="2110154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1" name="TextBox 30"/>
          <p:cNvSpPr txBox="1"/>
          <p:nvPr/>
        </p:nvSpPr>
        <p:spPr>
          <a:xfrm>
            <a:off x="1320738" y="1662026"/>
            <a:ext cx="88897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2"/>
                </a:solidFill>
                <a:latin typeface="+mj-lt"/>
              </a:rPr>
              <a:t>Н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ормативно-правовые основы деятельности студенческих спортивных клубов в профессиональных образовательных организаций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20738" y="3921443"/>
            <a:ext cx="86233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Таиров Сергей Алексеевич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– первый заместитель директора по развитию дополнительного образования физкультурно-спортивной направленности ФГБУ «Федеральный центр организационно-методического обеспечения физического воспитания».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EC06128-FDED-AD4D-48B7-89FAF3869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27" y="232115"/>
            <a:ext cx="1131440" cy="75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53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F5FEF1-0B24-AED1-E7A4-B6A36B28598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9" b="13679"/>
          <a:stretch>
            <a:fillRect/>
          </a:stretch>
        </p:blipFill>
        <p:spPr/>
      </p:pic>
      <p:sp>
        <p:nvSpPr>
          <p:cNvPr id="13" name="Rectangle 12"/>
          <p:cNvSpPr/>
          <p:nvPr/>
        </p:nvSpPr>
        <p:spPr>
          <a:xfrm>
            <a:off x="-1" y="0"/>
            <a:ext cx="5300871" cy="591047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7535" y="1017157"/>
            <a:ext cx="44743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accent2"/>
                </a:solidFill>
                <a:latin typeface="+mj-lt"/>
              </a:rPr>
              <a:t>Регламентация</a:t>
            </a:r>
            <a:endParaRPr lang="en-US" sz="4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7535" y="1812407"/>
            <a:ext cx="3924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ДЕЯТЕЛЬНОСТИ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ССК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438" y="2571630"/>
            <a:ext cx="4737991" cy="310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– Федеральный закон «Об образовании в Российской Федерации» от 29 декабря 2012 г. № 273-ФЗ;</a:t>
            </a:r>
          </a:p>
          <a:p>
            <a:pPr>
              <a:lnSpc>
                <a:spcPct val="150000"/>
              </a:lnSpc>
            </a:pP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– Федеральный закон «О физической культуре и спорте в Российской Федерации» от 04 декабря 2007 г. № 329-ФЗ;</a:t>
            </a:r>
          </a:p>
          <a:p>
            <a:pPr>
              <a:lnSpc>
                <a:spcPct val="150000"/>
              </a:lnSpc>
            </a:pP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– Приказ Министерства науки и высшего образования Российской Федерации от 23 марта 2020 года № 462 «О порядке осуществления деятельности студенческих спортивных клубов (в том числе в виде общественных объединений), не являющихся юридическими лицами).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1A161BA-91B7-E7D1-5593-19EE013DEB3C}"/>
              </a:ext>
            </a:extLst>
          </p:cNvPr>
          <p:cNvSpPr/>
          <p:nvPr/>
        </p:nvSpPr>
        <p:spPr>
          <a:xfrm>
            <a:off x="281438" y="6374219"/>
            <a:ext cx="1239018" cy="159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902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51553" y="834168"/>
            <a:ext cx="1242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accent2"/>
                </a:solidFill>
                <a:latin typeface="+mj-lt"/>
              </a:rPr>
              <a:t>ССК</a:t>
            </a:r>
            <a:endParaRPr lang="en-US" sz="40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51553" y="1629418"/>
            <a:ext cx="4208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КАК СОСТАВНАЯ ЧАСТЬ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СТУДЕНЧЕСКОГО СПОРТА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51553" y="2764566"/>
            <a:ext cx="4249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НАПРАВЛЕНА НА РЕАЛИЗАЦИЮ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98230" y="3164676"/>
            <a:ext cx="4725610" cy="3656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–  Федерального проекта «Успех каждого ребенка»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– Федерального проекта «Спорт – норма жизни»»; 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– Стратегии развития физической культуры и спорта в Российской Федерации на период до 2030 года;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– Стратегии развития воспитания в Российской Федерации на период до 2025 года;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–  Основ государственной молодежной политики Российской Федерации на период до 2025 года и Плана реализации данного документа 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– Концепции развития студенческого спорта в Российской Федерации на период до 2025 года;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– Межотраслевой программы развития студенческого спорта до 2024 года;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AEAEC44-7A70-59F3-DC7E-0EBACC18CDC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2" r="181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2344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443C6CE-2D10-8611-6B58-116823EB4E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20" b="19420"/>
          <a:stretch/>
        </p:blipFill>
        <p:spPr>
          <a:xfrm>
            <a:off x="-106206" y="1306295"/>
            <a:ext cx="12192000" cy="3790122"/>
          </a:xfr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1463974" y="357089"/>
            <a:ext cx="9264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Организационно-правовые формы ССК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5949409" y="2064991"/>
            <a:ext cx="2110841" cy="2110841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59722" y="2050412"/>
            <a:ext cx="2110841" cy="2110841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868038" y="2734460"/>
            <a:ext cx="2081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j-lt"/>
              </a:rPr>
              <a:t>Структурное подразделение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70563" y="2776516"/>
            <a:ext cx="1948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j-lt"/>
              </a:rPr>
              <a:t>Общественное объединение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80541" y="5288982"/>
            <a:ext cx="3377023" cy="8868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r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П. 2 ст. 27 Федерального закона «Об образовании в Российской Федерации» </a:t>
            </a:r>
          </a:p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от 29.12.2012 N 273-ФЗ 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93455" y="5293583"/>
            <a:ext cx="3550385" cy="8868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r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П.3 ст. 28 Федерального закона «О физической культуре и спорте в Российской Федерации»</a:t>
            </a:r>
          </a:p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от 04.12.2007 N 329-ФЗ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EDD9DE6-84FA-F9C6-8F28-D508A261A9EB}"/>
              </a:ext>
            </a:extLst>
          </p:cNvPr>
          <p:cNvSpPr/>
          <p:nvPr/>
        </p:nvSpPr>
        <p:spPr>
          <a:xfrm>
            <a:off x="281438" y="6374219"/>
            <a:ext cx="1239018" cy="159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id="{B395C4C2-7CE0-EC77-16E1-F4860551AF30}"/>
              </a:ext>
            </a:extLst>
          </p:cNvPr>
          <p:cNvCxnSpPr>
            <a:cxnSpLocks/>
          </p:cNvCxnSpPr>
          <p:nvPr/>
        </p:nvCxnSpPr>
        <p:spPr>
          <a:xfrm flipH="1">
            <a:off x="3806456" y="4134372"/>
            <a:ext cx="910482" cy="1075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CE57E311-E86C-E2A7-D48F-E46AC00182F0}"/>
              </a:ext>
            </a:extLst>
          </p:cNvPr>
          <p:cNvCxnSpPr>
            <a:cxnSpLocks/>
          </p:cNvCxnSpPr>
          <p:nvPr/>
        </p:nvCxnSpPr>
        <p:spPr>
          <a:xfrm>
            <a:off x="7303034" y="4134372"/>
            <a:ext cx="756445" cy="1154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178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id="{387353E0-CD51-433F-B4B1-B874712418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688451"/>
              </p:ext>
            </p:extLst>
          </p:nvPr>
        </p:nvGraphicFramePr>
        <p:xfrm>
          <a:off x="584789" y="584790"/>
          <a:ext cx="10749517" cy="568842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53160">
                  <a:extLst>
                    <a:ext uri="{9D8B030D-6E8A-4147-A177-3AD203B41FA5}">
                      <a16:colId xmlns:a16="http://schemas.microsoft.com/office/drawing/2014/main" val="1597775732"/>
                    </a:ext>
                  </a:extLst>
                </a:gridCol>
                <a:gridCol w="3598668">
                  <a:extLst>
                    <a:ext uri="{9D8B030D-6E8A-4147-A177-3AD203B41FA5}">
                      <a16:colId xmlns:a16="http://schemas.microsoft.com/office/drawing/2014/main" val="4086078458"/>
                    </a:ext>
                  </a:extLst>
                </a:gridCol>
                <a:gridCol w="3597689">
                  <a:extLst>
                    <a:ext uri="{9D8B030D-6E8A-4147-A177-3AD203B41FA5}">
                      <a16:colId xmlns:a16="http://schemas.microsoft.com/office/drawing/2014/main" val="1440065662"/>
                    </a:ext>
                  </a:extLst>
                </a:gridCol>
              </a:tblGrid>
              <a:tr h="587321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Юридическая основа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Структурное подразделение ПОО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Общественное объединение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1828323"/>
                  </a:ext>
                </a:extLst>
              </a:tr>
              <a:tr h="6031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Закон об образовании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Закон об общественных объединениях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5359642"/>
                  </a:ext>
                </a:extLst>
              </a:tr>
              <a:tr h="42125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Основополагающий документ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Положение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Устав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2090723"/>
                  </a:ext>
                </a:extLst>
              </a:tr>
              <a:tr h="24735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Принципы создания и деятельности ССК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Выделенная в установленном порядке, но не обладающая признаками юридического лица и не являющаяся обособленной, часть организации, на которую возлагаются самостоятельные задачи, функции и ответственность.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Свободны в определении своей внутренней структуры, целей, форм и методов своей деятельности. Деятельность должна быть гласной, а информация об учредительных и программных документах общедоступной.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6681900"/>
                  </a:ext>
                </a:extLst>
              </a:tr>
              <a:tr h="28029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Участники ССК 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Обучающиеся и работники ПОО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434646"/>
                  </a:ext>
                </a:extLst>
              </a:tr>
              <a:tr h="42125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Символика и другая атрибутика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Вправе иметь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927794"/>
                  </a:ext>
                </a:extLst>
              </a:tr>
              <a:tr h="9016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Реорганизация и ликвидация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 решению директора ПОО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 решению съезда (конференции) или Общего собрания ССК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4391687"/>
                  </a:ext>
                </a:extLst>
              </a:tr>
            </a:tbl>
          </a:graphicData>
        </a:graphic>
      </p:graphicFrame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DD852838-AD2C-BF57-FA54-C7051A15E344}"/>
              </a:ext>
            </a:extLst>
          </p:cNvPr>
          <p:cNvSpPr/>
          <p:nvPr/>
        </p:nvSpPr>
        <p:spPr>
          <a:xfrm>
            <a:off x="281438" y="6374219"/>
            <a:ext cx="1239018" cy="159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95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5257" y="357089"/>
            <a:ext cx="6181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Задачи деятельности ССК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0087" y="1563756"/>
            <a:ext cx="3128066" cy="201433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67144" y="1780292"/>
            <a:ext cx="782016" cy="5035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336464" y="1563756"/>
            <a:ext cx="3128066" cy="2014330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073521" y="1780292"/>
            <a:ext cx="782016" cy="503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142845" y="1563756"/>
            <a:ext cx="3128066" cy="2014330"/>
          </a:xfrm>
          <a:prstGeom prst="rect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879902" y="1780292"/>
            <a:ext cx="782016" cy="5035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30087" y="3962399"/>
            <a:ext cx="3128066" cy="2014330"/>
          </a:xfrm>
          <a:prstGeom prst="rect">
            <a:avLst/>
          </a:prstGeom>
          <a:noFill/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67144" y="4178935"/>
            <a:ext cx="782016" cy="5035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336464" y="3962399"/>
            <a:ext cx="3128066" cy="2014330"/>
          </a:xfrm>
          <a:prstGeom prst="rect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073521" y="4178935"/>
            <a:ext cx="782016" cy="50358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395897" y="1832027"/>
            <a:ext cx="524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</a:rPr>
              <a:t>01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209491" y="1832027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</a:rPr>
              <a:t>02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015872" y="1832027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</a:rPr>
              <a:t>03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00706" y="4230670"/>
            <a:ext cx="514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</a:rPr>
              <a:t>04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06285" y="4230670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</a:rPr>
              <a:t>05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41691" y="4177694"/>
            <a:ext cx="37961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п. 6, 7 Приказа Министерства науки и высшего образования Российской Федерации от 23 марта 2020 года № 462 «О порядке осуществления деятельности студенческих спортивных клубов (в том числе в виде общественных объединений), не являющихся юридическими лицами)</a:t>
            </a:r>
            <a:endParaRPr lang="en-US" sz="14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45765" y="1893606"/>
            <a:ext cx="2496458" cy="116384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поощрение обучающихся, добившихся высоких показателей в спортивных, физкультурных и оздоровительных мероприятиях;</a:t>
            </a:r>
            <a:endParaRPr lang="en-US" sz="1200" dirty="0">
              <a:solidFill>
                <a:schemeClr val="bg1">
                  <a:lumMod val="65000"/>
                </a:schemeClr>
              </a:solidFill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518321" y="1724232"/>
            <a:ext cx="2670519" cy="171784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информирование обучающихся о проводимых физкультурных, спортивных и оздоровительных мероприятиях, конкурсах, акциях в ПОО и общественных объединениях спортивной направленности</a:t>
            </a:r>
            <a:endParaRPr lang="en-US" sz="1200" dirty="0">
              <a:solidFill>
                <a:schemeClr val="bg1">
                  <a:lumMod val="65000"/>
                </a:schemeClr>
              </a:solidFill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264558" y="1600985"/>
            <a:ext cx="2999738" cy="19948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взаимодействие с органами исполнительной власти, органами местного самоуправления и НКО и с заинтересованными партнерами и спонсорами, в том числе в целях увеличения финансирования деятельности ССК</a:t>
            </a:r>
            <a:endParaRPr lang="en-US" sz="1200" dirty="0">
              <a:solidFill>
                <a:schemeClr val="bg1">
                  <a:lumMod val="65000"/>
                </a:schemeClr>
              </a:solidFill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00174" y="4560785"/>
            <a:ext cx="2496458" cy="88684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Взаимодействие со спортивными федерациями - всероссийскими и региональными</a:t>
            </a:r>
            <a:endParaRPr lang="en-US" sz="1200" dirty="0">
              <a:solidFill>
                <a:schemeClr val="bg1">
                  <a:lumMod val="65000"/>
                </a:schemeClr>
              </a:solidFill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566175" y="4283786"/>
            <a:ext cx="2496458" cy="116384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взаимодействие ССК с добровольческими (волонтерскими) организациями и средствами массовой информации</a:t>
            </a:r>
            <a:endParaRPr lang="en-US" sz="1200" dirty="0">
              <a:solidFill>
                <a:schemeClr val="bg1">
                  <a:lumMod val="65000"/>
                </a:schemeClr>
              </a:solidFill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456EEF9-25F6-2D93-7498-C87BA9628169}"/>
              </a:ext>
            </a:extLst>
          </p:cNvPr>
          <p:cNvSpPr/>
          <p:nvPr/>
        </p:nvSpPr>
        <p:spPr>
          <a:xfrm>
            <a:off x="281438" y="6374219"/>
            <a:ext cx="1239018" cy="159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309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83842" y="1251858"/>
            <a:ext cx="5908158" cy="4354284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30100" y="1596586"/>
            <a:ext cx="6229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+mj-lt"/>
              </a:rPr>
              <a:t>Механизм регистрации ССК в реестре: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4387" y="2935220"/>
            <a:ext cx="5205165" cy="171784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Письмо заместителя Министра просвещения РФ Дениса Евгеньевича Грибова от 16 марта 2022 г. № ДГ-667/06 «О формировании Единого всероссийского перечня (реестра) студенческих спортивных клубов»;</a:t>
            </a:r>
          </a:p>
          <a:p>
            <a:pPr>
              <a:lnSpc>
                <a:spcPct val="150000"/>
              </a:lnSpc>
            </a:pPr>
            <a:endParaRPr lang="ru-RU" sz="1200" dirty="0">
              <a:solidFill>
                <a:schemeClr val="bg1"/>
              </a:solidFill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Методические рекомендации по созданию студенческих спортивных клубов в профессиональных образовательных организациях.</a:t>
            </a:r>
            <a:endParaRPr lang="en-US" sz="1200" dirty="0">
              <a:solidFill>
                <a:schemeClr val="bg1"/>
              </a:solidFill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6A4A47F-43EE-4538-E376-926613A50305}"/>
              </a:ext>
            </a:extLst>
          </p:cNvPr>
          <p:cNvSpPr/>
          <p:nvPr/>
        </p:nvSpPr>
        <p:spPr>
          <a:xfrm>
            <a:off x="281438" y="6374219"/>
            <a:ext cx="1239018" cy="159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F07CC64-67B8-B5B9-A1B2-A037A844E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97" y="0"/>
            <a:ext cx="3081506" cy="403530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5B22B9A-3D18-1506-4FD5-D28EEF94E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310" y="2350647"/>
            <a:ext cx="3263532" cy="435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7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561046"/>
            <a:ext cx="12192000" cy="129695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" name="Rectangle 5"/>
          <p:cNvSpPr/>
          <p:nvPr/>
        </p:nvSpPr>
        <p:spPr>
          <a:xfrm>
            <a:off x="0" y="1934426"/>
            <a:ext cx="12192000" cy="1494574"/>
          </a:xfrm>
          <a:prstGeom prst="rect">
            <a:avLst/>
          </a:prstGeom>
          <a:solidFill>
            <a:schemeClr val="accent1">
              <a:lumMod val="7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Спасибо за внимание!</a:t>
            </a:r>
            <a:endParaRPr lang="en-ID" sz="4400" dirty="0"/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6791555" y="5787964"/>
            <a:ext cx="273636" cy="416103"/>
          </a:xfrm>
          <a:custGeom>
            <a:avLst/>
            <a:gdLst>
              <a:gd name="T0" fmla="*/ 245 w 490"/>
              <a:gd name="T1" fmla="*/ 0 h 800"/>
              <a:gd name="T2" fmla="*/ 0 w 490"/>
              <a:gd name="T3" fmla="*/ 245 h 800"/>
              <a:gd name="T4" fmla="*/ 245 w 490"/>
              <a:gd name="T5" fmla="*/ 800 h 800"/>
              <a:gd name="T6" fmla="*/ 490 w 490"/>
              <a:gd name="T7" fmla="*/ 245 h 800"/>
              <a:gd name="T8" fmla="*/ 245 w 490"/>
              <a:gd name="T9" fmla="*/ 0 h 800"/>
              <a:gd name="T10" fmla="*/ 245 w 490"/>
              <a:gd name="T11" fmla="*/ 394 h 800"/>
              <a:gd name="T12" fmla="*/ 92 w 490"/>
              <a:gd name="T13" fmla="*/ 242 h 800"/>
              <a:gd name="T14" fmla="*/ 245 w 490"/>
              <a:gd name="T15" fmla="*/ 89 h 800"/>
              <a:gd name="T16" fmla="*/ 398 w 490"/>
              <a:gd name="T17" fmla="*/ 242 h 800"/>
              <a:gd name="T18" fmla="*/ 245 w 490"/>
              <a:gd name="T19" fmla="*/ 394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0" h="800">
                <a:moveTo>
                  <a:pt x="245" y="0"/>
                </a:moveTo>
                <a:cubicBezTo>
                  <a:pt x="110" y="0"/>
                  <a:pt x="0" y="110"/>
                  <a:pt x="0" y="245"/>
                </a:cubicBezTo>
                <a:cubicBezTo>
                  <a:pt x="0" y="381"/>
                  <a:pt x="245" y="800"/>
                  <a:pt x="245" y="800"/>
                </a:cubicBezTo>
                <a:cubicBezTo>
                  <a:pt x="245" y="800"/>
                  <a:pt x="490" y="381"/>
                  <a:pt x="490" y="245"/>
                </a:cubicBezTo>
                <a:cubicBezTo>
                  <a:pt x="490" y="110"/>
                  <a:pt x="381" y="0"/>
                  <a:pt x="245" y="0"/>
                </a:cubicBezTo>
                <a:close/>
                <a:moveTo>
                  <a:pt x="245" y="394"/>
                </a:moveTo>
                <a:cubicBezTo>
                  <a:pt x="161" y="394"/>
                  <a:pt x="92" y="326"/>
                  <a:pt x="92" y="242"/>
                </a:cubicBezTo>
                <a:cubicBezTo>
                  <a:pt x="92" y="157"/>
                  <a:pt x="161" y="89"/>
                  <a:pt x="245" y="89"/>
                </a:cubicBezTo>
                <a:cubicBezTo>
                  <a:pt x="329" y="89"/>
                  <a:pt x="398" y="157"/>
                  <a:pt x="398" y="242"/>
                </a:cubicBezTo>
                <a:cubicBezTo>
                  <a:pt x="398" y="326"/>
                  <a:pt x="329" y="394"/>
                  <a:pt x="245" y="3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2434502" y="5156523"/>
            <a:ext cx="7322999" cy="367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333" dirty="0">
                <a:solidFill>
                  <a:schemeClr val="bg1"/>
                </a:solidFill>
              </a:rPr>
              <a:t>Midlle Easton, 245 Eva. </a:t>
            </a:r>
            <a:r>
              <a:rPr lang="en-ID" sz="1333" dirty="0">
                <a:solidFill>
                  <a:schemeClr val="bg1"/>
                </a:solidFill>
              </a:rPr>
              <a:t>4304 Market Street Grand Island, NE 68801</a:t>
            </a:r>
            <a:endParaRPr lang="id-ID" sz="1333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8530" y="5915920"/>
            <a:ext cx="1480708" cy="288147"/>
          </a:xfrm>
          <a:prstGeom prst="rect">
            <a:avLst/>
          </a:prstGeom>
          <a:noFill/>
        </p:spPr>
        <p:txBody>
          <a:bodyPr wrap="none" lIns="72000" tIns="36000" rIns="72000" bIns="3600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fcomofv@mail.ru</a:t>
            </a:r>
          </a:p>
        </p:txBody>
      </p:sp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1950713" y="5968395"/>
            <a:ext cx="317816" cy="187507"/>
          </a:xfrm>
          <a:custGeom>
            <a:avLst/>
            <a:gdLst>
              <a:gd name="T0" fmla="*/ 1178 w 1178"/>
              <a:gd name="T1" fmla="*/ 0 h 695"/>
              <a:gd name="T2" fmla="*/ 1178 w 1178"/>
              <a:gd name="T3" fmla="*/ 79 h 695"/>
              <a:gd name="T4" fmla="*/ 589 w 1178"/>
              <a:gd name="T5" fmla="*/ 361 h 695"/>
              <a:gd name="T6" fmla="*/ 0 w 1178"/>
              <a:gd name="T7" fmla="*/ 79 h 695"/>
              <a:gd name="T8" fmla="*/ 0 w 1178"/>
              <a:gd name="T9" fmla="*/ 0 h 695"/>
              <a:gd name="T10" fmla="*/ 1178 w 1178"/>
              <a:gd name="T11" fmla="*/ 0 h 695"/>
              <a:gd name="T12" fmla="*/ 0 w 1178"/>
              <a:gd name="T13" fmla="*/ 146 h 695"/>
              <a:gd name="T14" fmla="*/ 0 w 1178"/>
              <a:gd name="T15" fmla="*/ 695 h 695"/>
              <a:gd name="T16" fmla="*/ 1178 w 1178"/>
              <a:gd name="T17" fmla="*/ 695 h 695"/>
              <a:gd name="T18" fmla="*/ 1178 w 1178"/>
              <a:gd name="T19" fmla="*/ 146 h 695"/>
              <a:gd name="T20" fmla="*/ 589 w 1178"/>
              <a:gd name="T21" fmla="*/ 508 h 695"/>
              <a:gd name="T22" fmla="*/ 0 w 1178"/>
              <a:gd name="T23" fmla="*/ 146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78" h="695">
                <a:moveTo>
                  <a:pt x="1178" y="0"/>
                </a:moveTo>
                <a:lnTo>
                  <a:pt x="1178" y="79"/>
                </a:lnTo>
                <a:lnTo>
                  <a:pt x="589" y="361"/>
                </a:lnTo>
                <a:lnTo>
                  <a:pt x="0" y="79"/>
                </a:lnTo>
                <a:lnTo>
                  <a:pt x="0" y="0"/>
                </a:lnTo>
                <a:lnTo>
                  <a:pt x="1178" y="0"/>
                </a:lnTo>
                <a:close/>
                <a:moveTo>
                  <a:pt x="0" y="146"/>
                </a:moveTo>
                <a:lnTo>
                  <a:pt x="0" y="695"/>
                </a:lnTo>
                <a:lnTo>
                  <a:pt x="1178" y="695"/>
                </a:lnTo>
                <a:lnTo>
                  <a:pt x="1178" y="146"/>
                </a:lnTo>
                <a:lnTo>
                  <a:pt x="589" y="508"/>
                </a:lnTo>
                <a:lnTo>
                  <a:pt x="0" y="1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23026" y="5803608"/>
            <a:ext cx="1745203" cy="503590"/>
          </a:xfrm>
          <a:prstGeom prst="rect">
            <a:avLst/>
          </a:prstGeom>
          <a:noFill/>
        </p:spPr>
        <p:txBody>
          <a:bodyPr wrap="none" lIns="72000" tIns="36000" rIns="72000" bIns="36000" rtlCol="0" anchor="t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+ 7 (495) 360 72-46</a:t>
            </a:r>
          </a:p>
          <a:p>
            <a:r>
              <a:rPr lang="ru-RU" sz="1400" dirty="0">
                <a:solidFill>
                  <a:schemeClr val="bg1"/>
                </a:solidFill>
              </a:rPr>
              <a:t>+ 7 (495) 360 84-56</a:t>
            </a:r>
          </a:p>
        </p:txBody>
      </p:sp>
      <p:pic>
        <p:nvPicPr>
          <p:cNvPr id="21" name="Рисунок 20" descr="Телефонная трубка">
            <a:extLst>
              <a:ext uri="{FF2B5EF4-FFF2-40B4-BE49-F238E27FC236}">
                <a16:creationId xmlns:a16="http://schemas.microsoft.com/office/drawing/2014/main" id="{CECD94CF-24B3-9E52-7025-AE09FA2BF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06357">
            <a:off x="4173537" y="5879971"/>
            <a:ext cx="360043" cy="36004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E94C683-61DD-F0A1-DEAF-270F07F569DD}"/>
              </a:ext>
            </a:extLst>
          </p:cNvPr>
          <p:cNvSpPr txBox="1"/>
          <p:nvPr/>
        </p:nvSpPr>
        <p:spPr>
          <a:xfrm>
            <a:off x="6937695" y="5834735"/>
            <a:ext cx="383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г. Москва, ул. Краснодарская 59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913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.2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B658"/>
      </a:accent1>
      <a:accent2>
        <a:srgbClr val="DA8E50"/>
      </a:accent2>
      <a:accent3>
        <a:srgbClr val="9F664B"/>
      </a:accent3>
      <a:accent4>
        <a:srgbClr val="423745"/>
      </a:accent4>
      <a:accent5>
        <a:srgbClr val="312933"/>
      </a:accent5>
      <a:accent6>
        <a:srgbClr val="00263B"/>
      </a:accent6>
      <a:hlink>
        <a:srgbClr val="0563C1"/>
      </a:hlink>
      <a:folHlink>
        <a:srgbClr val="954F72"/>
      </a:folHlink>
    </a:clrScheme>
    <a:fontScheme name="Custom 1">
      <a:majorFont>
        <a:latin typeface="Raleway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593</Words>
  <Application>Microsoft Office PowerPoint</Application>
  <PresentationFormat>Широкоэкранный</PresentationFormat>
  <Paragraphs>66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Lato</vt:lpstr>
      <vt:lpstr>Raleway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bachtiar nurhakim</dc:creator>
  <cp:lastModifiedBy>Елизавета Солдатова</cp:lastModifiedBy>
  <cp:revision>21</cp:revision>
  <dcterms:created xsi:type="dcterms:W3CDTF">2018-10-04T04:26:53Z</dcterms:created>
  <dcterms:modified xsi:type="dcterms:W3CDTF">2022-10-26T08:15:18Z</dcterms:modified>
</cp:coreProperties>
</file>