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74" r:id="rId3"/>
    <p:sldId id="275" r:id="rId4"/>
    <p:sldId id="278" r:id="rId5"/>
    <p:sldId id="258" r:id="rId6"/>
    <p:sldId id="263" r:id="rId7"/>
    <p:sldId id="270" r:id="rId8"/>
    <p:sldId id="280" r:id="rId9"/>
    <p:sldId id="277" r:id="rId10"/>
    <p:sldId id="279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5A0A"/>
    <a:srgbClr val="233C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404" autoAdjust="0"/>
  </p:normalViewPr>
  <p:slideViewPr>
    <p:cSldViewPr snapToGrid="0">
      <p:cViewPr varScale="1">
        <p:scale>
          <a:sx n="72" d="100"/>
          <a:sy n="72" d="100"/>
        </p:scale>
        <p:origin x="90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87A91-07A0-43BA-B4F3-29EB38787D98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EFD93-005D-4170-BB51-AA16DEA95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405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739F-AFC4-4DF1-B1C7-B56D99701794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8FD1-5A88-46A4-A9A6-84B2C3722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16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739F-AFC4-4DF1-B1C7-B56D99701794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8FD1-5A88-46A4-A9A6-84B2C3722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207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739F-AFC4-4DF1-B1C7-B56D99701794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8FD1-5A88-46A4-A9A6-84B2C3722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782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739F-AFC4-4DF1-B1C7-B56D99701794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8FD1-5A88-46A4-A9A6-84B2C3722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239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739F-AFC4-4DF1-B1C7-B56D99701794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8FD1-5A88-46A4-A9A6-84B2C3722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050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739F-AFC4-4DF1-B1C7-B56D99701794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8FD1-5A88-46A4-A9A6-84B2C3722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462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739F-AFC4-4DF1-B1C7-B56D99701794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8FD1-5A88-46A4-A9A6-84B2C3722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327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739F-AFC4-4DF1-B1C7-B56D99701794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8FD1-5A88-46A4-A9A6-84B2C3722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82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739F-AFC4-4DF1-B1C7-B56D99701794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8FD1-5A88-46A4-A9A6-84B2C3722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541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739F-AFC4-4DF1-B1C7-B56D99701794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8FD1-5A88-46A4-A9A6-84B2C3722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978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739F-AFC4-4DF1-B1C7-B56D99701794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8FD1-5A88-46A4-A9A6-84B2C3722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844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1739F-AFC4-4DF1-B1C7-B56D99701794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48FD1-5A88-46A4-A9A6-84B2C3722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831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2.jpeg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2459821" y="4369241"/>
            <a:ext cx="7335566" cy="2507810"/>
            <a:chOff x="-2459821" y="4369241"/>
            <a:chExt cx="7335566" cy="2507810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 flipV="1">
              <a:off x="-430417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 flipV="1">
              <a:off x="-274118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 flipV="1">
              <a:off x="-586716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-743015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flipV="1">
              <a:off x="-899314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V="1">
              <a:off x="-1055613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V="1">
              <a:off x="-1214358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-1373103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flipV="1">
              <a:off x="-1528023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-1684322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-1840621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-1996920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V="1">
              <a:off x="-2153219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-2309518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V="1">
              <a:off x="-119198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flipV="1">
              <a:off x="35722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V="1">
              <a:off x="187183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flipV="1">
              <a:off x="349753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flipV="1">
              <a:off x="501214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flipV="1">
              <a:off x="657513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flipV="1">
              <a:off x="812433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967353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flipV="1">
              <a:off x="1118814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flipV="1">
              <a:off x="1281384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V="1">
              <a:off x="1434925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flipV="1">
              <a:off x="1591224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1746144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flipV="1">
              <a:off x="1901064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V="1">
              <a:off x="2052525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flipV="1">
              <a:off x="2215095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flipV="1">
              <a:off x="2367935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flipV="1">
              <a:off x="-2459821" y="4369241"/>
              <a:ext cx="2507810" cy="2507810"/>
            </a:xfrm>
            <a:prstGeom prst="line">
              <a:avLst/>
            </a:prstGeom>
            <a:ln w="12700">
              <a:solidFill>
                <a:srgbClr val="E65A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Прямоугольник 40"/>
          <p:cNvSpPr/>
          <p:nvPr/>
        </p:nvSpPr>
        <p:spPr>
          <a:xfrm>
            <a:off x="2480651" y="0"/>
            <a:ext cx="9711349" cy="6857999"/>
          </a:xfrm>
          <a:prstGeom prst="rect">
            <a:avLst/>
          </a:prstGeom>
          <a:solidFill>
            <a:srgbClr val="233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72" y="495300"/>
            <a:ext cx="1296592" cy="129659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055776" y="2598493"/>
            <a:ext cx="8509691" cy="2062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 dirty="0" smtClean="0">
                <a:ln w="3175" cmpd="sng"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Арктический вектор развития системы образования физкультурно-спортивной направленности Мурманской области</a:t>
            </a: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3000049" y="5184122"/>
            <a:ext cx="747745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14" y="1196655"/>
            <a:ext cx="11677586" cy="49218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88981" y="682942"/>
            <a:ext cx="10757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233C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АИС «Система учета мероприятий и достижений обучающихся»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14" y="1833560"/>
            <a:ext cx="11333029" cy="7661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31" y="2703787"/>
            <a:ext cx="8900931" cy="591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7990" y="2703787"/>
            <a:ext cx="2414226" cy="6664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6572" y="3474309"/>
            <a:ext cx="5826439" cy="31300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0565" y="3927120"/>
            <a:ext cx="866205" cy="7007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91605" y="4001036"/>
            <a:ext cx="844005" cy="6268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6142" y="3474309"/>
            <a:ext cx="739380" cy="9086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3315" y="3474309"/>
            <a:ext cx="3614569" cy="321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4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14" y="1196655"/>
            <a:ext cx="11677586" cy="49218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14414" y="488640"/>
            <a:ext cx="100084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3175" cmpd="sng">
                  <a:noFill/>
                </a:ln>
                <a:solidFill>
                  <a:srgbClr val="233C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Региональный образовательный центр для одарённых детей «Полярная звезда» </a:t>
            </a:r>
            <a:endParaRPr lang="ru-RU" sz="2800" b="1" dirty="0">
              <a:solidFill>
                <a:srgbClr val="233C8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368791" y="2335951"/>
            <a:ext cx="95365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dirty="0" smtClean="0">
                <a:solidFill>
                  <a:srgbClr val="333333"/>
                </a:solidFill>
                <a:latin typeface="PT Serif"/>
              </a:rPr>
              <a:t>В </a:t>
            </a:r>
            <a:r>
              <a:rPr lang="ru-RU" dirty="0">
                <a:solidFill>
                  <a:srgbClr val="333333"/>
                </a:solidFill>
                <a:latin typeface="PT Serif"/>
              </a:rPr>
              <a:t>рамках регионального проекта «Современная школа» национального проекта «</a:t>
            </a:r>
            <a:r>
              <a:rPr lang="ru-RU" dirty="0" smtClean="0">
                <a:solidFill>
                  <a:srgbClr val="333333"/>
                </a:solidFill>
                <a:latin typeface="PT Serif"/>
              </a:rPr>
              <a:t>Образование» 1 </a:t>
            </a:r>
            <a:r>
              <a:rPr lang="ru-RU" dirty="0">
                <a:solidFill>
                  <a:srgbClr val="333333"/>
                </a:solidFill>
                <a:latin typeface="PT Serif"/>
              </a:rPr>
              <a:t>сентября 2022 года в Мурманске </a:t>
            </a:r>
            <a:r>
              <a:rPr lang="ru-RU" dirty="0" smtClean="0">
                <a:solidFill>
                  <a:srgbClr val="333333"/>
                </a:solidFill>
                <a:latin typeface="PT Serif"/>
              </a:rPr>
              <a:t>планируется открытие Центра </a:t>
            </a:r>
            <a:r>
              <a:rPr lang="ru-RU" dirty="0">
                <a:solidFill>
                  <a:srgbClr val="333333"/>
                </a:solidFill>
                <a:latin typeface="PT Serif"/>
              </a:rPr>
              <a:t>выявления и поддержки одаренных детей и молодежи </a:t>
            </a:r>
            <a:r>
              <a:rPr lang="ru-RU" b="1" dirty="0">
                <a:solidFill>
                  <a:srgbClr val="333333"/>
                </a:solidFill>
                <a:latin typeface="PT Serif"/>
              </a:rPr>
              <a:t>«Полярная звезда</a:t>
            </a:r>
            <a:r>
              <a:rPr lang="ru-RU" b="1" dirty="0" smtClean="0">
                <a:solidFill>
                  <a:srgbClr val="333333"/>
                </a:solidFill>
                <a:latin typeface="PT Serif"/>
              </a:rPr>
              <a:t>»</a:t>
            </a:r>
            <a:r>
              <a:rPr lang="ru-RU" dirty="0" smtClean="0">
                <a:solidFill>
                  <a:srgbClr val="333333"/>
                </a:solidFill>
                <a:latin typeface="PT Serif"/>
              </a:rPr>
              <a:t>.</a:t>
            </a:r>
            <a:r>
              <a:rPr lang="ru-RU" b="1" dirty="0" smtClean="0">
                <a:solidFill>
                  <a:srgbClr val="333333"/>
                </a:solidFill>
                <a:latin typeface="PT Serif"/>
              </a:rPr>
              <a:t> </a:t>
            </a:r>
            <a:endParaRPr lang="ru-RU" dirty="0">
              <a:solidFill>
                <a:srgbClr val="333333"/>
              </a:solidFill>
              <a:latin typeface="PT Serif"/>
            </a:endParaRPr>
          </a:p>
          <a:p>
            <a:pPr indent="450000" algn="just"/>
            <a:r>
              <a:rPr lang="ru-RU" dirty="0" smtClean="0">
                <a:solidFill>
                  <a:srgbClr val="333333"/>
                </a:solidFill>
                <a:latin typeface="PT Serif"/>
              </a:rPr>
              <a:t>Задача </a:t>
            </a:r>
            <a:r>
              <a:rPr lang="ru-RU" dirty="0">
                <a:solidFill>
                  <a:srgbClr val="333333"/>
                </a:solidFill>
                <a:latin typeface="PT Serif"/>
              </a:rPr>
              <a:t>новой структуры – выявление одаренных ребят, обеспечение индивидуальной работы по образовательным программам с проявляющими выдающиеся способности и высокомотивированными детьми и молодежью в регионе. </a:t>
            </a:r>
            <a:endParaRPr lang="ru-RU" b="0" i="0" dirty="0">
              <a:solidFill>
                <a:srgbClr val="333333"/>
              </a:solidFill>
              <a:effectLst/>
              <a:latin typeface="PT Serif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696" y="4737389"/>
            <a:ext cx="5096760" cy="121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6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14" y="1196655"/>
            <a:ext cx="11677586" cy="49218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988240" y="506959"/>
            <a:ext cx="9944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233C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Реестр поставщиков услуг, реализующих программы физкультурно-спортивной направленности и спортивной подготовки в Мурманской области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40" y="2052568"/>
            <a:ext cx="4274217" cy="45030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33804" y="6237246"/>
            <a:ext cx="3649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Рис. 1. </a:t>
            </a:r>
            <a:r>
              <a:rPr lang="ru-RU" sz="1200" dirty="0" smtClean="0"/>
              <a:t>Поставщики образовательных услуг</a:t>
            </a:r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931" y="1947068"/>
            <a:ext cx="4760555" cy="442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4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14" y="1196655"/>
            <a:ext cx="11677586" cy="49218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41337" y="382035"/>
            <a:ext cx="10343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233C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Наполнение регионального навигатора </a:t>
            </a:r>
            <a:r>
              <a:rPr lang="ru-RU" sz="2000" b="1" dirty="0" smtClean="0">
                <a:solidFill>
                  <a:srgbClr val="233C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дополнительными общеобразовательными </a:t>
            </a:r>
            <a:r>
              <a:rPr lang="ru-RU" sz="2000" b="1" dirty="0">
                <a:solidFill>
                  <a:srgbClr val="233C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программами </a:t>
            </a:r>
            <a:r>
              <a:rPr lang="ru-RU" sz="2000" b="1" dirty="0" smtClean="0">
                <a:solidFill>
                  <a:srgbClr val="233C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физкультурно-спортивной направленности и </a:t>
            </a:r>
            <a:r>
              <a:rPr lang="ru-RU" sz="2000" b="1" dirty="0">
                <a:solidFill>
                  <a:srgbClr val="233C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программами спортивной подготовки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66" y="1997370"/>
            <a:ext cx="3731315" cy="41755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64" y="6172889"/>
            <a:ext cx="3054361" cy="3231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5114" y="2350287"/>
            <a:ext cx="3858910" cy="39841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9225" y="1902184"/>
            <a:ext cx="3286029" cy="5974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768" y="6172889"/>
            <a:ext cx="3054361" cy="3231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8998" y="1736710"/>
            <a:ext cx="3832907" cy="44361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4367" y="1819431"/>
            <a:ext cx="3596952" cy="8108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39000" y="2712989"/>
            <a:ext cx="1774090" cy="3840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31319" y="3144941"/>
            <a:ext cx="1506589" cy="22721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94024" y="6133494"/>
            <a:ext cx="3048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Рис. 2.2. </a:t>
            </a:r>
            <a:r>
              <a:rPr lang="ru-RU" sz="1400" dirty="0" smtClean="0"/>
              <a:t>Реализуемые программы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58005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14" y="1196655"/>
            <a:ext cx="11677586" cy="49218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777255" y="384903"/>
            <a:ext cx="10343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233C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Охват детей в возрасте от 5 до 18 </a:t>
            </a:r>
            <a:r>
              <a:rPr lang="ru-RU" sz="2000" b="1" dirty="0" smtClean="0">
                <a:solidFill>
                  <a:srgbClr val="233C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лет дополнительными </a:t>
            </a:r>
            <a:r>
              <a:rPr lang="ru-RU" sz="2000" b="1" dirty="0">
                <a:solidFill>
                  <a:srgbClr val="233C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общеобразовательными программами и спортивной подготовки </a:t>
            </a:r>
            <a:r>
              <a:rPr lang="ru-RU" sz="2000" b="1" dirty="0" smtClean="0">
                <a:solidFill>
                  <a:srgbClr val="233C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2000" b="1" dirty="0">
                <a:solidFill>
                  <a:srgbClr val="233C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Мурманской области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309" y="1853738"/>
            <a:ext cx="5346221" cy="40316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7507" y="2296680"/>
            <a:ext cx="5862123" cy="36980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893" y="1938188"/>
            <a:ext cx="5730737" cy="3779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1287" y="6027483"/>
            <a:ext cx="3251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Рис. 3 </a:t>
            </a:r>
            <a:r>
              <a:rPr lang="ru-RU" sz="1400" dirty="0" smtClean="0"/>
              <a:t>Охват по программам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948893" y="6027482"/>
            <a:ext cx="3699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Рис. 3.1. </a:t>
            </a:r>
            <a:r>
              <a:rPr lang="ru-RU" sz="1400" dirty="0" smtClean="0"/>
              <a:t>Охват по возрастным категориям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3296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14" y="1196655"/>
            <a:ext cx="11677586" cy="49218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65529" y="528846"/>
            <a:ext cx="100084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3175" cmpd="sng">
                  <a:noFill/>
                </a:ln>
                <a:solidFill>
                  <a:srgbClr val="233C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Гибкая система работы между образовательными учреждениями</a:t>
            </a:r>
            <a:endParaRPr lang="ru-RU" sz="2800" b="1" dirty="0">
              <a:solidFill>
                <a:srgbClr val="233C8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464" y="2032936"/>
            <a:ext cx="3029256" cy="20195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464" y="4396537"/>
            <a:ext cx="3029256" cy="2019504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7348451" y="2061556"/>
            <a:ext cx="581890" cy="4358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 rot="10800000">
            <a:off x="7323089" y="2959241"/>
            <a:ext cx="738664" cy="26866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3600" b="1" dirty="0" smtClean="0"/>
              <a:t>Семья</a:t>
            </a:r>
            <a:endParaRPr lang="ru-RU" sz="3600" b="1" dirty="0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761067" y="1960002"/>
            <a:ext cx="5689610" cy="446019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338349" y="5526295"/>
            <a:ext cx="4531402" cy="71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019993" y="4461113"/>
            <a:ext cx="31537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718262" y="3352244"/>
            <a:ext cx="17955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Стрелка вправо 38"/>
          <p:cNvSpPr/>
          <p:nvPr/>
        </p:nvSpPr>
        <p:spPr>
          <a:xfrm rot="10800000">
            <a:off x="5098979" y="2627751"/>
            <a:ext cx="2113848" cy="313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195" y="3659560"/>
            <a:ext cx="1840436" cy="37058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9588" y="4768584"/>
            <a:ext cx="1436287" cy="33656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3049" y="5728155"/>
            <a:ext cx="933582" cy="305046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3017519" y="2797707"/>
            <a:ext cx="119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ДЮСШОР</a:t>
            </a:r>
            <a:endParaRPr lang="ru-RU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2536407" y="3568021"/>
            <a:ext cx="2159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ДЮСШ </a:t>
            </a:r>
          </a:p>
          <a:p>
            <a:pPr algn="ctr"/>
            <a:r>
              <a:rPr lang="ru-RU" sz="2000" b="1" dirty="0" smtClean="0"/>
              <a:t>СШ</a:t>
            </a:r>
            <a:endParaRPr lang="ru-RU" sz="20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2536407" y="4724197"/>
            <a:ext cx="3750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ООО, ШСК, ОДОД</a:t>
            </a:r>
            <a:endParaRPr lang="ru-RU" sz="20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1518631" y="5668498"/>
            <a:ext cx="829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ДОУ</a:t>
            </a:r>
            <a:endParaRPr lang="ru-RU" sz="2000" b="1" dirty="0"/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3442" y="5964692"/>
            <a:ext cx="896190" cy="536494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1705" y="5625216"/>
            <a:ext cx="896190" cy="536494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8818" y="5917129"/>
            <a:ext cx="896190" cy="53649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4042" y="5612431"/>
            <a:ext cx="896190" cy="536494"/>
          </a:xfrm>
          <a:prstGeom prst="rect">
            <a:avLst/>
          </a:prstGeom>
        </p:spPr>
      </p:pic>
      <p:cxnSp>
        <p:nvCxnSpPr>
          <p:cNvPr id="60" name="Прямая со стрелкой 59"/>
          <p:cNvCxnSpPr>
            <a:stCxn id="54" idx="0"/>
          </p:cNvCxnSpPr>
          <p:nvPr/>
        </p:nvCxnSpPr>
        <p:spPr>
          <a:xfrm flipV="1">
            <a:off x="1933360" y="5124308"/>
            <a:ext cx="936608" cy="544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stCxn id="55" idx="0"/>
          </p:cNvCxnSpPr>
          <p:nvPr/>
        </p:nvCxnSpPr>
        <p:spPr>
          <a:xfrm flipV="1">
            <a:off x="2711537" y="5153126"/>
            <a:ext cx="486192" cy="8115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flipV="1">
            <a:off x="3619193" y="5153126"/>
            <a:ext cx="12868" cy="524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 flipH="1" flipV="1">
            <a:off x="4007239" y="5153126"/>
            <a:ext cx="497242" cy="7825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 flipH="1" flipV="1">
            <a:off x="4405806" y="5179012"/>
            <a:ext cx="813918" cy="4668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3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14" y="1196655"/>
            <a:ext cx="11677586" cy="49218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81775" y="498330"/>
            <a:ext cx="10008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3175" cmpd="sng">
                  <a:noFill/>
                </a:ln>
                <a:solidFill>
                  <a:srgbClr val="233C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Индивидуальный образовательный маршрут</a:t>
            </a:r>
            <a:endParaRPr lang="ru-RU" sz="2800" b="1" dirty="0">
              <a:solidFill>
                <a:srgbClr val="233C8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88" y="3699251"/>
            <a:ext cx="4276369" cy="23968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39" y="2220270"/>
            <a:ext cx="2107733" cy="9213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2622" y="2220902"/>
            <a:ext cx="1977737" cy="9213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455" y="2220902"/>
            <a:ext cx="2042647" cy="9213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758" y="2233393"/>
            <a:ext cx="2049454" cy="9088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91489" y="2487746"/>
            <a:ext cx="1687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ДОУ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056455" y="2481500"/>
            <a:ext cx="1504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ШСК</a:t>
            </a:r>
            <a:endParaRPr lang="ru-RU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564604" y="2311591"/>
            <a:ext cx="17207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Дополнительное образование,</a:t>
            </a:r>
            <a:br>
              <a:rPr lang="ru-RU" sz="1400" b="1" dirty="0" smtClean="0"/>
            </a:br>
            <a:r>
              <a:rPr lang="ru-RU" sz="1400" b="1" dirty="0" smtClean="0"/>
              <a:t>ДЮСШ</a:t>
            </a:r>
            <a:endParaRPr lang="ru-RU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524985" y="2509379"/>
            <a:ext cx="1479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СДЮСШОР</a:t>
            </a:r>
            <a:endParaRPr lang="ru-RU" b="1" dirty="0"/>
          </a:p>
        </p:txBody>
      </p:sp>
      <p:sp>
        <p:nvSpPr>
          <p:cNvPr id="18" name="Стрелка вправо 17"/>
          <p:cNvSpPr/>
          <p:nvPr/>
        </p:nvSpPr>
        <p:spPr>
          <a:xfrm>
            <a:off x="2730365" y="2445306"/>
            <a:ext cx="556953" cy="4974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1058" y="2445306"/>
            <a:ext cx="573074" cy="53649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6755" y="2425798"/>
            <a:ext cx="573074" cy="53649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17156" y="3755040"/>
            <a:ext cx="6205025" cy="2587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Традиционно, в рамках праздника Севера, в городе Мурманске Комитетом по образованию и городским информационным методическим центром проводится фестиваль физкультуры и спорта </a:t>
            </a:r>
            <a:r>
              <a:rPr lang="ru-RU" b="1" dirty="0" smtClean="0"/>
              <a:t>«Белый медвежонок»</a:t>
            </a:r>
            <a:r>
              <a:rPr lang="ru-RU" dirty="0" smtClean="0"/>
              <a:t>. </a:t>
            </a:r>
          </a:p>
          <a:p>
            <a:pPr algn="just"/>
            <a:r>
              <a:rPr lang="ru-RU" dirty="0" smtClean="0"/>
              <a:t>Цель данного фестиваля – привлечение детей дошкольного возраста к систематическим занятиям физическими упражнениями, выявление и распространение инновационного опыта в области формирования навыков здорового образа жизни.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463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14" y="1196655"/>
            <a:ext cx="11677586" cy="49218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14414" y="488640"/>
            <a:ext cx="100084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3175" cmpd="sng">
                  <a:noFill/>
                </a:ln>
                <a:solidFill>
                  <a:srgbClr val="233C8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 обучающихся в физкультурно-спортивных мероприятиях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233C8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4414" y="1919800"/>
            <a:ext cx="11098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ln w="3175" cmpd="sng"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Региональные мероприятия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14413" y="2735535"/>
            <a:ext cx="1128812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dirty="0" smtClean="0">
                <a:ln w="3175" cmpd="sng"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1600" dirty="0">
                <a:ln w="3175" cmpd="sng"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Фитнес в школу</a:t>
            </a:r>
            <a:r>
              <a:rPr lang="ru-RU" sz="1600" dirty="0" smtClean="0">
                <a:ln w="3175" cmpd="sng"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                                             </a:t>
            </a:r>
            <a:r>
              <a:rPr lang="ru-RU" dirty="0" smtClean="0"/>
              <a:t>«</a:t>
            </a:r>
            <a:r>
              <a:rPr lang="ru-RU" dirty="0"/>
              <a:t>Шиповка юных</a:t>
            </a:r>
            <a:r>
              <a:rPr lang="ru-RU" dirty="0" smtClean="0"/>
              <a:t>»                                      Спартакиада студентов ПОО</a:t>
            </a:r>
            <a:endParaRPr lang="ru-RU" sz="1600" dirty="0" smtClean="0">
              <a:ln w="3175" cmpd="sng">
                <a:noFill/>
              </a:ln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kumimoji="0" lang="ru-RU" sz="1600" b="0" i="0" u="none" strike="noStrike" kern="1200" cap="none" spc="0" normalizeH="0" baseline="0" noProof="0" dirty="0">
              <a:ln w="3175" cmpd="sng"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ru-RU" sz="1600" dirty="0" smtClean="0">
              <a:ln w="3175" cmpd="sng">
                <a:noFill/>
              </a:ln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ru-RU" sz="16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ru-RU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ru-RU" sz="16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Северная волна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                                                </a:t>
            </a:r>
            <a:r>
              <a:rPr lang="ru-RU" dirty="0" smtClean="0"/>
              <a:t>ВФСК </a:t>
            </a:r>
            <a:r>
              <a:rPr lang="ru-RU" dirty="0"/>
              <a:t>«ГТО</a:t>
            </a:r>
            <a:r>
              <a:rPr lang="ru-RU" dirty="0" smtClean="0"/>
              <a:t>»                                          Спартакиада студентов ООВО</a:t>
            </a:r>
            <a:endParaRPr lang="ru-RU" sz="16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kumimoji="0" lang="ru-RU" sz="1600" b="0" i="0" u="none" strike="noStrike" kern="1200" cap="none" spc="0" normalizeH="0" baseline="0" noProof="0" dirty="0">
              <a:ln w="3175" cmpd="sng"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ru-RU" sz="1600" dirty="0" smtClean="0">
              <a:ln w="3175" cmpd="sng">
                <a:noFill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kumimoji="0" lang="ru-RU" sz="1600" b="0" i="0" u="none" strike="noStrike" kern="1200" cap="none" spc="0" normalizeH="0" baseline="0" noProof="0" dirty="0">
              <a:ln w="3175" cmpd="sng"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ru-RU" sz="1600" dirty="0" smtClean="0">
              <a:ln w="3175" cmpd="sng">
                <a:noFill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ru-RU" sz="1600" dirty="0">
              <a:ln w="3175" cmpd="sng">
                <a:noFill/>
              </a:ln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ru-RU" sz="1600" dirty="0">
              <a:ln w="3175" cmpd="sng">
                <a:noFill/>
              </a:ln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kumimoji="0" lang="ru-RU" sz="1600" b="0" i="0" u="none" strike="noStrike" kern="1200" cap="none" spc="0" normalizeH="0" baseline="0" noProof="0" dirty="0">
              <a:ln w="3175" cmpd="sng"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49" y="4555392"/>
            <a:ext cx="771891" cy="7718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35" y="3023392"/>
            <a:ext cx="846705" cy="8467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393" y="3018348"/>
            <a:ext cx="888470" cy="8884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596" y="4492518"/>
            <a:ext cx="887238" cy="8872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555" y="3074937"/>
            <a:ext cx="814914" cy="8149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937" y="4532603"/>
            <a:ext cx="828496" cy="8284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1742" y="3091904"/>
            <a:ext cx="1114391" cy="7424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8834" y="3084406"/>
            <a:ext cx="1114364" cy="7424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7242" y="3091904"/>
            <a:ext cx="1223135" cy="8149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2203" y="3091904"/>
            <a:ext cx="1063929" cy="7979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2203" y="4612660"/>
            <a:ext cx="1133238" cy="7507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87242" y="4572364"/>
            <a:ext cx="1194062" cy="79106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75564" y="4579817"/>
            <a:ext cx="1044585" cy="78128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41860" y="3124111"/>
            <a:ext cx="1054769" cy="7027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897788" y="4572364"/>
            <a:ext cx="1076521" cy="78873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27054" y="4553446"/>
            <a:ext cx="1099116" cy="82630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35590" y="4553446"/>
            <a:ext cx="1123967" cy="82630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71200" y="3091904"/>
            <a:ext cx="1103109" cy="73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6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14" y="1196655"/>
            <a:ext cx="11677586" cy="49218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14414" y="488640"/>
            <a:ext cx="100084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3175" cmpd="sng">
                  <a:noFill/>
                </a:ln>
                <a:solidFill>
                  <a:srgbClr val="233C8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 обучающихся в физкультурно-спортивных мероприятиях муниципальных образований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233C8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14413" y="2735535"/>
            <a:ext cx="1154212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 smtClean="0"/>
              <a:t>Праздник </a:t>
            </a:r>
            <a:r>
              <a:rPr lang="ru-RU" dirty="0"/>
              <a:t>спорта и </a:t>
            </a:r>
            <a:r>
              <a:rPr lang="ru-RU" dirty="0" smtClean="0"/>
              <a:t>таланта                    </a:t>
            </a:r>
            <a:r>
              <a:rPr lang="ru-RU" dirty="0" err="1" smtClean="0"/>
              <a:t>Хибинский</a:t>
            </a:r>
            <a:r>
              <a:rPr lang="ru-RU" dirty="0" smtClean="0"/>
              <a:t> </a:t>
            </a:r>
            <a:r>
              <a:rPr lang="ru-RU" dirty="0"/>
              <a:t>с</a:t>
            </a:r>
            <a:r>
              <a:rPr lang="ru-RU" dirty="0" smtClean="0"/>
              <a:t>портивный фестиваль             Открытые массовые соревнования</a:t>
            </a:r>
            <a:endParaRPr lang="ru-RU" sz="1600" dirty="0" smtClean="0">
              <a:ln w="3175" cmpd="sng">
                <a:noFill/>
              </a:ln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ru-RU" sz="1600" dirty="0" smtClean="0">
                <a:ln w="3175" cmpd="sng"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Кольский район                                  город Кировск                                           среди детей на призы </a:t>
            </a:r>
          </a:p>
          <a:p>
            <a:pPr lvl="0"/>
            <a:r>
              <a:rPr lang="ru-RU" sz="1600" dirty="0">
                <a:ln w="3175" cmpd="sng"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smtClean="0">
                <a:ln w="3175" cmpd="sng"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                       «Ковдорский ГОК» </a:t>
            </a:r>
            <a:r>
              <a:rPr lang="ru-RU" sz="1600" smtClean="0">
                <a:ln w="3175" cmpd="sng">
                  <a:noFill/>
                </a:ln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Ковдорский район</a:t>
            </a:r>
            <a:endParaRPr lang="ru-RU" sz="1600" dirty="0" smtClean="0">
              <a:ln w="3175" cmpd="sng">
                <a:noFill/>
              </a:ln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kumimoji="0" lang="ru-RU" sz="1600" b="0" i="0" u="none" strike="noStrike" kern="1200" cap="none" spc="0" normalizeH="0" baseline="0" noProof="0" dirty="0" smtClean="0">
              <a:ln w="3175" cmpd="sng"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ru-RU" sz="1600" dirty="0" smtClean="0">
              <a:ln w="3175" cmpd="sng">
                <a:noFill/>
              </a:ln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ru-RU" sz="16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ru-RU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ru-RU" sz="16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kumimoji="0" lang="ru-RU" sz="1600" b="0" i="0" u="none" strike="noStrike" kern="1200" cap="none" spc="0" normalizeH="0" baseline="0" noProof="0" dirty="0">
              <a:ln w="3175" cmpd="sng"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ru-RU" sz="1600" dirty="0" smtClean="0">
              <a:ln w="3175" cmpd="sng">
                <a:noFill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kumimoji="0" lang="ru-RU" sz="1600" b="0" i="0" u="none" strike="noStrike" kern="1200" cap="none" spc="0" normalizeH="0" baseline="0" noProof="0" dirty="0">
              <a:ln w="3175" cmpd="sng"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ru-RU" sz="1600" dirty="0" smtClean="0">
              <a:ln w="3175" cmpd="sng">
                <a:noFill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Рисунок 26" descr="https://severpost.ru/docs/upload/2021/03/croppedImg_547920388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715" y="3446077"/>
            <a:ext cx="1533525" cy="852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https://hibiny.npdrozd.ru/uploaded/news/1200x1300_1504377306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194" y="3445626"/>
            <a:ext cx="1441959" cy="852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 descr="http://gazeta2x2.ru/wp-content/uploads/2021/03/2zyv9fUZkCU-1053x70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715" y="4412180"/>
            <a:ext cx="1533525" cy="1001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 descr="https://npdrozd.ru/uploaded/news/1200x1300_1063888062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194" y="4395376"/>
            <a:ext cx="1441959" cy="1018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 descr="https://murman.tv/upload/2021/04/01/298555355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038" y="5575151"/>
            <a:ext cx="1533525" cy="948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 descr="https://sun9-6.userapi.com/impg/-lesP5MRxrDhzDLk4wS6P4BPks0mevsAr0VGIw/xfHnFrit-qY.jpg?size=900x480&amp;quality=96&amp;sign=3a1c293ba5bf5e15d2b677178be740ed&amp;type=share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454" y="5574700"/>
            <a:ext cx="1441959" cy="948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32" descr="https://testakolr.gov-murman.ru/upload/iblock/09d/Sdm87j4jagQ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32" y="3739204"/>
            <a:ext cx="1434522" cy="1139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Рисунок 33" descr="https://testakolr.gov-murman.ru/upload/iblock/408/20210911_112527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66" y="3739204"/>
            <a:ext cx="1434639" cy="1139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Рисунок 34" descr="https://testakolr.gov-murman.ru/upload/iblock/cb9/20210911_110343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13" y="5150633"/>
            <a:ext cx="1413241" cy="106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Рисунок 35" descr="C:\Users\Kondrateva-no\Desktop\Для С.В\от Д.П. на готовность 1\сетка.pn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006" y="5151734"/>
            <a:ext cx="1434638" cy="106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Рисунок 36" descr="https://www.kovdor-open.ru/images/sport/st2020fvr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647" y="3739204"/>
            <a:ext cx="1552019" cy="1139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Рисунок 37" descr="https://www.hibiny.com/images/news/2020/209402/a92b9c2ce961a49e52670b3b5479627e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578" y="3749312"/>
            <a:ext cx="1592043" cy="11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Рисунок 38" descr="https://im0-tub-ru.yandex.net/i?id=484854b071a64e042c21201693bd2645&amp;n=13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392" y="5150633"/>
            <a:ext cx="1565274" cy="1224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Рисунок 39" descr="https://www.hibiny.com/images/news/2018/174651/5ec5bc7c4373a0207684401dec67904e.jp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540" y="5154640"/>
            <a:ext cx="1561082" cy="12209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061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14" y="1196655"/>
            <a:ext cx="11677586" cy="49218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713917" y="307469"/>
            <a:ext cx="11131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233C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инфраструктуры Мурманской области с целью привлечения детей к занятиям физической культурой </a:t>
            </a:r>
          </a:p>
          <a:p>
            <a:r>
              <a:rPr lang="ru-RU" sz="2400" b="1" dirty="0" smtClean="0">
                <a:solidFill>
                  <a:srgbClr val="233C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спортом</a:t>
            </a:r>
            <a:endParaRPr lang="ru-RU" sz="2400" b="1" dirty="0">
              <a:solidFill>
                <a:srgbClr val="233C8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17" y="1900045"/>
            <a:ext cx="3977073" cy="26288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165" y="1900045"/>
            <a:ext cx="3944231" cy="26288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6345" y="4513502"/>
            <a:ext cx="3425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Рис. 3. </a:t>
            </a:r>
            <a:r>
              <a:rPr lang="ru-RU" sz="1400" dirty="0" smtClean="0"/>
              <a:t>Ледовая арена «Метеор»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881661" y="4528891"/>
            <a:ext cx="4006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Рис. 4. </a:t>
            </a:r>
            <a:r>
              <a:rPr lang="ru-RU" sz="1400" dirty="0" smtClean="0"/>
              <a:t>ФОК «Вертикаль» 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475615" y="4944733"/>
            <a:ext cx="53700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В комплексе оборудован современный </a:t>
            </a:r>
            <a:r>
              <a:rPr lang="ru-RU" sz="1400" dirty="0" err="1"/>
              <a:t>скалодром</a:t>
            </a:r>
            <a:r>
              <a:rPr lang="ru-RU" sz="1400" dirty="0"/>
              <a:t>. Помимо групповых занятий спортсменов-любителей, на </a:t>
            </a:r>
            <a:r>
              <a:rPr lang="ru-RU" sz="1400" dirty="0" err="1"/>
              <a:t>скалодроме</a:t>
            </a:r>
            <a:r>
              <a:rPr lang="ru-RU" sz="1400" dirty="0"/>
              <a:t> будут проходить тренировки областной сборной по </a:t>
            </a:r>
            <a:r>
              <a:rPr lang="ru-RU" sz="1400" dirty="0" smtClean="0"/>
              <a:t>скалолазанию. Также </a:t>
            </a:r>
            <a:r>
              <a:rPr lang="ru-RU" sz="1400" dirty="0"/>
              <a:t>в состав </a:t>
            </a:r>
            <a:r>
              <a:rPr lang="ru-RU" sz="1400" dirty="0" err="1"/>
              <a:t>ФОКа</a:t>
            </a:r>
            <a:r>
              <a:rPr lang="ru-RU" sz="1400" dirty="0"/>
              <a:t> входит универсальный зал для игровых видов спорта и зал индивидуальной физической подготовки.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9971" y="4944733"/>
            <a:ext cx="55455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Крытый каток </a:t>
            </a:r>
            <a:r>
              <a:rPr lang="ru-RU" sz="1400" dirty="0"/>
              <a:t>с искусственным льдом «Метеор» реализовывался в рамках федеральной целевой программы «Развитие физической культуры и спорта в Российской Федерации на 2016-2020 </a:t>
            </a:r>
            <a:r>
              <a:rPr lang="ru-RU" sz="1400" dirty="0" smtClean="0"/>
              <a:t>годы». В </a:t>
            </a:r>
            <a:r>
              <a:rPr lang="ru-RU" sz="1400" dirty="0"/>
              <a:t>здании объекта находятся ледовое поле, тренажёрный зал, массажный кабинет и кабинет врача, стоянка </a:t>
            </a:r>
            <a:r>
              <a:rPr lang="ru-RU" sz="1400" dirty="0" err="1"/>
              <a:t>ледозаливочной</a:t>
            </a:r>
            <a:r>
              <a:rPr lang="ru-RU" sz="1400" dirty="0"/>
              <a:t> техники и другие административные помещения. Также ледовая арена построена с доступом маломобильных групп населения.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151951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429</Words>
  <Application>Microsoft Office PowerPoint</Application>
  <PresentationFormat>Широкоэкранный</PresentationFormat>
  <Paragraphs>57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PT Serif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Барукова Жанна Александровна</dc:creator>
  <cp:lastModifiedBy>Алиса Лобунова</cp:lastModifiedBy>
  <cp:revision>97</cp:revision>
  <dcterms:created xsi:type="dcterms:W3CDTF">2021-03-22T11:58:46Z</dcterms:created>
  <dcterms:modified xsi:type="dcterms:W3CDTF">2021-10-05T11:57:52Z</dcterms:modified>
</cp:coreProperties>
</file>