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sldIdLst>
    <p:sldId id="332" r:id="rId2"/>
    <p:sldId id="525" r:id="rId3"/>
    <p:sldId id="507" r:id="rId4"/>
    <p:sldId id="508" r:id="rId5"/>
    <p:sldId id="513" r:id="rId6"/>
    <p:sldId id="524" r:id="rId7"/>
    <p:sldId id="514" r:id="rId8"/>
    <p:sldId id="515" r:id="rId9"/>
    <p:sldId id="516" r:id="rId10"/>
    <p:sldId id="517" r:id="rId11"/>
    <p:sldId id="518" r:id="rId12"/>
    <p:sldId id="521" r:id="rId13"/>
    <p:sldId id="522" r:id="rId14"/>
    <p:sldId id="506" r:id="rId15"/>
    <p:sldId id="510" r:id="rId16"/>
    <p:sldId id="414" r:id="rId17"/>
  </p:sldIdLst>
  <p:sldSz cx="9906000" cy="6858000" type="A4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1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3399FF"/>
    <a:srgbClr val="CDF3F3"/>
    <a:srgbClr val="DAF3F4"/>
    <a:srgbClr val="F2F9B3"/>
    <a:srgbClr val="FFFF00"/>
    <a:srgbClr val="FFFFDD"/>
    <a:srgbClr val="CDF3E5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35" autoAdjust="0"/>
    <p:restoredTop sz="87119" autoAdjust="0"/>
  </p:normalViewPr>
  <p:slideViewPr>
    <p:cSldViewPr snapToGrid="0">
      <p:cViewPr varScale="1">
        <p:scale>
          <a:sx n="70" d="100"/>
          <a:sy n="70" d="100"/>
        </p:scale>
        <p:origin x="1266" y="66"/>
      </p:cViewPr>
      <p:guideLst>
        <p:guide orient="horz" pos="2137"/>
        <p:guide pos="31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11143-61A7-49CC-ADF3-895665FE7297}" type="datetimeFigureOut">
              <a:rPr lang="ru-RU" smtClean="0"/>
              <a:pPr/>
              <a:t>14.04.2021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39775" y="744538"/>
            <a:ext cx="53784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EC967-0902-4822-A674-C31BA161666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4050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BDB0A-277C-43B3-BE3F-AC235DC1C430}" type="datetime1">
              <a:rPr lang="ru-RU" smtClean="0"/>
              <a:pPr/>
              <a:t>14.04.2021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1712-4B04-4E5F-A3BC-D8F30268D7D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14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7A8E-DC58-459E-9FC8-03AB4B291A1B}" type="datetime1">
              <a:rPr lang="ru-RU" smtClean="0"/>
              <a:pPr/>
              <a:t>14.04.2021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1712-4B04-4E5F-A3BC-D8F30268D7D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4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7450-51B4-410C-BD48-7DD59C0A05CC}" type="datetime1">
              <a:rPr lang="ru-RU" smtClean="0"/>
              <a:pPr/>
              <a:t>14.04.2021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1712-4B04-4E5F-A3BC-D8F30268D7D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07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1C9D-ADB6-4025-9E3D-73DFB0918A76}" type="datetime1">
              <a:rPr lang="ru-RU" smtClean="0"/>
              <a:pPr/>
              <a:t>14.04.2021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1712-4B04-4E5F-A3BC-D8F30268D7D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768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095D-FB7C-4804-B799-691128558FB0}" type="datetime1">
              <a:rPr lang="ru-RU" smtClean="0"/>
              <a:pPr/>
              <a:t>14.04.2021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1712-4B04-4E5F-A3BC-D8F30268D7D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94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B13A2-4359-4FFE-835C-FD3861630D2D}" type="datetime1">
              <a:rPr lang="ru-RU" smtClean="0"/>
              <a:pPr/>
              <a:t>14.04.2021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1712-4B04-4E5F-A3BC-D8F30268D7D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410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5556-17A0-4AD3-9C8C-9137F506B308}" type="datetime1">
              <a:rPr lang="ru-RU" smtClean="0"/>
              <a:pPr/>
              <a:t>14.04.2021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1712-4B04-4E5F-A3BC-D8F30268D7D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14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484D-B469-478D-A9F1-54957FFA51C3}" type="datetime1">
              <a:rPr lang="ru-RU" smtClean="0"/>
              <a:pPr/>
              <a:t>14.04.2021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1712-4B04-4E5F-A3BC-D8F30268D7D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44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C0AA-9EA3-4565-9BED-E35A7973641E}" type="datetime1">
              <a:rPr lang="ru-RU" smtClean="0"/>
              <a:pPr/>
              <a:t>14.04.2021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1712-4B04-4E5F-A3BC-D8F30268D7D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5461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2101-8AAC-4B48-A996-19845E1D4677}" type="datetime1">
              <a:rPr lang="ru-RU" smtClean="0"/>
              <a:pPr/>
              <a:t>14.04.2021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1712-4B04-4E5F-A3BC-D8F30268D7D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62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FE20-1ABA-45B0-BDD0-E2D148ADC326}" type="datetime1">
              <a:rPr lang="ru-RU" smtClean="0"/>
              <a:pPr/>
              <a:t>14.04.2021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1712-4B04-4E5F-A3BC-D8F30268D7D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312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BEE25-1839-4AF2-8D89-4CBA4E007F30}" type="datetime1">
              <a:rPr lang="ru-RU" smtClean="0"/>
              <a:pPr/>
              <a:t>14.04.2021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21712-4B04-4E5F-A3BC-D8F30268D7D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56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fcomofv@mail.ru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ЛОГО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71" y="521881"/>
            <a:ext cx="490230" cy="61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9646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64126" y="322319"/>
            <a:ext cx="7324488" cy="1017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25" b="1" dirty="0">
              <a:solidFill>
                <a:srgbClr val="002060"/>
              </a:solidFill>
            </a:endParaRPr>
          </a:p>
          <a:p>
            <a:pPr algn="ctr"/>
            <a:r>
              <a:rPr lang="ru-RU" sz="1463" b="1" dirty="0">
                <a:solidFill>
                  <a:srgbClr val="002060"/>
                </a:solidFill>
              </a:rPr>
              <a:t>ФГБУ «ФЕДЕРАЛЬНЫЙ ЦЕНТР</a:t>
            </a:r>
            <a:r>
              <a:rPr lang="en-US" sz="1463" b="1" dirty="0">
                <a:solidFill>
                  <a:srgbClr val="002060"/>
                </a:solidFill>
              </a:rPr>
              <a:t> </a:t>
            </a:r>
            <a:r>
              <a:rPr lang="ru-RU" sz="1463" b="1" dirty="0">
                <a:solidFill>
                  <a:srgbClr val="002060"/>
                </a:solidFill>
              </a:rPr>
              <a:t>ОРГАНИЗАЦИОННО-МЕТОДИЧЕСКОГО ОБЕСПЕЧЕНИЯ ФИЗИЧЕСКОГО ВОСПИТАНИЯ»</a:t>
            </a:r>
          </a:p>
          <a:p>
            <a:endParaRPr lang="ru-RU" sz="1463" dirty="0">
              <a:solidFill>
                <a:srgbClr val="002060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677150" y="5863545"/>
            <a:ext cx="2228850" cy="296664"/>
          </a:xfrm>
        </p:spPr>
        <p:txBody>
          <a:bodyPr/>
          <a:lstStyle/>
          <a:p>
            <a:fld id="{DC821712-4B04-4E5F-A3BC-D8F30268D7D7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1" name="Заголовок 5"/>
          <p:cNvSpPr txBox="1">
            <a:spLocks/>
          </p:cNvSpPr>
          <p:nvPr/>
        </p:nvSpPr>
        <p:spPr>
          <a:xfrm>
            <a:off x="971101" y="2388599"/>
            <a:ext cx="8110538" cy="160822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endParaRPr lang="ru-RU" sz="195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114" y="3710776"/>
            <a:ext cx="2936886" cy="30854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1145" y="2317333"/>
            <a:ext cx="92569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Нормативно-правовые аспекты аттестации обучающихся по дополнительным общеобразовательным программам 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</a:rPr>
              <a:t>в области физической культуры и спорта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34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365127"/>
            <a:ext cx="8828721" cy="526413"/>
          </a:xfrm>
        </p:spPr>
        <p:txBody>
          <a:bodyPr/>
          <a:lstStyle/>
          <a:p>
            <a:r>
              <a:rPr lang="ru-RU" altLang="ru-RU" sz="2400" b="1" dirty="0">
                <a:solidFill>
                  <a:srgbClr val="002060"/>
                </a:solidFill>
                <a:latin typeface="+mn-lt"/>
              </a:rPr>
              <a:t>Статья 75. Дополнительное образование детей и взрослых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158" y="1437005"/>
            <a:ext cx="9011601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</a:pPr>
            <a:r>
              <a:rPr lang="ru-RU" altLang="ru-RU" sz="2200" dirty="0" smtClean="0">
                <a:solidFill>
                  <a:srgbClr val="002060"/>
                </a:solidFill>
              </a:rPr>
              <a:t> Дополнительное </a:t>
            </a:r>
            <a:r>
              <a:rPr lang="ru-RU" altLang="ru-RU" sz="2200" dirty="0">
                <a:solidFill>
                  <a:srgbClr val="002060"/>
                </a:solidFill>
              </a:rPr>
              <a:t>образование детей и взрослых </a:t>
            </a:r>
            <a:r>
              <a:rPr lang="ru-RU" altLang="ru-RU" sz="2200" dirty="0">
                <a:solidFill>
                  <a:srgbClr val="C00000"/>
                </a:solidFill>
              </a:rPr>
              <a:t>направлено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altLang="ru-RU" sz="2200" dirty="0">
                <a:solidFill>
                  <a:srgbClr val="C00000"/>
                </a:solidFill>
              </a:rPr>
              <a:t>на формирование и развитие творческих способностей детей </a:t>
            </a:r>
            <a:r>
              <a:rPr lang="ru-RU" altLang="ru-RU" sz="2200" dirty="0">
                <a:solidFill>
                  <a:srgbClr val="002060"/>
                </a:solidFill>
              </a:rPr>
              <a:t>и взрослых, </a:t>
            </a:r>
            <a:r>
              <a:rPr lang="ru-RU" altLang="ru-RU" sz="2200" dirty="0">
                <a:solidFill>
                  <a:srgbClr val="C00000"/>
                </a:solidFill>
              </a:rPr>
              <a:t>удовлетворение их индивидуальных потребностей </a:t>
            </a:r>
            <a:r>
              <a:rPr lang="ru-RU" altLang="ru-RU" sz="2200" dirty="0">
                <a:solidFill>
                  <a:srgbClr val="002060"/>
                </a:solidFill>
              </a:rPr>
              <a:t>в интеллектуальном, нравственном и </a:t>
            </a:r>
            <a:r>
              <a:rPr lang="ru-RU" altLang="ru-RU" sz="2200" dirty="0">
                <a:solidFill>
                  <a:srgbClr val="C00000"/>
                </a:solidFill>
              </a:rPr>
              <a:t>физическом совершенствовании, формирование культуры здорового и безопасного образа жизни, укрепление здоровья, </a:t>
            </a:r>
            <a:r>
              <a:rPr lang="ru-RU" altLang="ru-RU" sz="2200" dirty="0">
                <a:solidFill>
                  <a:srgbClr val="002060"/>
                </a:solidFill>
              </a:rPr>
              <a:t>а также на организацию их свободного времени. 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endParaRPr lang="ru-RU" altLang="ru-RU" sz="2200" dirty="0"/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altLang="ru-RU" sz="2200" dirty="0" smtClean="0">
                <a:solidFill>
                  <a:srgbClr val="002060"/>
                </a:solidFill>
              </a:rPr>
              <a:t>    </a:t>
            </a:r>
            <a:r>
              <a:rPr lang="ru-RU" altLang="ru-RU" sz="2200" dirty="0" smtClean="0">
                <a:solidFill>
                  <a:srgbClr val="C00000"/>
                </a:solidFill>
              </a:rPr>
              <a:t>Дополнительное </a:t>
            </a:r>
            <a:r>
              <a:rPr lang="ru-RU" altLang="ru-RU" sz="2200" dirty="0">
                <a:solidFill>
                  <a:srgbClr val="C00000"/>
                </a:solidFill>
              </a:rPr>
              <a:t>образование </a:t>
            </a:r>
            <a:r>
              <a:rPr lang="ru-RU" altLang="ru-RU" sz="2200" dirty="0">
                <a:solidFill>
                  <a:srgbClr val="002060"/>
                </a:solidFill>
              </a:rPr>
              <a:t>детей обеспечивает их адаптацию к жизни в обществе, </a:t>
            </a:r>
            <a:r>
              <a:rPr lang="ru-RU" altLang="ru-RU" sz="2200" dirty="0">
                <a:solidFill>
                  <a:srgbClr val="C00000"/>
                </a:solidFill>
              </a:rPr>
              <a:t>профессиональную ориентацию, а также выявление и поддержку детей, проявивших выдающиеся способности.</a:t>
            </a:r>
            <a:r>
              <a:rPr lang="ru-RU" altLang="ru-RU" sz="2200" dirty="0">
                <a:solidFill>
                  <a:srgbClr val="002060"/>
                </a:solidFill>
              </a:rPr>
              <a:t> Дополнительные общеобразовательные программы для детей должны учитывать возрастные и индивидуальные особенности детей.</a:t>
            </a:r>
          </a:p>
        </p:txBody>
      </p:sp>
    </p:spTree>
    <p:extLst>
      <p:ext uri="{BB962C8B-B14F-4D97-AF65-F5344CB8AC3E}">
        <p14:creationId xmlns:p14="http://schemas.microsoft.com/office/powerpoint/2010/main" val="78667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365127"/>
            <a:ext cx="8543925" cy="503553"/>
          </a:xfrm>
        </p:spPr>
        <p:txBody>
          <a:bodyPr/>
          <a:lstStyle/>
          <a:p>
            <a:r>
              <a:rPr lang="ru-RU" altLang="ru-RU" sz="2400" b="1" dirty="0">
                <a:solidFill>
                  <a:srgbClr val="002060"/>
                </a:solidFill>
                <a:latin typeface="+mn-lt"/>
              </a:rPr>
              <a:t>Статья 75. Дополнительное образование детей и взрослых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012" y="868679"/>
            <a:ext cx="9430870" cy="2143461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altLang="ru-RU" sz="2000" dirty="0"/>
              <a:t>2. </a:t>
            </a:r>
            <a:r>
              <a:rPr lang="ru-RU" altLang="ru-RU" sz="2000" dirty="0">
                <a:solidFill>
                  <a:srgbClr val="002060"/>
                </a:solidFill>
              </a:rPr>
              <a:t>Дополнительные общеобразовательные программы </a:t>
            </a:r>
            <a:r>
              <a:rPr lang="ru-RU" altLang="ru-RU" sz="2000" dirty="0">
                <a:solidFill>
                  <a:srgbClr val="C00000"/>
                </a:solidFill>
              </a:rPr>
              <a:t>подразделяются на общеразвивающие и предпрофессиональные программы.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altLang="ru-RU" sz="2000" dirty="0"/>
              <a:t>    </a:t>
            </a:r>
            <a:r>
              <a:rPr lang="ru-RU" altLang="ru-RU" sz="2000" dirty="0">
                <a:solidFill>
                  <a:srgbClr val="002060"/>
                </a:solidFill>
              </a:rPr>
              <a:t>Дополнительные общеразвивающие программы реализуются как для детей, так и для взрослых.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002060"/>
                </a:solidFill>
              </a:rPr>
              <a:t>    Дополнительные предпрофессиональные программы в сфере искусств, физической культуры и спорта реализуются для детей.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51012" y="3012140"/>
            <a:ext cx="8988742" cy="1367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002060"/>
                </a:solidFill>
              </a:rPr>
              <a:t>3. К освоению дополнительных общеобразовательных программ допускаются любые лица без предъявления требований к уровню образования, если иное не обусловлено спецификой реализуемой образовательной программы.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4F9884-7116-490B-B777-B379BD597FE5}"/>
              </a:ext>
            </a:extLst>
          </p:cNvPr>
          <p:cNvSpPr txBox="1"/>
          <p:nvPr/>
        </p:nvSpPr>
        <p:spPr>
          <a:xfrm>
            <a:off x="251012" y="4246104"/>
            <a:ext cx="940397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altLang="ru-RU" sz="1800" dirty="0">
                <a:solidFill>
                  <a:srgbClr val="002060"/>
                </a:solidFill>
              </a:rPr>
              <a:t>4</a:t>
            </a:r>
            <a:r>
              <a:rPr lang="ru-RU" altLang="ru-RU" sz="2000" dirty="0">
                <a:solidFill>
                  <a:srgbClr val="0099FF"/>
                </a:solidFill>
              </a:rPr>
              <a:t>. </a:t>
            </a:r>
            <a:r>
              <a:rPr lang="ru-RU" altLang="ru-RU" sz="2000" dirty="0">
                <a:solidFill>
                  <a:srgbClr val="C00000"/>
                </a:solidFill>
              </a:rPr>
              <a:t>Содержание дополнительных общеразвивающих программ и сроки обучения по ним определяются образовательной программой, разработанной и утвержденной организацией, осуществляющей образовательную деятельность.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endParaRPr lang="ru-RU" altLang="ru-RU" sz="2000" dirty="0">
              <a:solidFill>
                <a:srgbClr val="00206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002060"/>
                </a:solidFill>
              </a:rPr>
              <a:t>    </a:t>
            </a:r>
            <a:r>
              <a:rPr lang="ru-RU" altLang="ru-RU" sz="2000" dirty="0">
                <a:solidFill>
                  <a:srgbClr val="C00000"/>
                </a:solidFill>
              </a:rPr>
              <a:t>Содержание дополнительных предпрофессиональных программ </a:t>
            </a:r>
            <a:r>
              <a:rPr lang="ru-RU" altLang="ru-RU" sz="2000" dirty="0">
                <a:solidFill>
                  <a:srgbClr val="002060"/>
                </a:solidFill>
              </a:rPr>
              <a:t> определяется образовательной организацией, осуществляющей образовательную деятельность, в соответствии</a:t>
            </a:r>
            <a:r>
              <a:rPr lang="ru-RU" altLang="ru-RU" sz="2000" dirty="0">
                <a:solidFill>
                  <a:srgbClr val="C00000"/>
                </a:solidFill>
              </a:rPr>
              <a:t> с федеральными государственными требованиями.</a:t>
            </a:r>
          </a:p>
        </p:txBody>
      </p:sp>
    </p:spTree>
    <p:extLst>
      <p:ext uri="{BB962C8B-B14F-4D97-AF65-F5344CB8AC3E}">
        <p14:creationId xmlns:p14="http://schemas.microsoft.com/office/powerpoint/2010/main" val="162285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365127"/>
            <a:ext cx="8920162" cy="732153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b="1" dirty="0">
                <a:solidFill>
                  <a:srgbClr val="002060"/>
                </a:solidFill>
                <a:latin typeface="+mn-lt"/>
              </a:rPr>
              <a:t>Статья 84. Особенности реализации образовательных программ в области физической культуры и спорта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1457135"/>
            <a:ext cx="8543925" cy="4351338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altLang="ru-RU" sz="2200" dirty="0">
                <a:solidFill>
                  <a:srgbClr val="002060"/>
                </a:solidFill>
              </a:rPr>
              <a:t>3. </a:t>
            </a:r>
            <a:r>
              <a:rPr lang="ru-RU" altLang="ru-RU" sz="2200" dirty="0">
                <a:solidFill>
                  <a:srgbClr val="C00000"/>
                </a:solidFill>
              </a:rPr>
              <a:t>Дополнительные общеобразовательные программы в области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altLang="ru-RU" sz="2200" dirty="0">
                <a:solidFill>
                  <a:srgbClr val="C00000"/>
                </a:solidFill>
              </a:rPr>
              <a:t>физической культуры и спорта </a:t>
            </a:r>
            <a:r>
              <a:rPr lang="ru-RU" altLang="ru-RU" sz="2200" dirty="0">
                <a:solidFill>
                  <a:srgbClr val="002060"/>
                </a:solidFill>
              </a:rPr>
              <a:t>включают в себя: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endParaRPr lang="ru-RU" altLang="ru-RU" sz="2200" dirty="0"/>
          </a:p>
          <a:p>
            <a:pPr marL="0" indent="44450" algn="just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altLang="ru-RU" sz="2200" dirty="0">
                <a:solidFill>
                  <a:srgbClr val="002060"/>
                </a:solidFill>
              </a:rPr>
              <a:t>1) </a:t>
            </a:r>
            <a:r>
              <a:rPr lang="ru-RU" altLang="ru-RU" sz="2200" dirty="0">
                <a:solidFill>
                  <a:srgbClr val="C00000"/>
                </a:solidFill>
              </a:rPr>
              <a:t>дополнительные общеразвивающие </a:t>
            </a:r>
            <a:r>
              <a:rPr lang="ru-RU" altLang="ru-RU" sz="2200" dirty="0">
                <a:solidFill>
                  <a:srgbClr val="002060"/>
                </a:solidFill>
              </a:rPr>
              <a:t>программы в области</a:t>
            </a:r>
          </a:p>
          <a:p>
            <a:pPr marL="0" indent="44450" algn="just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altLang="ru-RU" sz="2200" dirty="0">
                <a:solidFill>
                  <a:srgbClr val="002060"/>
                </a:solidFill>
              </a:rPr>
              <a:t>физической культуры и спорта, которые </a:t>
            </a:r>
            <a:r>
              <a:rPr lang="ru-RU" altLang="ru-RU" sz="2200" dirty="0">
                <a:solidFill>
                  <a:srgbClr val="C00000"/>
                </a:solidFill>
              </a:rPr>
              <a:t>направлены на физическое</a:t>
            </a:r>
          </a:p>
          <a:p>
            <a:pPr marL="0" indent="44450" algn="just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altLang="ru-RU" sz="2200" dirty="0">
                <a:solidFill>
                  <a:srgbClr val="C00000"/>
                </a:solidFill>
              </a:rPr>
              <a:t>воспитание личности, </a:t>
            </a:r>
            <a:r>
              <a:rPr lang="ru-RU" altLang="ru-RU" sz="2200" dirty="0">
                <a:solidFill>
                  <a:srgbClr val="002060"/>
                </a:solidFill>
              </a:rPr>
              <a:t>выявление одаренных детей, получение ими</a:t>
            </a:r>
          </a:p>
          <a:p>
            <a:pPr marL="0" indent="44450" algn="just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altLang="ru-RU" sz="2200" dirty="0">
                <a:solidFill>
                  <a:srgbClr val="002060"/>
                </a:solidFill>
              </a:rPr>
              <a:t>начальных знаний о физической культуре и спорте (программы</a:t>
            </a:r>
          </a:p>
          <a:p>
            <a:pPr marL="0" indent="44450" algn="just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altLang="ru-RU" sz="2200" dirty="0">
                <a:solidFill>
                  <a:srgbClr val="002060"/>
                </a:solidFill>
              </a:rPr>
              <a:t>физического воспитания и физкультурно-оздоровительные программы);</a:t>
            </a:r>
          </a:p>
          <a:p>
            <a:pPr marL="0" indent="44450" algn="just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endParaRPr lang="ru-RU" altLang="ru-RU" sz="2200" dirty="0"/>
          </a:p>
          <a:p>
            <a:pPr marL="0" indent="44450" algn="just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altLang="ru-RU" sz="2200" dirty="0">
                <a:solidFill>
                  <a:srgbClr val="002060"/>
                </a:solidFill>
              </a:rPr>
              <a:t>2) </a:t>
            </a:r>
            <a:r>
              <a:rPr lang="ru-RU" altLang="ru-RU" sz="2200" dirty="0">
                <a:solidFill>
                  <a:srgbClr val="C00000"/>
                </a:solidFill>
              </a:rPr>
              <a:t>дополнительные предпрофессиональные </a:t>
            </a:r>
            <a:r>
              <a:rPr lang="ru-RU" altLang="ru-RU" sz="2200" dirty="0">
                <a:solidFill>
                  <a:srgbClr val="002060"/>
                </a:solidFill>
              </a:rPr>
              <a:t>программы в области</a:t>
            </a:r>
          </a:p>
          <a:p>
            <a:pPr marL="0" indent="44450" algn="just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altLang="ru-RU" sz="2200" dirty="0">
                <a:solidFill>
                  <a:srgbClr val="002060"/>
                </a:solidFill>
              </a:rPr>
              <a:t>физической культуры и спорта, которые </a:t>
            </a:r>
            <a:r>
              <a:rPr lang="ru-RU" altLang="ru-RU" sz="2200" dirty="0">
                <a:solidFill>
                  <a:srgbClr val="C00000"/>
                </a:solidFill>
              </a:rPr>
              <a:t>направлены на отбор одаренных детей,</a:t>
            </a:r>
            <a:r>
              <a:rPr lang="ru-RU" altLang="ru-RU" sz="2200" dirty="0">
                <a:solidFill>
                  <a:srgbClr val="002060"/>
                </a:solidFill>
              </a:rPr>
              <a:t> создание условий для их физического воспитания и физического развития, получение ими начальных </a:t>
            </a:r>
            <a:r>
              <a:rPr lang="ru-RU" altLang="ru-RU" sz="2200" dirty="0">
                <a:solidFill>
                  <a:srgbClr val="C00000"/>
                </a:solidFill>
              </a:rPr>
              <a:t>знаний, умений, навыков в области физической культуры и спорта (в том числе избранного вида спорта) и подготовку к освоению этапов спортивной подготовки. </a:t>
            </a:r>
          </a:p>
        </p:txBody>
      </p:sp>
    </p:spTree>
    <p:extLst>
      <p:ext uri="{BB962C8B-B14F-4D97-AF65-F5344CB8AC3E}">
        <p14:creationId xmlns:p14="http://schemas.microsoft.com/office/powerpoint/2010/main" val="106246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365127"/>
            <a:ext cx="9049816" cy="685751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b="1" dirty="0">
                <a:solidFill>
                  <a:srgbClr val="002060"/>
                </a:solidFill>
                <a:latin typeface="+mn-lt"/>
              </a:rPr>
              <a:t>Статья 84. Особенности реализации образовательных программ </a:t>
            </a:r>
            <a:br>
              <a:rPr lang="ru-RU" altLang="ru-RU" sz="2400" b="1" dirty="0">
                <a:solidFill>
                  <a:srgbClr val="002060"/>
                </a:solidFill>
                <a:latin typeface="+mn-lt"/>
              </a:rPr>
            </a:br>
            <a:r>
              <a:rPr lang="ru-RU" altLang="ru-RU" sz="2400" b="1" dirty="0">
                <a:solidFill>
                  <a:srgbClr val="002060"/>
                </a:solidFill>
                <a:latin typeface="+mn-lt"/>
              </a:rPr>
              <a:t>в области физической культуры и спорта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1825625"/>
            <a:ext cx="8790508" cy="435133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altLang="ru-RU" sz="2200" dirty="0">
                <a:solidFill>
                  <a:srgbClr val="002060"/>
                </a:solidFill>
              </a:rPr>
              <a:t>5. Прием на обучение </a:t>
            </a:r>
            <a:r>
              <a:rPr lang="ru-RU" altLang="ru-RU" sz="2200" dirty="0">
                <a:solidFill>
                  <a:srgbClr val="C00000"/>
                </a:solidFill>
              </a:rPr>
              <a:t>по дополнительным предпрофессиональным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altLang="ru-RU" sz="2200" dirty="0">
                <a:solidFill>
                  <a:srgbClr val="C00000"/>
                </a:solidFill>
              </a:rPr>
              <a:t>программам</a:t>
            </a:r>
            <a:r>
              <a:rPr lang="ru-RU" altLang="ru-RU" sz="2200" dirty="0"/>
              <a:t> </a:t>
            </a:r>
            <a:r>
              <a:rPr lang="ru-RU" altLang="ru-RU" sz="2200" dirty="0">
                <a:solidFill>
                  <a:srgbClr val="002060"/>
                </a:solidFill>
              </a:rPr>
              <a:t>в области физической культуры и спорта </a:t>
            </a:r>
            <a:r>
              <a:rPr lang="ru-RU" altLang="ru-RU" sz="2200" dirty="0">
                <a:solidFill>
                  <a:srgbClr val="C00000"/>
                </a:solidFill>
              </a:rPr>
              <a:t>проводится на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altLang="ru-RU" sz="2200" dirty="0">
                <a:solidFill>
                  <a:srgbClr val="C00000"/>
                </a:solidFill>
              </a:rPr>
              <a:t>основании результатов индивидуального отбора, </a:t>
            </a:r>
            <a:r>
              <a:rPr lang="ru-RU" altLang="ru-RU" sz="2200" dirty="0">
                <a:solidFill>
                  <a:srgbClr val="002060"/>
                </a:solidFill>
              </a:rPr>
              <a:t>проводимого в целях выявления лиц, имеющих необходимые для освоения соответствующей образовательной программы способности в области физической культуры и спорта, в порядке, установленном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физической культуры и спорта, по согласованию с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</a:t>
            </a:r>
            <a:r>
              <a:rPr lang="ru-RU" altLang="ru-RU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18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1712-4B04-4E5F-A3BC-D8F30268D7D7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7700" y="76264"/>
            <a:ext cx="87283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Приказ </a:t>
            </a:r>
            <a:r>
              <a:rPr lang="ru-RU" sz="2000" b="1" dirty="0" err="1">
                <a:solidFill>
                  <a:srgbClr val="002060"/>
                </a:solidFill>
              </a:rPr>
              <a:t>Минпросвещения</a:t>
            </a:r>
            <a:r>
              <a:rPr lang="ru-RU" sz="2000" b="1" dirty="0">
                <a:solidFill>
                  <a:srgbClr val="002060"/>
                </a:solidFill>
              </a:rPr>
              <a:t> России от 09.11.2018 N 196 "Об утверждении Порядка организации и осуществления образовательной деятельности по дополнительным общеобразовательным программам"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(Зарегистрировано в Минюсте России 29.11.2018 N 52831)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7A4EED-3DC8-477E-90B5-BD590C1B2173}"/>
              </a:ext>
            </a:extLst>
          </p:cNvPr>
          <p:cNvSpPr txBox="1"/>
          <p:nvPr/>
        </p:nvSpPr>
        <p:spPr>
          <a:xfrm>
            <a:off x="534673" y="1615415"/>
            <a:ext cx="923364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ПОРЯДОК ОРГАНИЗАЦИИ И ОСУЩЕСТВЛЕНИЯ ОБРАЗОВАТЕЛЬНОЙ ДЕЯТЕЛЬНОСТИ 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ПО ДОПОЛНИТЕЛЬНЫМ ОБЩЕОБРАЗОВАТЕЛЬНЫМ ПРОГРАММАМ 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(в ред. Приказов </a:t>
            </a:r>
            <a:r>
              <a:rPr lang="ru-RU" dirty="0" err="1">
                <a:solidFill>
                  <a:srgbClr val="002060"/>
                </a:solidFill>
              </a:rPr>
              <a:t>Минпросвещения</a:t>
            </a:r>
            <a:r>
              <a:rPr lang="ru-RU" dirty="0">
                <a:solidFill>
                  <a:srgbClr val="002060"/>
                </a:solidFill>
              </a:rPr>
              <a:t> РФ от 05.09.2019 N 470, от 30.09.2020 N </a:t>
            </a:r>
            <a:r>
              <a:rPr lang="ru-RU" dirty="0" smtClean="0">
                <a:solidFill>
                  <a:srgbClr val="002060"/>
                </a:solidFill>
              </a:rPr>
              <a:t>533)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1C95D2-8ECD-42C1-953E-35CDB6B84446}"/>
              </a:ext>
            </a:extLst>
          </p:cNvPr>
          <p:cNvSpPr txBox="1"/>
          <p:nvPr/>
        </p:nvSpPr>
        <p:spPr>
          <a:xfrm>
            <a:off x="534673" y="2696169"/>
            <a:ext cx="895436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5. </a:t>
            </a:r>
            <a:r>
              <a:rPr lang="ru-RU" sz="2000" dirty="0" smtClean="0">
                <a:solidFill>
                  <a:srgbClr val="C00000"/>
                </a:solidFill>
              </a:rPr>
              <a:t>Содержание дополнительных общеразвивающих программ и сроки обучения </a:t>
            </a:r>
            <a:r>
              <a:rPr lang="ru-RU" sz="2000" dirty="0" smtClean="0">
                <a:solidFill>
                  <a:srgbClr val="002060"/>
                </a:solidFill>
              </a:rPr>
              <a:t>по ним </a:t>
            </a:r>
            <a:r>
              <a:rPr lang="ru-RU" sz="2000" dirty="0" smtClean="0">
                <a:solidFill>
                  <a:srgbClr val="C00000"/>
                </a:solidFill>
              </a:rPr>
              <a:t>определяются образовательной программой, разработанной и утвержденной организацией, осуществляющей образовательную деятельность</a:t>
            </a:r>
            <a:r>
              <a:rPr lang="ru-RU" sz="2000" dirty="0" smtClean="0">
                <a:solidFill>
                  <a:srgbClr val="002060"/>
                </a:solidFill>
              </a:rPr>
              <a:t>. Содержание дополнительных предпрофессиональных программ определяется образовательной программой, разработанной и утвержденной организацией, осуществляющей образовательную деятельность, в соответствии с федеральными государственными требованиями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AFAF95-FA8C-4CA7-AE79-14FD092449A1}"/>
              </a:ext>
            </a:extLst>
          </p:cNvPr>
          <p:cNvSpPr txBox="1"/>
          <p:nvPr/>
        </p:nvSpPr>
        <p:spPr>
          <a:xfrm>
            <a:off x="534673" y="5187980"/>
            <a:ext cx="883665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</a:rPr>
              <a:t>18. </a:t>
            </a:r>
            <a:r>
              <a:rPr lang="ru-RU" sz="2000" dirty="0">
                <a:solidFill>
                  <a:srgbClr val="C00000"/>
                </a:solidFill>
              </a:rPr>
              <a:t>Организации, осуществляющие образовательную деятельность, определяют </a:t>
            </a:r>
            <a:r>
              <a:rPr lang="ru-RU" sz="2000" dirty="0">
                <a:solidFill>
                  <a:srgbClr val="002060"/>
                </a:solidFill>
              </a:rPr>
              <a:t>формы аудиторных занятий, а также </a:t>
            </a:r>
            <a:r>
              <a:rPr lang="ru-RU" sz="2000" dirty="0">
                <a:solidFill>
                  <a:srgbClr val="C00000"/>
                </a:solidFill>
              </a:rPr>
              <a:t>формы, порядок и периодичность проведения промежуточной аттестации </a:t>
            </a:r>
            <a:r>
              <a:rPr lang="ru-RU" sz="2000" dirty="0" smtClean="0">
                <a:solidFill>
                  <a:srgbClr val="C00000"/>
                </a:solidFill>
              </a:rPr>
              <a:t>обучающихся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12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1712-4B04-4E5F-A3BC-D8F30268D7D7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9D9708-3A9F-49AE-9242-26A0BD4235EA}"/>
              </a:ext>
            </a:extLst>
          </p:cNvPr>
          <p:cNvSpPr txBox="1"/>
          <p:nvPr/>
        </p:nvSpPr>
        <p:spPr>
          <a:xfrm>
            <a:off x="125507" y="257857"/>
            <a:ext cx="964602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Приказ Минспорта России  от 15 ноября 2018 г. N 939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«Об утверждении федеральных государственных требований к минимуму содержания, структуре, условиям реализации дополнительных предпрофессиональных программ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 в области физической культуры и спорта и к срокам обучения по этим программам»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(Зарегистрировано в Минюсте России 4 февраля 2019 г. N 53679)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9E27E9-3937-4F40-A09C-2151BEBB3650}"/>
              </a:ext>
            </a:extLst>
          </p:cNvPr>
          <p:cNvSpPr txBox="1"/>
          <p:nvPr/>
        </p:nvSpPr>
        <p:spPr>
          <a:xfrm>
            <a:off x="134472" y="1725322"/>
            <a:ext cx="949362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</a:rPr>
              <a:t>14.3. </a:t>
            </a:r>
            <a:r>
              <a:rPr lang="ru-RU" dirty="0">
                <a:solidFill>
                  <a:srgbClr val="C00000"/>
                </a:solidFill>
              </a:rPr>
              <a:t>Учебный план по образовательной программе базового и/или углубленного уровня</a:t>
            </a:r>
            <a:r>
              <a:rPr lang="ru-RU" dirty="0">
                <a:solidFill>
                  <a:srgbClr val="002060"/>
                </a:solidFill>
              </a:rPr>
              <a:t> в области физической культуры и спорта (приложение N 2) </a:t>
            </a:r>
            <a:r>
              <a:rPr lang="ru-RU" dirty="0">
                <a:solidFill>
                  <a:srgbClr val="C00000"/>
                </a:solidFill>
              </a:rPr>
              <a:t>должен содержать</a:t>
            </a:r>
            <a:r>
              <a:rPr lang="ru-RU" dirty="0">
                <a:solidFill>
                  <a:srgbClr val="002060"/>
                </a:solidFill>
              </a:rPr>
              <a:t>: календарный учебный график; план учебного процесса, включающий теоретические и практические занятия по предметным областям, в том числе участие в тренировочных мероприятиях, физкультурных и спортивных мероприятиях, самостоятельную работу обучающихся, </a:t>
            </a:r>
            <a:r>
              <a:rPr lang="ru-RU" dirty="0">
                <a:solidFill>
                  <a:srgbClr val="C00000"/>
                </a:solidFill>
              </a:rPr>
              <a:t>формы аттестации;</a:t>
            </a:r>
            <a:r>
              <a:rPr lang="ru-RU" dirty="0">
                <a:solidFill>
                  <a:srgbClr val="002060"/>
                </a:solidFill>
              </a:rPr>
              <a:t> расписание учебных занятий.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014342-C7BC-44A6-BEBB-B41BDA866275}"/>
              </a:ext>
            </a:extLst>
          </p:cNvPr>
          <p:cNvSpPr txBox="1"/>
          <p:nvPr/>
        </p:nvSpPr>
        <p:spPr>
          <a:xfrm>
            <a:off x="125507" y="3596226"/>
            <a:ext cx="949362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</a:rPr>
              <a:t>14.6. </a:t>
            </a:r>
            <a:r>
              <a:rPr lang="ru-RU" dirty="0">
                <a:solidFill>
                  <a:srgbClr val="C00000"/>
                </a:solidFill>
              </a:rPr>
              <a:t>Система контроля (порядок и формы текущего контроля, формы аттестации) и зачетные требования </a:t>
            </a:r>
            <a:r>
              <a:rPr lang="ru-RU" dirty="0">
                <a:solidFill>
                  <a:srgbClr val="002060"/>
                </a:solidFill>
              </a:rPr>
              <a:t>должны содержать</a:t>
            </a:r>
            <a:r>
              <a:rPr lang="ru-RU" dirty="0">
                <a:solidFill>
                  <a:srgbClr val="C00000"/>
                </a:solidFill>
              </a:rPr>
              <a:t>: комплексы контрольных упражнений </a:t>
            </a:r>
            <a:r>
              <a:rPr lang="ru-RU" dirty="0">
                <a:solidFill>
                  <a:srgbClr val="002060"/>
                </a:solidFill>
              </a:rPr>
              <a:t>для оценки результатов освоения образовательной программы</a:t>
            </a:r>
            <a:r>
              <a:rPr lang="ru-RU" dirty="0">
                <a:solidFill>
                  <a:srgbClr val="C00000"/>
                </a:solidFill>
              </a:rPr>
              <a:t>; перечень тестов и (или) вопросов по текущему контролю, освоения теоретической части образовательной программы; методические указания по организации промежуточной </a:t>
            </a:r>
            <a:r>
              <a:rPr lang="ru-RU" dirty="0">
                <a:solidFill>
                  <a:srgbClr val="002060"/>
                </a:solidFill>
              </a:rPr>
              <a:t>(по итогам каждого года обучения) </a:t>
            </a:r>
            <a:r>
              <a:rPr lang="ru-RU" dirty="0">
                <a:solidFill>
                  <a:srgbClr val="C00000"/>
                </a:solidFill>
              </a:rPr>
              <a:t>и итоговой аттестации </a:t>
            </a:r>
            <a:r>
              <a:rPr lang="ru-RU" dirty="0">
                <a:solidFill>
                  <a:srgbClr val="002060"/>
                </a:solidFill>
              </a:rPr>
              <a:t>обучающихся (по итогам завершения освоения образовательной программы в полном объеме в соответствии с учебным планом).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7F201A-91FA-4BB5-9409-303AABB891B8}"/>
              </a:ext>
            </a:extLst>
          </p:cNvPr>
          <p:cNvSpPr txBox="1"/>
          <p:nvPr/>
        </p:nvSpPr>
        <p:spPr>
          <a:xfrm>
            <a:off x="134472" y="5705986"/>
            <a:ext cx="948465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</a:rPr>
              <a:t>23. В соответствии с частью 3 статьи 60 Федерального закона, </a:t>
            </a:r>
            <a:r>
              <a:rPr lang="ru-RU" dirty="0">
                <a:solidFill>
                  <a:srgbClr val="C00000"/>
                </a:solidFill>
              </a:rPr>
              <a:t>обучающимся, успешно прошедшим итоговую аттестацию, выдаются документы об образовании, образцы которых самостоятельно устанавливаются Организациями.</a:t>
            </a:r>
          </a:p>
        </p:txBody>
      </p:sp>
    </p:spTree>
    <p:extLst>
      <p:ext uri="{BB962C8B-B14F-4D97-AF65-F5344CB8AC3E}">
        <p14:creationId xmlns:p14="http://schemas.microsoft.com/office/powerpoint/2010/main" val="70303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47288" y="5741919"/>
            <a:ext cx="351378" cy="2896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82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51523" y="1705769"/>
            <a:ext cx="7590473" cy="4219131"/>
          </a:xfrm>
          <a:prstGeom prst="rect">
            <a:avLst/>
          </a:prstGeom>
          <a:noFill/>
        </p:spPr>
        <p:txBody>
          <a:bodyPr wrap="square" lIns="67399" tIns="33700" rIns="67399" bIns="33700">
            <a:spAutoFit/>
          </a:bodyPr>
          <a:lstStyle/>
          <a:p>
            <a:pPr lvl="0"/>
            <a:r>
              <a:rPr lang="ru-RU" sz="1950" b="1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lang="ru-RU" sz="1950" b="1" dirty="0">
                <a:solidFill>
                  <a:srgbClr val="00206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Контактная информация ФГБУ «ФЦОМОФВ»</a:t>
            </a:r>
            <a:endParaRPr lang="ru-RU" sz="1625" dirty="0">
              <a:solidFill>
                <a:srgbClr val="002060"/>
              </a:solidFill>
              <a:latin typeface="Bookman Old Style" pitchFamily="18" charset="0"/>
              <a:cs typeface="Arial" pitchFamily="34" charset="0"/>
            </a:endParaRPr>
          </a:p>
          <a:p>
            <a:endParaRPr lang="ru-RU" sz="1857" dirty="0">
              <a:solidFill>
                <a:schemeClr val="accent3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ru-RU" sz="1857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Адрес</a:t>
            </a:r>
            <a:r>
              <a:rPr lang="ru-RU" sz="1857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: </a:t>
            </a:r>
            <a:r>
              <a:rPr lang="ru-RU" sz="1857" b="1" dirty="0">
                <a:solidFill>
                  <a:srgbClr val="FFC000"/>
                </a:solidFill>
                <a:latin typeface="Bookman Old Style" panose="02050604050505020204" pitchFamily="18" charset="0"/>
              </a:rPr>
              <a:t>105094, </a:t>
            </a:r>
            <a:r>
              <a:rPr lang="ru-RU" sz="1857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г. Москва, Краснодарская ул., дом 59</a:t>
            </a:r>
          </a:p>
          <a:p>
            <a:r>
              <a:rPr lang="ru-RU" sz="1857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Телефон</a:t>
            </a:r>
            <a:r>
              <a:rPr lang="ru-RU" sz="1857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: </a:t>
            </a:r>
            <a:r>
              <a:rPr lang="ru-RU" sz="1857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+7 (495) 360 – 72 – 46;  +7 (495) 360 – 84 - 56</a:t>
            </a:r>
          </a:p>
          <a:p>
            <a:r>
              <a:rPr lang="ru-RU" sz="1857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Сайт</a:t>
            </a:r>
            <a:r>
              <a:rPr lang="ru-RU" sz="1857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: </a:t>
            </a:r>
            <a:r>
              <a:rPr lang="en-US" sz="1857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http</a:t>
            </a:r>
            <a:r>
              <a:rPr lang="en-US" sz="1857" b="1" dirty="0">
                <a:solidFill>
                  <a:srgbClr val="0070C0"/>
                </a:solidFill>
                <a:latin typeface="Bookman Old Style" panose="02050604050505020204" pitchFamily="18" charset="0"/>
                <a:sym typeface="Wingdings" panose="05000000000000000000" pitchFamily="2" charset="2"/>
              </a:rPr>
              <a:t>//</a:t>
            </a:r>
            <a:r>
              <a:rPr lang="ru-RU" sz="1857" b="1" dirty="0">
                <a:solidFill>
                  <a:srgbClr val="0070C0"/>
                </a:solidFill>
                <a:latin typeface="Bookman Old Style" panose="02050604050505020204" pitchFamily="18" charset="0"/>
                <a:sym typeface="Wingdings" panose="05000000000000000000" pitchFamily="2" charset="2"/>
              </a:rPr>
              <a:t>фцомофв.рф</a:t>
            </a:r>
          </a:p>
          <a:p>
            <a:r>
              <a:rPr lang="en-US" sz="1857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  <a:sym typeface="Wingdings" panose="05000000000000000000" pitchFamily="2" charset="2"/>
              </a:rPr>
              <a:t>Email</a:t>
            </a:r>
            <a:r>
              <a:rPr lang="en-US" sz="1857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  <a:sym typeface="Wingdings" panose="05000000000000000000" pitchFamily="2" charset="2"/>
              </a:rPr>
              <a:t>: </a:t>
            </a:r>
            <a:r>
              <a:rPr lang="en-US" sz="1857" b="1" dirty="0">
                <a:solidFill>
                  <a:srgbClr val="0070C0"/>
                </a:solidFill>
                <a:latin typeface="Bookman Old Style" panose="02050604050505020204" pitchFamily="18" charset="0"/>
                <a:sym typeface="Wingdings" panose="05000000000000000000" pitchFamily="2" charset="2"/>
                <a:hlinkClick r:id="rId2"/>
              </a:rPr>
              <a:t>fcomofv@mail.ru</a:t>
            </a:r>
            <a:endParaRPr lang="ru-RU" sz="1857" b="1" dirty="0">
              <a:solidFill>
                <a:srgbClr val="0070C0"/>
              </a:solidFill>
              <a:latin typeface="Bookman Old Style" panose="02050604050505020204" pitchFamily="18" charset="0"/>
              <a:sym typeface="Wingdings" panose="05000000000000000000" pitchFamily="2" charset="2"/>
            </a:endParaRPr>
          </a:p>
          <a:p>
            <a:endParaRPr lang="ru-RU" sz="1857" b="1" dirty="0">
              <a:solidFill>
                <a:srgbClr val="0070C0"/>
              </a:solidFill>
              <a:latin typeface="Bookman Old Style" panose="02050604050505020204" pitchFamily="18" charset="0"/>
              <a:sym typeface="Wingdings" panose="05000000000000000000" pitchFamily="2" charset="2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95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95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25" b="1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25" b="1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25" b="1" dirty="0">
                <a:solidFill>
                  <a:srgbClr val="00206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Режим работы</a:t>
            </a:r>
            <a:endParaRPr lang="ru-RU" sz="1625" dirty="0">
              <a:solidFill>
                <a:srgbClr val="002060"/>
              </a:solidFill>
              <a:latin typeface="Bookman Old Style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25" dirty="0">
                <a:solidFill>
                  <a:srgbClr val="00206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понедельник-четверг:  9.00-18.00</a:t>
            </a:r>
            <a:endParaRPr lang="ru-RU" sz="1625" dirty="0">
              <a:solidFill>
                <a:srgbClr val="002060"/>
              </a:solidFill>
              <a:latin typeface="Bookman Old Style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25" dirty="0">
                <a:solidFill>
                  <a:srgbClr val="00206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пятница:  9.00-16.45</a:t>
            </a:r>
            <a:endParaRPr lang="ru-RU" sz="1625" dirty="0">
              <a:solidFill>
                <a:srgbClr val="002060"/>
              </a:solidFill>
              <a:latin typeface="Bookman Old Style" pitchFamily="18" charset="0"/>
              <a:cs typeface="Arial" pitchFamily="34" charset="0"/>
            </a:endParaRPr>
          </a:p>
          <a:p>
            <a:endParaRPr lang="ru-RU" sz="1857" b="1" dirty="0">
              <a:solidFill>
                <a:srgbClr val="0070C0"/>
              </a:solidFill>
              <a:latin typeface="Bookman Old Style" panose="02050604050505020204" pitchFamily="18" charset="0"/>
              <a:sym typeface="Wingdings" panose="05000000000000000000" pitchFamily="2" charset="2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746" y="803241"/>
            <a:ext cx="1814918" cy="888016"/>
          </a:xfrm>
          <a:prstGeom prst="rect">
            <a:avLst/>
          </a:prstGeom>
        </p:spPr>
      </p:pic>
      <p:pic>
        <p:nvPicPr>
          <p:cNvPr id="4097" name="Picture 1" descr="Задни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4383" y="3521869"/>
            <a:ext cx="6976164" cy="1124744"/>
          </a:xfrm>
          <a:prstGeom prst="rect">
            <a:avLst/>
          </a:prstGeom>
          <a:noFill/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114" y="3129599"/>
            <a:ext cx="2936886" cy="308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39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1AD8B6-1A09-4B12-B1DF-604F5E54E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1712-4B04-4E5F-A3BC-D8F30268D7D7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7307DC-16DB-45B7-88A2-D19730D76959}"/>
              </a:ext>
            </a:extLst>
          </p:cNvPr>
          <p:cNvSpPr txBox="1"/>
          <p:nvPr/>
        </p:nvSpPr>
        <p:spPr>
          <a:xfrm>
            <a:off x="724619" y="1372893"/>
            <a:ext cx="6979201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altLang="ru-RU" b="1" dirty="0">
                <a:solidFill>
                  <a:srgbClr val="002060"/>
                </a:solidFill>
              </a:rPr>
              <a:t>Федеральный з</a:t>
            </a:r>
            <a:r>
              <a:rPr lang="ru-RU" altLang="ru-RU" sz="1800" b="1" dirty="0">
                <a:solidFill>
                  <a:srgbClr val="002060"/>
                </a:solidFill>
                <a:latin typeface="+mn-lt"/>
              </a:rPr>
              <a:t>акон от 29 декабря 2012 года </a:t>
            </a:r>
            <a:r>
              <a:rPr lang="ru-RU" altLang="ru-RU" b="1" dirty="0">
                <a:solidFill>
                  <a:srgbClr val="002060"/>
                </a:solidFill>
              </a:rPr>
              <a:t>№273-ФЗ </a:t>
            </a:r>
          </a:p>
          <a:p>
            <a:pPr algn="just"/>
            <a:r>
              <a:rPr lang="ru-RU" altLang="ru-RU" b="1" dirty="0">
                <a:solidFill>
                  <a:srgbClr val="002060"/>
                </a:solidFill>
              </a:rPr>
              <a:t>«Об образовании в Российской Федерации» </a:t>
            </a:r>
          </a:p>
          <a:p>
            <a:pPr algn="just"/>
            <a:endParaRPr lang="ru-RU" b="1" dirty="0">
              <a:solidFill>
                <a:srgbClr val="002060"/>
              </a:solidFill>
            </a:endParaRPr>
          </a:p>
          <a:p>
            <a:pPr algn="just"/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Приказ </a:t>
            </a:r>
            <a:r>
              <a:rPr lang="ru-RU" b="1" dirty="0" err="1">
                <a:solidFill>
                  <a:srgbClr val="002060"/>
                </a:solidFill>
              </a:rPr>
              <a:t>Минпросвещения</a:t>
            </a:r>
            <a:r>
              <a:rPr lang="ru-RU" b="1" dirty="0">
                <a:solidFill>
                  <a:srgbClr val="002060"/>
                </a:solidFill>
              </a:rPr>
              <a:t> России от 09.11.2018 N 196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"Об утверждении Порядка организации и осуществления образовательной деятельности по дополнительным общеобразовательным программам" </a:t>
            </a:r>
          </a:p>
          <a:p>
            <a:pPr algn="just"/>
            <a:endParaRPr lang="ru-RU" b="1" dirty="0">
              <a:solidFill>
                <a:srgbClr val="002060"/>
              </a:solidFill>
            </a:endParaRPr>
          </a:p>
          <a:p>
            <a:pPr algn="just"/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Приказ Минспорта России  от 15 ноября 2018 г. N 939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«Об утверждении федеральных государственных требований к минимуму содержания, структуре, условиям реализации дополнительных предпрофессиональных программ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 в области физической культуры и спорта и к срокам обучения по этим программам»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D51830A-9462-4A08-B932-B933C04B3144}"/>
              </a:ext>
            </a:extLst>
          </p:cNvPr>
          <p:cNvSpPr/>
          <p:nvPr/>
        </p:nvSpPr>
        <p:spPr>
          <a:xfrm>
            <a:off x="724619" y="267419"/>
            <a:ext cx="8712679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Основные нормативные документы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2457405-D728-4019-A3C5-E133E2281D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667" y="2533403"/>
            <a:ext cx="1042566" cy="1101648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3AA5283-9704-4BF7-BF8E-C31A705AEFA3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5"/>
          <a:stretch/>
        </p:blipFill>
        <p:spPr bwMode="auto">
          <a:xfrm>
            <a:off x="8058429" y="1074195"/>
            <a:ext cx="1113816" cy="11016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3F5194C-D737-4F96-863F-F914D6268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40" r="15523" b="21887"/>
          <a:stretch>
            <a:fillRect/>
          </a:stretch>
        </p:blipFill>
        <p:spPr bwMode="auto">
          <a:xfrm>
            <a:off x="8058429" y="4346320"/>
            <a:ext cx="1093041" cy="1106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340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1712-4B04-4E5F-A3BC-D8F30268D7D7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22043" y="299086"/>
            <a:ext cx="7696200" cy="12115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2800" b="1" dirty="0" smtClean="0">
                <a:solidFill>
                  <a:srgbClr val="002060"/>
                </a:solidFill>
                <a:latin typeface="+mn-lt"/>
              </a:rPr>
              <a:t>Федеральный закон </a:t>
            </a:r>
          </a:p>
          <a:p>
            <a:pPr algn="ctr"/>
            <a:r>
              <a:rPr lang="ru-RU" altLang="ru-RU" sz="2800" b="1" dirty="0" smtClean="0">
                <a:solidFill>
                  <a:srgbClr val="002060"/>
                </a:solidFill>
                <a:latin typeface="+mn-lt"/>
              </a:rPr>
              <a:t>«</a:t>
            </a:r>
            <a:r>
              <a:rPr lang="ru-RU" altLang="ru-RU" sz="2800" b="1" dirty="0">
                <a:solidFill>
                  <a:srgbClr val="002060"/>
                </a:solidFill>
                <a:latin typeface="+mn-lt"/>
              </a:rPr>
              <a:t>Об образовании в Российской Федерации»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117848" y="1175547"/>
            <a:ext cx="590459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dirty="0">
                <a:solidFill>
                  <a:srgbClr val="002060"/>
                </a:solidFill>
                <a:latin typeface="+mn-lt"/>
              </a:rPr>
              <a:t>Статья 10. Структура системы образования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2137" y="1624350"/>
            <a:ext cx="9376012" cy="43021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altLang="ru-RU" sz="2200" dirty="0">
                <a:solidFill>
                  <a:srgbClr val="002060"/>
                </a:solidFill>
              </a:rPr>
              <a:t>2. Образование подразделяется на </a:t>
            </a:r>
            <a:r>
              <a:rPr lang="ru-RU" altLang="ru-RU" sz="2200" dirty="0">
                <a:solidFill>
                  <a:srgbClr val="0066CC"/>
                </a:solidFill>
              </a:rPr>
              <a:t>общее</a:t>
            </a:r>
            <a:r>
              <a:rPr lang="ru-RU" altLang="ru-RU" sz="2200" dirty="0"/>
              <a:t> </a:t>
            </a:r>
            <a:r>
              <a:rPr lang="ru-RU" altLang="ru-RU" sz="2200" dirty="0">
                <a:solidFill>
                  <a:srgbClr val="002060"/>
                </a:solidFill>
              </a:rPr>
              <a:t>образование,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altLang="ru-RU" sz="2200" dirty="0">
                <a:solidFill>
                  <a:srgbClr val="0066CC"/>
                </a:solidFill>
              </a:rPr>
              <a:t>   профессиональное</a:t>
            </a:r>
            <a:r>
              <a:rPr lang="ru-RU" altLang="ru-RU" sz="2200" dirty="0"/>
              <a:t> </a:t>
            </a:r>
            <a:r>
              <a:rPr lang="ru-RU" altLang="ru-RU" sz="2200" dirty="0">
                <a:solidFill>
                  <a:srgbClr val="002060"/>
                </a:solidFill>
              </a:rPr>
              <a:t>образование, </a:t>
            </a:r>
            <a:r>
              <a:rPr lang="ru-RU" altLang="ru-RU" sz="2200" dirty="0">
                <a:solidFill>
                  <a:srgbClr val="C00000"/>
                </a:solidFill>
              </a:rPr>
              <a:t>дополнительное </a:t>
            </a:r>
            <a:r>
              <a:rPr lang="ru-RU" altLang="ru-RU" sz="2200" dirty="0">
                <a:solidFill>
                  <a:srgbClr val="002060"/>
                </a:solidFill>
              </a:rPr>
              <a:t>образование </a:t>
            </a:r>
            <a:endParaRPr lang="ru-RU" altLang="ru-RU" sz="2200" dirty="0" smtClean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altLang="ru-RU" sz="2200" dirty="0">
                <a:solidFill>
                  <a:srgbClr val="002060"/>
                </a:solidFill>
              </a:rPr>
              <a:t> </a:t>
            </a:r>
            <a:r>
              <a:rPr lang="ru-RU" altLang="ru-RU" sz="2200" dirty="0" smtClean="0">
                <a:solidFill>
                  <a:srgbClr val="002060"/>
                </a:solidFill>
              </a:rPr>
              <a:t>  и </a:t>
            </a:r>
            <a:r>
              <a:rPr lang="ru-RU" altLang="ru-RU" sz="2200" dirty="0">
                <a:solidFill>
                  <a:srgbClr val="002060"/>
                </a:solidFill>
              </a:rPr>
              <a:t>профессиональное обучение, обеспечивающие возможность реализации права на образование в течение всей жизни </a:t>
            </a:r>
            <a:r>
              <a:rPr lang="ru-RU" altLang="ru-RU" sz="2200" dirty="0"/>
              <a:t>(</a:t>
            </a:r>
            <a:r>
              <a:rPr lang="ru-RU" altLang="ru-RU" sz="2200" dirty="0">
                <a:solidFill>
                  <a:srgbClr val="0066CC"/>
                </a:solidFill>
              </a:rPr>
              <a:t>непрерывное</a:t>
            </a:r>
            <a:r>
              <a:rPr lang="ru-RU" altLang="ru-RU" sz="2200" dirty="0"/>
              <a:t> образование).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2136" y="3720311"/>
            <a:ext cx="9103057" cy="28595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altLang="ru-RU" sz="2200" dirty="0">
                <a:solidFill>
                  <a:srgbClr val="002060"/>
                </a:solidFill>
              </a:rPr>
              <a:t>7. Система образования создает условия для непрерывного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altLang="ru-RU" sz="2200" dirty="0">
                <a:solidFill>
                  <a:srgbClr val="002060"/>
                </a:solidFill>
              </a:rPr>
              <a:t>    образования посредством реализации основных образовательных программ и различных </a:t>
            </a:r>
            <a:r>
              <a:rPr lang="ru-RU" altLang="ru-RU" sz="2200" dirty="0">
                <a:solidFill>
                  <a:srgbClr val="C00000"/>
                </a:solidFill>
              </a:rPr>
              <a:t>дополнительных образовательных программ, </a:t>
            </a:r>
            <a:r>
              <a:rPr lang="ru-RU" altLang="ru-RU" sz="2200" dirty="0">
                <a:solidFill>
                  <a:srgbClr val="002060"/>
                </a:solidFill>
              </a:rPr>
              <a:t>предоставления возможности одновременного освоения нескольких образовательных программ, а также учета имеющихся образования, квалификации, опыта практической деятельности при получении образования. </a:t>
            </a:r>
          </a:p>
        </p:txBody>
      </p:sp>
    </p:spTree>
    <p:extLst>
      <p:ext uri="{BB962C8B-B14F-4D97-AF65-F5344CB8AC3E}">
        <p14:creationId xmlns:p14="http://schemas.microsoft.com/office/powerpoint/2010/main" val="85015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1712-4B04-4E5F-A3BC-D8F30268D7D7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072071" y="117825"/>
            <a:ext cx="6334950" cy="3531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dirty="0">
                <a:solidFill>
                  <a:srgbClr val="002060"/>
                </a:solidFill>
                <a:latin typeface="+mn-lt"/>
              </a:rPr>
              <a:t>Статья 12. Образовательные программы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10540" y="566496"/>
            <a:ext cx="9083836" cy="37461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64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altLang="ru-RU" sz="2200" dirty="0"/>
              <a:t>2. </a:t>
            </a:r>
            <a:r>
              <a:rPr lang="ru-RU" altLang="ru-RU" sz="2200" dirty="0">
                <a:solidFill>
                  <a:srgbClr val="002060"/>
                </a:solidFill>
              </a:rPr>
              <a:t>В Российской Федерации по уровням общего и профессионального   образования, по профессиональному обучению реализуются основные образовательные программы,  по дополнительному образованию </a:t>
            </a:r>
            <a:r>
              <a:rPr lang="ru-RU" altLang="ru-RU" sz="2200" dirty="0"/>
              <a:t>- </a:t>
            </a:r>
            <a:r>
              <a:rPr lang="ru-RU" altLang="ru-RU" sz="2200" dirty="0">
                <a:solidFill>
                  <a:srgbClr val="C00000"/>
                </a:solidFill>
              </a:rPr>
              <a:t>дополнительные образовательные программы.</a:t>
            </a:r>
          </a:p>
          <a:p>
            <a:pPr algn="just">
              <a:lnSpc>
                <a:spcPts val="2640"/>
              </a:lnSpc>
              <a:spcBef>
                <a:spcPts val="0"/>
              </a:spcBef>
              <a:buNone/>
            </a:pPr>
            <a:r>
              <a:rPr lang="ru-RU" altLang="ru-RU" sz="2200" dirty="0">
                <a:solidFill>
                  <a:srgbClr val="002060"/>
                </a:solidFill>
              </a:rPr>
              <a:t>4. К дополнительным образовательным программам относятся:</a:t>
            </a:r>
          </a:p>
          <a:p>
            <a:pPr algn="just">
              <a:lnSpc>
                <a:spcPts val="2640"/>
              </a:lnSpc>
              <a:spcBef>
                <a:spcPts val="0"/>
              </a:spcBef>
              <a:buNone/>
            </a:pPr>
            <a:r>
              <a:rPr lang="ru-RU" altLang="ru-RU" sz="2200" dirty="0"/>
              <a:t>1) </a:t>
            </a:r>
            <a:r>
              <a:rPr lang="ru-RU" altLang="ru-RU" sz="2200" dirty="0">
                <a:solidFill>
                  <a:srgbClr val="C00000"/>
                </a:solidFill>
              </a:rPr>
              <a:t>дополнительные общеобразовательные программы </a:t>
            </a:r>
            <a:r>
              <a:rPr lang="ru-RU" altLang="ru-RU" sz="2200" dirty="0"/>
              <a:t>- </a:t>
            </a:r>
          </a:p>
          <a:p>
            <a:pPr algn="just">
              <a:lnSpc>
                <a:spcPts val="2640"/>
              </a:lnSpc>
              <a:spcBef>
                <a:spcPts val="0"/>
              </a:spcBef>
              <a:buNone/>
            </a:pPr>
            <a:r>
              <a:rPr lang="ru-RU" altLang="ru-RU" sz="2200" dirty="0"/>
              <a:t>   </a:t>
            </a:r>
            <a:r>
              <a:rPr lang="ru-RU" altLang="ru-RU" sz="2200" dirty="0">
                <a:solidFill>
                  <a:srgbClr val="002060"/>
                </a:solidFill>
              </a:rPr>
              <a:t>дополнительные</a:t>
            </a:r>
            <a:r>
              <a:rPr lang="ru-RU" altLang="ru-RU" sz="2200" dirty="0"/>
              <a:t> </a:t>
            </a:r>
            <a:r>
              <a:rPr lang="ru-RU" altLang="ru-RU" sz="2200" dirty="0">
                <a:solidFill>
                  <a:srgbClr val="C00000"/>
                </a:solidFill>
              </a:rPr>
              <a:t>общеразвивающие</a:t>
            </a:r>
            <a:r>
              <a:rPr lang="ru-RU" altLang="ru-RU" sz="2200" dirty="0"/>
              <a:t> </a:t>
            </a:r>
            <a:r>
              <a:rPr lang="ru-RU" altLang="ru-RU" sz="2200" dirty="0">
                <a:solidFill>
                  <a:srgbClr val="002060"/>
                </a:solidFill>
              </a:rPr>
              <a:t>программы, дополнительные </a:t>
            </a:r>
            <a:r>
              <a:rPr lang="ru-RU" altLang="ru-RU" sz="2200" dirty="0">
                <a:solidFill>
                  <a:srgbClr val="C00000"/>
                </a:solidFill>
              </a:rPr>
              <a:t>предпрофессиональные </a:t>
            </a:r>
            <a:r>
              <a:rPr lang="ru-RU" altLang="ru-RU" sz="2200" dirty="0">
                <a:solidFill>
                  <a:srgbClr val="002060"/>
                </a:solidFill>
              </a:rPr>
              <a:t>программы; </a:t>
            </a:r>
          </a:p>
          <a:p>
            <a:pPr algn="just">
              <a:lnSpc>
                <a:spcPts val="2640"/>
              </a:lnSpc>
              <a:spcBef>
                <a:spcPts val="0"/>
              </a:spcBef>
              <a:buNone/>
            </a:pPr>
            <a:r>
              <a:rPr lang="ru-RU" altLang="ru-RU" sz="2200" dirty="0">
                <a:solidFill>
                  <a:srgbClr val="002060"/>
                </a:solidFill>
              </a:rPr>
              <a:t>5. Образовательные программы </a:t>
            </a:r>
            <a:r>
              <a:rPr lang="ru-RU" altLang="ru-RU" sz="2200" dirty="0">
                <a:solidFill>
                  <a:srgbClr val="C00000"/>
                </a:solidFill>
              </a:rPr>
              <a:t>самостоятельно разрабатываются и утверждаются организацией, </a:t>
            </a:r>
            <a:r>
              <a:rPr lang="ru-RU" altLang="ru-RU" sz="2200" dirty="0"/>
              <a:t>осуществляющей образовательную деятельность… </a:t>
            </a:r>
          </a:p>
          <a:p>
            <a:pPr>
              <a:buNone/>
            </a:pPr>
            <a:endParaRPr lang="ru-RU" altLang="ru-RU" sz="2400" dirty="0"/>
          </a:p>
          <a:p>
            <a:pPr>
              <a:buFont typeface="Wingdings" panose="05000000000000000000" pitchFamily="2" charset="2"/>
              <a:buNone/>
            </a:pPr>
            <a:endParaRPr lang="ru-RU" altLang="ru-RU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937658" y="4312693"/>
            <a:ext cx="8229600" cy="4871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2400" b="1" dirty="0">
                <a:solidFill>
                  <a:srgbClr val="002060"/>
                </a:solidFill>
                <a:latin typeface="+mn-lt"/>
              </a:rPr>
              <a:t>Статья 23. Типы образовательных организаций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10540" y="4638874"/>
            <a:ext cx="8869680" cy="221912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altLang="ru-RU" sz="2400" dirty="0"/>
              <a:t>3</a:t>
            </a:r>
            <a:r>
              <a:rPr lang="ru-RU" altLang="ru-RU" sz="2200" dirty="0"/>
              <a:t>. </a:t>
            </a:r>
            <a:r>
              <a:rPr lang="ru-RU" altLang="ru-RU" sz="2200" dirty="0">
                <a:solidFill>
                  <a:srgbClr val="002060"/>
                </a:solidFill>
              </a:rPr>
              <a:t>В Российской Федерации устанавливаются следующие типы образовательных организаций, реализующих дополнительные образовательные программы: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altLang="ru-RU" sz="2200" dirty="0"/>
              <a:t>1) </a:t>
            </a:r>
            <a:r>
              <a:rPr lang="ru-RU" altLang="ru-RU" sz="2200" dirty="0">
                <a:solidFill>
                  <a:srgbClr val="C00000"/>
                </a:solidFill>
              </a:rPr>
              <a:t>организация дополнительного образования </a:t>
            </a:r>
            <a:r>
              <a:rPr lang="ru-RU" altLang="ru-RU" sz="2200" dirty="0"/>
              <a:t>– </a:t>
            </a:r>
            <a:r>
              <a:rPr lang="ru-RU" altLang="ru-RU" sz="2200" dirty="0">
                <a:solidFill>
                  <a:srgbClr val="002060"/>
                </a:solidFill>
              </a:rPr>
              <a:t>образовательная организация, осуществляющая в качестве основной цели ее деятельности образовательную деятельность по дополнительным общеобразовательным программам;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200" dirty="0"/>
          </a:p>
        </p:txBody>
      </p:sp>
    </p:spTree>
    <p:extLst>
      <p:ext uri="{BB962C8B-B14F-4D97-AF65-F5344CB8AC3E}">
        <p14:creationId xmlns:p14="http://schemas.microsoft.com/office/powerpoint/2010/main" val="232895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1712-4B04-4E5F-A3BC-D8F30268D7D7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199" y="533400"/>
            <a:ext cx="8946107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2400" b="1" dirty="0">
                <a:solidFill>
                  <a:srgbClr val="002060"/>
                </a:solidFill>
                <a:latin typeface="+mn-lt"/>
              </a:rPr>
              <a:t>Статья 28. Компетенция, права, обязанности и ответственность образовательной организации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199" y="1676400"/>
            <a:ext cx="9164472" cy="43021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altLang="ru-RU" sz="2400" dirty="0"/>
              <a:t>1</a:t>
            </a:r>
            <a:r>
              <a:rPr lang="ru-RU" altLang="ru-RU" sz="2200" dirty="0"/>
              <a:t>.  </a:t>
            </a:r>
            <a:r>
              <a:rPr lang="ru-RU" altLang="ru-RU" sz="2200" dirty="0">
                <a:solidFill>
                  <a:srgbClr val="C00000"/>
                </a:solidFill>
              </a:rPr>
              <a:t>Образовательная организация обладает автономией, </a:t>
            </a:r>
            <a:r>
              <a:rPr lang="ru-RU" altLang="ru-RU" sz="2200" dirty="0">
                <a:solidFill>
                  <a:srgbClr val="002060"/>
                </a:solidFill>
              </a:rPr>
              <a:t>под которой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altLang="ru-RU" sz="2200" dirty="0">
                <a:solidFill>
                  <a:srgbClr val="002060"/>
                </a:solidFill>
              </a:rPr>
              <a:t>    понимается самостоятельность в осуществлении образовательной, научной, административной, финансово-экономической деятельности, разработке и принятии локальных нормативных актов в соответствии с настоящим Федеральным законом, иными нормативными правовыми актами Российской Федерации и уставом образовательной организации.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endParaRPr lang="ru-RU" altLang="ru-RU" sz="2200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ru-RU" altLang="ru-RU" sz="2200" dirty="0">
                <a:solidFill>
                  <a:srgbClr val="002060"/>
                </a:solidFill>
              </a:rPr>
              <a:t>2. Образовательные организации </a:t>
            </a:r>
            <a:r>
              <a:rPr lang="ru-RU" altLang="ru-RU" sz="2200" dirty="0">
                <a:solidFill>
                  <a:srgbClr val="C00000"/>
                </a:solidFill>
              </a:rPr>
              <a:t>свободны в определении содержания   образования,</a:t>
            </a:r>
            <a:r>
              <a:rPr lang="ru-RU" altLang="ru-RU" sz="2200" dirty="0"/>
              <a:t> </a:t>
            </a:r>
            <a:r>
              <a:rPr lang="ru-RU" altLang="ru-RU" sz="2200" dirty="0">
                <a:solidFill>
                  <a:srgbClr val="C00000"/>
                </a:solidFill>
              </a:rPr>
              <a:t>выборе учебно-методического обеспечения</a:t>
            </a:r>
            <a:r>
              <a:rPr lang="ru-RU" altLang="ru-RU" sz="2200" dirty="0">
                <a:solidFill>
                  <a:srgbClr val="002060"/>
                </a:solidFill>
              </a:rPr>
              <a:t>, образовательных технологий по реализуемым ими образовательным программам.</a:t>
            </a:r>
          </a:p>
        </p:txBody>
      </p:sp>
    </p:spTree>
    <p:extLst>
      <p:ext uri="{BB962C8B-B14F-4D97-AF65-F5344CB8AC3E}">
        <p14:creationId xmlns:p14="http://schemas.microsoft.com/office/powerpoint/2010/main" val="184766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3FD1904-422D-4943-B99E-C828996A1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1712-4B04-4E5F-A3BC-D8F30268D7D7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C2284E-CE07-452B-A542-0A998CFAC7FC}"/>
              </a:ext>
            </a:extLst>
          </p:cNvPr>
          <p:cNvSpPr txBox="1"/>
          <p:nvPr/>
        </p:nvSpPr>
        <p:spPr>
          <a:xfrm>
            <a:off x="502023" y="228618"/>
            <a:ext cx="90902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Статья 30. Локальные нормативные акты, содержащие нормы, регулирующие образовательные отношения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5ACC98-9025-45B4-9054-699284B087E8}"/>
              </a:ext>
            </a:extLst>
          </p:cNvPr>
          <p:cNvSpPr txBox="1"/>
          <p:nvPr/>
        </p:nvSpPr>
        <p:spPr>
          <a:xfrm>
            <a:off x="327211" y="1042191"/>
            <a:ext cx="9265024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dirty="0">
                <a:solidFill>
                  <a:srgbClr val="002060"/>
                </a:solidFill>
              </a:rPr>
              <a:t>1. Образовательная организация </a:t>
            </a:r>
            <a:r>
              <a:rPr lang="ru-RU" sz="2200" dirty="0">
                <a:solidFill>
                  <a:srgbClr val="C00000"/>
                </a:solidFill>
              </a:rPr>
              <a:t>принимает локальные нормативные акты, содержащие нормы, регулирующие образовательные отношения </a:t>
            </a:r>
            <a:r>
              <a:rPr lang="ru-RU" sz="2200" dirty="0">
                <a:solidFill>
                  <a:srgbClr val="002060"/>
                </a:solidFill>
              </a:rPr>
              <a:t>(далее - локальные нормативные акты), в пределах своей компетенции в соответствии с законодательством Российской Федерации в порядке, установленном ее уставом.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6D16A2-EEA4-4DB2-A87E-EB7F50F4CD59}"/>
              </a:ext>
            </a:extLst>
          </p:cNvPr>
          <p:cNvSpPr txBox="1"/>
          <p:nvPr/>
        </p:nvSpPr>
        <p:spPr>
          <a:xfrm>
            <a:off x="327211" y="2878477"/>
            <a:ext cx="9439835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dirty="0">
                <a:solidFill>
                  <a:srgbClr val="002060"/>
                </a:solidFill>
              </a:rPr>
              <a:t>2. Образовательная организация принимает </a:t>
            </a:r>
            <a:r>
              <a:rPr lang="ru-RU" sz="2200" dirty="0">
                <a:solidFill>
                  <a:srgbClr val="C00000"/>
                </a:solidFill>
              </a:rPr>
              <a:t>локальные нормативные акты </a:t>
            </a:r>
            <a:r>
              <a:rPr lang="ru-RU" sz="2200" dirty="0">
                <a:solidFill>
                  <a:srgbClr val="002060"/>
                </a:solidFill>
              </a:rPr>
              <a:t>по основным вопросам</a:t>
            </a:r>
            <a:r>
              <a:rPr lang="ru-RU" sz="2200" dirty="0">
                <a:solidFill>
                  <a:srgbClr val="C00000"/>
                </a:solidFill>
              </a:rPr>
              <a:t> организации и осуществления образовательной деятельности, </a:t>
            </a:r>
            <a:r>
              <a:rPr lang="ru-RU" sz="2200" dirty="0">
                <a:solidFill>
                  <a:srgbClr val="002060"/>
                </a:solidFill>
              </a:rPr>
              <a:t>в том числе регламентирующие правила приема обучающихся, режим занятий обучающихся, формы, </a:t>
            </a:r>
            <a:r>
              <a:rPr lang="ru-RU" sz="2200" dirty="0">
                <a:solidFill>
                  <a:srgbClr val="C00000"/>
                </a:solidFill>
              </a:rPr>
              <a:t>периодичность и порядок текущего контроля успеваемости и промежуточной аттестации обучающихся, порядок и основания перевода, </a:t>
            </a:r>
            <a:r>
              <a:rPr lang="ru-RU" sz="2200" dirty="0">
                <a:solidFill>
                  <a:srgbClr val="002060"/>
                </a:solidFill>
              </a:rPr>
              <a:t>отчисления и восстановления обучающихся, порядок оформления возникновения, приостановления и прекращения отношений между образовательной организацией и обучающимися и (или) родителями (законными представителями) несовершеннолетних обучающихся. </a:t>
            </a:r>
          </a:p>
        </p:txBody>
      </p:sp>
    </p:spTree>
    <p:extLst>
      <p:ext uri="{BB962C8B-B14F-4D97-AF65-F5344CB8AC3E}">
        <p14:creationId xmlns:p14="http://schemas.microsoft.com/office/powerpoint/2010/main" val="377927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365128"/>
            <a:ext cx="8543925" cy="629808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b="1" dirty="0">
                <a:solidFill>
                  <a:srgbClr val="002060"/>
                </a:solidFill>
                <a:latin typeface="+mn-lt"/>
              </a:rPr>
              <a:t>Статья 34. Основные права обучающихся и меры их социальной поддержки и стимулирования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7" y="1320658"/>
            <a:ext cx="8543925" cy="4351338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dirty="0"/>
              <a:t>18) </a:t>
            </a:r>
            <a:r>
              <a:rPr lang="ru-RU" altLang="ru-RU" sz="2000" dirty="0">
                <a:solidFill>
                  <a:srgbClr val="C00000"/>
                </a:solidFill>
              </a:rPr>
              <a:t>ознакомление со свидетельством о государственной регистрации, </a:t>
            </a:r>
            <a:r>
              <a:rPr lang="ru-RU" altLang="ru-RU" sz="2000" dirty="0">
                <a:solidFill>
                  <a:srgbClr val="002060"/>
                </a:solidFill>
              </a:rPr>
              <a:t>с уставом, с лицензией на осуществление образовательной деятельности, со свидетельством о государственной аккредитации, </a:t>
            </a:r>
            <a:r>
              <a:rPr lang="ru-RU" altLang="ru-RU" sz="2000" dirty="0">
                <a:solidFill>
                  <a:srgbClr val="C00000"/>
                </a:solidFill>
              </a:rPr>
              <a:t>с учебной документацией, другими документами, регламентирующими организацию и осуществление образовательной деятельности </a:t>
            </a:r>
            <a:r>
              <a:rPr lang="ru-RU" altLang="ru-RU" sz="2000" dirty="0">
                <a:solidFill>
                  <a:srgbClr val="002060"/>
                </a:solidFill>
              </a:rPr>
              <a:t>в образовательной организации;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dirty="0"/>
              <a:t>19) </a:t>
            </a:r>
            <a:r>
              <a:rPr lang="ru-RU" altLang="ru-RU" sz="2000" dirty="0">
                <a:solidFill>
                  <a:srgbClr val="C00000"/>
                </a:solidFill>
              </a:rPr>
              <a:t>обжалование актов </a:t>
            </a:r>
            <a:r>
              <a:rPr lang="ru-RU" altLang="ru-RU" sz="2000" dirty="0">
                <a:solidFill>
                  <a:srgbClr val="002060"/>
                </a:solidFill>
              </a:rPr>
              <a:t>образовательной организации в установленном законодательством Российской Федерации порядке;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dirty="0" smtClean="0"/>
              <a:t>22</a:t>
            </a:r>
            <a:r>
              <a:rPr lang="ru-RU" altLang="ru-RU" sz="2000" dirty="0"/>
              <a:t>) </a:t>
            </a:r>
            <a:r>
              <a:rPr lang="ru-RU" altLang="ru-RU" sz="2000" dirty="0">
                <a:solidFill>
                  <a:srgbClr val="C00000"/>
                </a:solidFill>
              </a:rPr>
              <a:t>развитие своих творческих способностей </a:t>
            </a:r>
            <a:r>
              <a:rPr lang="ru-RU" altLang="ru-RU" sz="2000" dirty="0">
                <a:solidFill>
                  <a:srgbClr val="002060"/>
                </a:solidFill>
              </a:rPr>
              <a:t>и интересов, включая участие в конкурсах, олимпиадах, выставках, смотрах, </a:t>
            </a:r>
            <a:r>
              <a:rPr lang="ru-RU" altLang="ru-RU" sz="2000" dirty="0">
                <a:solidFill>
                  <a:srgbClr val="C00000"/>
                </a:solidFill>
              </a:rPr>
              <a:t>физкультурных мероприятиях, спортивных мероприятиях, в том числе в официальных спортивных соревнованиях, и других массовых мероприятиях;…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dirty="0"/>
              <a:t>26) </a:t>
            </a:r>
            <a:r>
              <a:rPr lang="ru-RU" altLang="ru-RU" sz="2000" dirty="0">
                <a:solidFill>
                  <a:srgbClr val="C00000"/>
                </a:solidFill>
              </a:rPr>
              <a:t>поощрение за успехи </a:t>
            </a:r>
            <a:r>
              <a:rPr lang="ru-RU" altLang="ru-RU" sz="2000" dirty="0">
                <a:solidFill>
                  <a:srgbClr val="002060"/>
                </a:solidFill>
              </a:rPr>
              <a:t>в учебной, </a:t>
            </a:r>
            <a:r>
              <a:rPr lang="ru-RU" altLang="ru-RU" sz="2000" dirty="0">
                <a:solidFill>
                  <a:srgbClr val="C00000"/>
                </a:solidFill>
              </a:rPr>
              <a:t>физкультурной, спортивной</a:t>
            </a:r>
            <a:r>
              <a:rPr lang="ru-RU" altLang="ru-RU" sz="2000" dirty="0"/>
              <a:t>, </a:t>
            </a:r>
            <a:r>
              <a:rPr lang="ru-RU" altLang="ru-RU" sz="2000" dirty="0">
                <a:solidFill>
                  <a:srgbClr val="002060"/>
                </a:solidFill>
              </a:rPr>
              <a:t>общественной, научной, научно-технической, творческой, экспериментальной и инновационной деятельности;</a:t>
            </a:r>
          </a:p>
        </p:txBody>
      </p:sp>
    </p:spTree>
    <p:extLst>
      <p:ext uri="{BB962C8B-B14F-4D97-AF65-F5344CB8AC3E}">
        <p14:creationId xmlns:p14="http://schemas.microsoft.com/office/powerpoint/2010/main" val="400354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2400" b="1" dirty="0">
                <a:solidFill>
                  <a:srgbClr val="002060"/>
                </a:solidFill>
                <a:latin typeface="+mn-lt"/>
              </a:rPr>
              <a:t>Статья 53. Возникновение образовательных отношений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altLang="ru-RU" dirty="0">
                <a:solidFill>
                  <a:srgbClr val="002060"/>
                </a:solidFill>
              </a:rPr>
              <a:t>1. </a:t>
            </a:r>
            <a:r>
              <a:rPr lang="ru-RU" altLang="ru-RU" sz="2400" dirty="0">
                <a:solidFill>
                  <a:srgbClr val="002060"/>
                </a:solidFill>
              </a:rPr>
              <a:t>Основанием возникновения образовательных отношений является </a:t>
            </a:r>
            <a:r>
              <a:rPr lang="ru-RU" altLang="ru-RU" sz="2400" dirty="0">
                <a:solidFill>
                  <a:srgbClr val="C00000"/>
                </a:solidFill>
              </a:rPr>
              <a:t>распорядительный акт организации, </a:t>
            </a:r>
            <a:r>
              <a:rPr lang="ru-RU" altLang="ru-RU" sz="2400" dirty="0">
                <a:solidFill>
                  <a:srgbClr val="002060"/>
                </a:solidFill>
              </a:rPr>
              <a:t>осуществляющей образовательную деятельность, о приеме лица на обучение в эту организацию </a:t>
            </a:r>
            <a:r>
              <a:rPr lang="ru-RU" altLang="ru-RU" sz="2400" dirty="0">
                <a:solidFill>
                  <a:srgbClr val="C00000"/>
                </a:solidFill>
              </a:rPr>
              <a:t>или для прохождения промежуточной аттестации и (или) государственной итоговой аттестации, </a:t>
            </a:r>
            <a:r>
              <a:rPr lang="ru-RU" altLang="ru-RU" sz="2400" dirty="0">
                <a:solidFill>
                  <a:srgbClr val="002060"/>
                </a:solidFill>
              </a:rPr>
              <a:t>а в случае осуществления образовательной деятельности индивидуальным предпринимателем договор об образовании.</a:t>
            </a:r>
          </a:p>
        </p:txBody>
      </p:sp>
    </p:spTree>
    <p:extLst>
      <p:ext uri="{BB962C8B-B14F-4D97-AF65-F5344CB8AC3E}">
        <p14:creationId xmlns:p14="http://schemas.microsoft.com/office/powerpoint/2010/main" val="137665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40596" y="378775"/>
            <a:ext cx="7616801" cy="535625"/>
          </a:xfrm>
        </p:spPr>
        <p:txBody>
          <a:bodyPr>
            <a:normAutofit/>
          </a:bodyPr>
          <a:lstStyle/>
          <a:p>
            <a:r>
              <a:rPr lang="ru-RU" altLang="ru-RU" sz="2400" b="1" dirty="0">
                <a:solidFill>
                  <a:srgbClr val="002060"/>
                </a:solidFill>
                <a:latin typeface="+mn-lt"/>
              </a:rPr>
              <a:t>Статья 58. Промежуточная аттестация обучающихся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871" y="914400"/>
            <a:ext cx="8543925" cy="2677795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200" dirty="0">
                <a:solidFill>
                  <a:srgbClr val="002060"/>
                </a:solidFill>
              </a:rPr>
              <a:t>1. Освоение образовательной программы (за исключением образовательной программы дошкольного образования), в том числе отдельной части или всего объема учебного предмета, курса, дисциплины (модуля) образовательной программы</a:t>
            </a:r>
            <a:r>
              <a:rPr lang="ru-RU" altLang="ru-RU" sz="2200" dirty="0"/>
              <a:t>, </a:t>
            </a:r>
            <a:r>
              <a:rPr lang="ru-RU" altLang="ru-RU" sz="2200" dirty="0">
                <a:solidFill>
                  <a:srgbClr val="C00000"/>
                </a:solidFill>
              </a:rPr>
              <a:t>сопровождается промежуточной аттестацией </a:t>
            </a:r>
            <a:r>
              <a:rPr lang="ru-RU" altLang="ru-RU" sz="2200" dirty="0">
                <a:solidFill>
                  <a:srgbClr val="002060"/>
                </a:solidFill>
              </a:rPr>
              <a:t>обучающихся, проводимой в формах, определенных учебным планом, и в порядке, установленном образовательной организацией.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27797" y="3306445"/>
            <a:ext cx="82296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2400" b="1" dirty="0">
                <a:solidFill>
                  <a:srgbClr val="002060"/>
                </a:solidFill>
                <a:latin typeface="+mn-lt"/>
              </a:rPr>
              <a:t>Статья 59. Итоговая аттестация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35723" y="3877945"/>
            <a:ext cx="8528073" cy="25413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</a:pPr>
            <a:r>
              <a:rPr lang="ru-RU" altLang="ru-RU" sz="2200" dirty="0" smtClean="0">
                <a:solidFill>
                  <a:srgbClr val="C00000"/>
                </a:solidFill>
              </a:rPr>
              <a:t>Итоговая </a:t>
            </a:r>
            <a:r>
              <a:rPr lang="ru-RU" altLang="ru-RU" sz="2200" dirty="0">
                <a:solidFill>
                  <a:srgbClr val="C00000"/>
                </a:solidFill>
              </a:rPr>
              <a:t>аттестация представляет собой форму оценки степени и </a:t>
            </a:r>
            <a:r>
              <a:rPr lang="ru-RU" altLang="ru-RU" sz="2200" dirty="0" smtClean="0">
                <a:solidFill>
                  <a:srgbClr val="C00000"/>
                </a:solidFill>
              </a:rPr>
              <a:t>  уровня </a:t>
            </a:r>
            <a:r>
              <a:rPr lang="ru-RU" altLang="ru-RU" sz="2200" dirty="0">
                <a:solidFill>
                  <a:srgbClr val="C00000"/>
                </a:solidFill>
              </a:rPr>
              <a:t>освоения обучающимися образовательной программы</a:t>
            </a:r>
            <a:r>
              <a:rPr lang="ru-RU" altLang="ru-RU" sz="2200" dirty="0" smtClean="0"/>
              <a:t>…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endParaRPr lang="ru-RU" altLang="ru-RU" sz="2200" dirty="0"/>
          </a:p>
          <a:p>
            <a:pPr algn="just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altLang="ru-RU" sz="2200" dirty="0"/>
              <a:t>3. </a:t>
            </a:r>
            <a:r>
              <a:rPr lang="ru-RU" altLang="ru-RU" sz="2200" dirty="0">
                <a:solidFill>
                  <a:srgbClr val="C00000"/>
                </a:solidFill>
              </a:rPr>
              <a:t>Итоговая аттестация</a:t>
            </a:r>
            <a:r>
              <a:rPr lang="ru-RU" altLang="ru-RU" sz="2200" dirty="0">
                <a:solidFill>
                  <a:srgbClr val="002060"/>
                </a:solidFill>
              </a:rPr>
              <a:t>, завершающая освоение основных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altLang="ru-RU" sz="2200" dirty="0">
                <a:solidFill>
                  <a:srgbClr val="002060"/>
                </a:solidFill>
              </a:rPr>
              <a:t>    образовательных программ основного общего и среднего общего образования, основных профессиональных образовательных программ, </a:t>
            </a:r>
            <a:r>
              <a:rPr lang="ru-RU" altLang="ru-RU" sz="2200" dirty="0">
                <a:solidFill>
                  <a:srgbClr val="C00000"/>
                </a:solidFill>
              </a:rPr>
              <a:t>является обязательной и проводится в порядке и в форме, которые установлены образовательной организацие</a:t>
            </a:r>
            <a:r>
              <a:rPr lang="ru-RU" altLang="ru-RU" sz="2200" dirty="0">
                <a:solidFill>
                  <a:srgbClr val="002060"/>
                </a:solidFill>
              </a:rPr>
              <a:t>й, если иное не установлено настоящим Федеральным законом.</a:t>
            </a:r>
          </a:p>
        </p:txBody>
      </p:sp>
    </p:spTree>
    <p:extLst>
      <p:ext uri="{BB962C8B-B14F-4D97-AF65-F5344CB8AC3E}">
        <p14:creationId xmlns:p14="http://schemas.microsoft.com/office/powerpoint/2010/main" val="154306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10113</TotalTime>
  <Words>1699</Words>
  <Application>Microsoft Office PowerPoint</Application>
  <PresentationFormat>Лист A4 (210x297 мм)</PresentationFormat>
  <Paragraphs>121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Bookman Old Style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Статья 34. Основные права обучающихся и меры их социальной поддержки и стимулирования</vt:lpstr>
      <vt:lpstr>Статья 53. Возникновение образовательных отношений</vt:lpstr>
      <vt:lpstr>Статья 58. Промежуточная аттестация обучающихся</vt:lpstr>
      <vt:lpstr>Статья 75. Дополнительное образование детей и взрослых</vt:lpstr>
      <vt:lpstr>Статья 75. Дополнительное образование детей и взрослых</vt:lpstr>
      <vt:lpstr>Статья 84. Особенности реализации образовательных программ в области физической культуры и спорта</vt:lpstr>
      <vt:lpstr>Статья 84. Особенности реализации образовательных программ  в области физической культуры и спорта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Dmitry Zhalnin</dc:creator>
  <cp:lastModifiedBy>HP</cp:lastModifiedBy>
  <cp:revision>1187</cp:revision>
  <cp:lastPrinted>2018-10-31T09:53:39Z</cp:lastPrinted>
  <dcterms:created xsi:type="dcterms:W3CDTF">2014-02-06T05:55:02Z</dcterms:created>
  <dcterms:modified xsi:type="dcterms:W3CDTF">2021-04-14T20:56:27Z</dcterms:modified>
</cp:coreProperties>
</file>