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7" r:id="rId1"/>
  </p:sldMasterIdLst>
  <p:sldIdLst>
    <p:sldId id="256" r:id="rId2"/>
    <p:sldId id="264" r:id="rId3"/>
    <p:sldId id="258" r:id="rId4"/>
    <p:sldId id="277" r:id="rId5"/>
    <p:sldId id="259" r:id="rId6"/>
    <p:sldId id="266" r:id="rId7"/>
    <p:sldId id="267" r:id="rId8"/>
    <p:sldId id="282" r:id="rId9"/>
    <p:sldId id="268" r:id="rId10"/>
    <p:sldId id="272" r:id="rId11"/>
    <p:sldId id="275" r:id="rId12"/>
    <p:sldId id="276" r:id="rId13"/>
    <p:sldId id="278" r:id="rId14"/>
    <p:sldId id="279" r:id="rId15"/>
    <p:sldId id="280" r:id="rId16"/>
    <p:sldId id="281" r:id="rId17"/>
    <p:sldId id="265" r:id="rId18"/>
  </p:sldIdLst>
  <p:sldSz cx="18288000" cy="10287000"/>
  <p:notesSz cx="6858000" cy="9144000"/>
  <p:embeddedFontLst>
    <p:embeddedFont>
      <p:font typeface="Bahnschrift SemiCondensed" panose="020B0502040204020203" pitchFamily="34" charset="0"/>
      <p:regular r:id="rId19"/>
      <p:bold r:id="rId20"/>
    </p:embeddedFont>
    <p:embeddedFont>
      <p:font typeface="Bookman Old Style" panose="020506040505050202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K Grotesk Light Bold" panose="020B0604020202020204" charset="-52"/>
      <p:regular r:id="rId29"/>
    </p:embeddedFont>
    <p:embeddedFont>
      <p:font typeface="HK Grotesk Medium" panose="020B0604020202020204" charset="-52"/>
      <p:regular r:id="rId30"/>
    </p:embeddedFont>
    <p:embeddedFont>
      <p:font typeface="Rockwell" panose="02060603020205020403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6F6"/>
    <a:srgbClr val="1F2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2;&#1094;&#1086;&#1084;&#1086;&#1092;&#1074;.&#1088;&#1092;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2;&#1094;&#1086;&#1084;&#1086;&#1092;&#1074;.&#1088;&#1092;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E8C57-5C0D-4DA2-9EC9-BAD9A97992F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F1820F-69FD-4D1B-8B9F-758C2F1E810D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системы физического воспитания и развитие спорта в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профессиональных образовательных организациях</a:t>
          </a:r>
        </a:p>
      </dgm:t>
    </dgm:pt>
    <dgm:pt modelId="{3A1825BA-13A6-42C2-B4F9-CBEB8BAFDB4B}" type="parTrans" cxnId="{C48043E8-2554-4BDC-A6A8-D52C1E4F968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CF19801-84F8-4AEA-8CCF-D9280CD8B0D0}" type="sibTrans" cxnId="{C48043E8-2554-4BDC-A6A8-D52C1E4F968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777949F-2228-4FFB-97BA-F47B71801935}">
      <dgm:prSet/>
      <dgm:spPr>
        <a:solidFill>
          <a:srgbClr val="0070C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системы физического воспитания студентов и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организации спортивно-массовой работы в профессиональных образовательных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организациях</a:t>
          </a:r>
        </a:p>
      </dgm:t>
    </dgm:pt>
    <dgm:pt modelId="{C7B65A55-3FB8-4127-8C94-8959C6EB9CC8}" type="parTrans" cxnId="{04EDFE40-770C-47FF-B343-AD72709ACE3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1D520DF-5078-47C3-92C8-BFC0CC75EE87}" type="sibTrans" cxnId="{04EDFE40-770C-47FF-B343-AD72709ACE3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B69B81C-7784-4050-9C47-76B7A6FF497A}">
      <dgm:prSet/>
      <dgm:spPr>
        <a:solidFill>
          <a:srgbClr val="0070C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обучающихся профессиональных образовательных организаций физкультурной и спортивной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инфраструктурой</a:t>
          </a:r>
        </a:p>
      </dgm:t>
    </dgm:pt>
    <dgm:pt modelId="{79C509A7-D531-486A-B1EF-F98860AD85FE}" type="parTrans" cxnId="{A34E2009-6BA7-4AD3-8E8E-0EE2D26167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D7F3DDC-A877-4170-AA77-54BC8CF50BDB}" type="sibTrans" cxnId="{A34E2009-6BA7-4AD3-8E8E-0EE2D26167A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F21A99F-3B1D-49A9-87D7-AB8B99B7E83F}">
      <dgm:prSet/>
      <dgm:spPr>
        <a:solidFill>
          <a:srgbClr val="0070C0"/>
        </a:solidFill>
      </dgm:spPr>
      <dgm:t>
        <a:bodyPr/>
        <a:lstStyle/>
        <a:p>
          <a:pPr algn="l"/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вовлечение обучающихся в систематические занятия физической культурой и спортом, формирование у них мотивации и устойчивого интереса к укреплению здоровья</a:t>
          </a:r>
        </a:p>
      </dgm:t>
    </dgm:pt>
    <dgm:pt modelId="{0FF497E2-42B0-4572-B34F-6D67E43149CB}" type="parTrans" cxnId="{9230ED0F-4150-4865-A323-8FB7B2CA8BCF}">
      <dgm:prSet/>
      <dgm:spPr/>
      <dgm:t>
        <a:bodyPr/>
        <a:lstStyle/>
        <a:p>
          <a:endParaRPr lang="ru-RU"/>
        </a:p>
      </dgm:t>
    </dgm:pt>
    <dgm:pt modelId="{EF6E97F0-BA84-461B-8CDD-586934298F69}" type="sibTrans" cxnId="{9230ED0F-4150-4865-A323-8FB7B2CA8BCF}">
      <dgm:prSet/>
      <dgm:spPr/>
      <dgm:t>
        <a:bodyPr/>
        <a:lstStyle/>
        <a:p>
          <a:endParaRPr lang="ru-RU"/>
        </a:p>
      </dgm:t>
    </dgm:pt>
    <dgm:pt modelId="{12557DC6-91D1-4AED-8C84-4659510673B2}">
      <dgm:prSet/>
      <dgm:spPr>
        <a:solidFill>
          <a:srgbClr val="0070C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физкультурно-спортивной работы с обучающимися, в том числе обучающимися с ограниченными возможностями здоровья или обучающимися, имеющими нарушения здоровья</a:t>
          </a:r>
        </a:p>
      </dgm:t>
    </dgm:pt>
    <dgm:pt modelId="{EE173A35-BE69-42AE-BEB2-5BC449C151CC}" type="parTrans" cxnId="{D30F49EB-6E06-47B3-AB6B-BDD9E9300CC0}">
      <dgm:prSet/>
      <dgm:spPr/>
      <dgm:t>
        <a:bodyPr/>
        <a:lstStyle/>
        <a:p>
          <a:endParaRPr lang="ru-RU"/>
        </a:p>
      </dgm:t>
    </dgm:pt>
    <dgm:pt modelId="{2F0E5C6A-59A0-42C8-8AC2-F4ADAFE1B341}" type="sibTrans" cxnId="{D30F49EB-6E06-47B3-AB6B-BDD9E9300CC0}">
      <dgm:prSet/>
      <dgm:spPr/>
      <dgm:t>
        <a:bodyPr/>
        <a:lstStyle/>
        <a:p>
          <a:endParaRPr lang="ru-RU"/>
        </a:p>
      </dgm:t>
    </dgm:pt>
    <dgm:pt modelId="{85F85C2F-3056-4A1C-8263-84311D7644C1}" type="pres">
      <dgm:prSet presAssocID="{0ADE8C57-5C0D-4DA2-9EC9-BAD9A97992FF}" presName="Name0" presStyleCnt="0">
        <dgm:presLayoutVars>
          <dgm:chMax val="7"/>
          <dgm:chPref val="7"/>
          <dgm:dir/>
        </dgm:presLayoutVars>
      </dgm:prSet>
      <dgm:spPr/>
    </dgm:pt>
    <dgm:pt modelId="{500943EF-8D1E-4B6F-BAEE-BA667B931A2D}" type="pres">
      <dgm:prSet presAssocID="{0ADE8C57-5C0D-4DA2-9EC9-BAD9A97992FF}" presName="Name1" presStyleCnt="0"/>
      <dgm:spPr/>
    </dgm:pt>
    <dgm:pt modelId="{0C054EAC-5743-40BB-B651-8BEDD643B01C}" type="pres">
      <dgm:prSet presAssocID="{0ADE8C57-5C0D-4DA2-9EC9-BAD9A97992FF}" presName="cycle" presStyleCnt="0"/>
      <dgm:spPr/>
    </dgm:pt>
    <dgm:pt modelId="{B8D13D6B-D252-4D1A-9510-0AF732D4C41E}" type="pres">
      <dgm:prSet presAssocID="{0ADE8C57-5C0D-4DA2-9EC9-BAD9A97992FF}" presName="srcNode" presStyleLbl="node1" presStyleIdx="0" presStyleCnt="5"/>
      <dgm:spPr/>
    </dgm:pt>
    <dgm:pt modelId="{B202F50D-805A-458C-BEFE-BA25412DFBE6}" type="pres">
      <dgm:prSet presAssocID="{0ADE8C57-5C0D-4DA2-9EC9-BAD9A97992FF}" presName="conn" presStyleLbl="parChTrans1D2" presStyleIdx="0" presStyleCnt="1"/>
      <dgm:spPr/>
    </dgm:pt>
    <dgm:pt modelId="{70AE97EC-79C8-4486-9359-D13134DA3737}" type="pres">
      <dgm:prSet presAssocID="{0ADE8C57-5C0D-4DA2-9EC9-BAD9A97992FF}" presName="extraNode" presStyleLbl="node1" presStyleIdx="0" presStyleCnt="5"/>
      <dgm:spPr/>
    </dgm:pt>
    <dgm:pt modelId="{05B8D86F-65B8-4882-835E-8A9630C5B214}" type="pres">
      <dgm:prSet presAssocID="{0ADE8C57-5C0D-4DA2-9EC9-BAD9A97992FF}" presName="dstNode" presStyleLbl="node1" presStyleIdx="0" presStyleCnt="5"/>
      <dgm:spPr/>
    </dgm:pt>
    <dgm:pt modelId="{045C14D9-8F33-4F45-AA68-C63C8A829506}" type="pres">
      <dgm:prSet presAssocID="{95F1820F-69FD-4D1B-8B9F-758C2F1E810D}" presName="text_1" presStyleLbl="node1" presStyleIdx="0" presStyleCnt="5">
        <dgm:presLayoutVars>
          <dgm:bulletEnabled val="1"/>
        </dgm:presLayoutVars>
      </dgm:prSet>
      <dgm:spPr/>
    </dgm:pt>
    <dgm:pt modelId="{82B0DB55-5B83-4A39-B7B4-F909B9962D28}" type="pres">
      <dgm:prSet presAssocID="{95F1820F-69FD-4D1B-8B9F-758C2F1E810D}" presName="accent_1" presStyleCnt="0"/>
      <dgm:spPr/>
    </dgm:pt>
    <dgm:pt modelId="{7A1094B6-39D3-4251-850B-B0DE1C97CDF5}" type="pres">
      <dgm:prSet presAssocID="{95F1820F-69FD-4D1B-8B9F-758C2F1E810D}" presName="accentRepeatNode" presStyleLbl="solidFgAcc1" presStyleIdx="0" presStyleCnt="5"/>
      <dgm:spPr/>
    </dgm:pt>
    <dgm:pt modelId="{3CA4B462-7CA5-4227-ACCB-5CD32A2AD619}" type="pres">
      <dgm:prSet presAssocID="{6B69B81C-7784-4050-9C47-76B7A6FF497A}" presName="text_2" presStyleLbl="node1" presStyleIdx="1" presStyleCnt="5">
        <dgm:presLayoutVars>
          <dgm:bulletEnabled val="1"/>
        </dgm:presLayoutVars>
      </dgm:prSet>
      <dgm:spPr/>
    </dgm:pt>
    <dgm:pt modelId="{BEDFFFD0-15CB-41A3-A82E-1C7264A36B93}" type="pres">
      <dgm:prSet presAssocID="{6B69B81C-7784-4050-9C47-76B7A6FF497A}" presName="accent_2" presStyleCnt="0"/>
      <dgm:spPr/>
    </dgm:pt>
    <dgm:pt modelId="{60A25778-6E73-46E0-BDC6-B6A32683C548}" type="pres">
      <dgm:prSet presAssocID="{6B69B81C-7784-4050-9C47-76B7A6FF497A}" presName="accentRepeatNode" presStyleLbl="solidFgAcc1" presStyleIdx="1" presStyleCnt="5"/>
      <dgm:spPr/>
    </dgm:pt>
    <dgm:pt modelId="{CA0E9942-ABF4-4A97-8AC9-6FB474069A2A}" type="pres">
      <dgm:prSet presAssocID="{9777949F-2228-4FFB-97BA-F47B71801935}" presName="text_3" presStyleLbl="node1" presStyleIdx="2" presStyleCnt="5">
        <dgm:presLayoutVars>
          <dgm:bulletEnabled val="1"/>
        </dgm:presLayoutVars>
      </dgm:prSet>
      <dgm:spPr/>
    </dgm:pt>
    <dgm:pt modelId="{9FEF817D-4E11-4DB3-841F-F3AABAF5CB34}" type="pres">
      <dgm:prSet presAssocID="{9777949F-2228-4FFB-97BA-F47B71801935}" presName="accent_3" presStyleCnt="0"/>
      <dgm:spPr/>
    </dgm:pt>
    <dgm:pt modelId="{88511111-4111-4C34-B94E-A9FB2BEAAEB0}" type="pres">
      <dgm:prSet presAssocID="{9777949F-2228-4FFB-97BA-F47B71801935}" presName="accentRepeatNode" presStyleLbl="solidFgAcc1" presStyleIdx="2" presStyleCnt="5"/>
      <dgm:spPr/>
    </dgm:pt>
    <dgm:pt modelId="{3C22EA19-53DD-4A85-A33F-F3DC086D9238}" type="pres">
      <dgm:prSet presAssocID="{6F21A99F-3B1D-49A9-87D7-AB8B99B7E83F}" presName="text_4" presStyleLbl="node1" presStyleIdx="3" presStyleCnt="5" custScaleX="99563">
        <dgm:presLayoutVars>
          <dgm:bulletEnabled val="1"/>
        </dgm:presLayoutVars>
      </dgm:prSet>
      <dgm:spPr/>
    </dgm:pt>
    <dgm:pt modelId="{55644835-06C1-47EC-B6B1-D00E6ACFD38A}" type="pres">
      <dgm:prSet presAssocID="{6F21A99F-3B1D-49A9-87D7-AB8B99B7E83F}" presName="accent_4" presStyleCnt="0"/>
      <dgm:spPr/>
    </dgm:pt>
    <dgm:pt modelId="{242C55DD-51CF-4628-A323-7767AF74B0C5}" type="pres">
      <dgm:prSet presAssocID="{6F21A99F-3B1D-49A9-87D7-AB8B99B7E83F}" presName="accentRepeatNode" presStyleLbl="solidFgAcc1" presStyleIdx="3" presStyleCnt="5"/>
      <dgm:spPr/>
    </dgm:pt>
    <dgm:pt modelId="{1D1EF2A3-E86B-457B-B096-8BE5159B0820}" type="pres">
      <dgm:prSet presAssocID="{12557DC6-91D1-4AED-8C84-4659510673B2}" presName="text_5" presStyleLbl="node1" presStyleIdx="4" presStyleCnt="5">
        <dgm:presLayoutVars>
          <dgm:bulletEnabled val="1"/>
        </dgm:presLayoutVars>
      </dgm:prSet>
      <dgm:spPr/>
    </dgm:pt>
    <dgm:pt modelId="{93D89B64-EA2B-49F4-BB15-F05051792D09}" type="pres">
      <dgm:prSet presAssocID="{12557DC6-91D1-4AED-8C84-4659510673B2}" presName="accent_5" presStyleCnt="0"/>
      <dgm:spPr/>
    </dgm:pt>
    <dgm:pt modelId="{96FE1425-2667-4AF7-9E23-53857F8D9F64}" type="pres">
      <dgm:prSet presAssocID="{12557DC6-91D1-4AED-8C84-4659510673B2}" presName="accentRepeatNode" presStyleLbl="solidFgAcc1" presStyleIdx="4" presStyleCnt="5"/>
      <dgm:spPr/>
    </dgm:pt>
  </dgm:ptLst>
  <dgm:cxnLst>
    <dgm:cxn modelId="{A34E2009-6BA7-4AD3-8E8E-0EE2D26167A2}" srcId="{0ADE8C57-5C0D-4DA2-9EC9-BAD9A97992FF}" destId="{6B69B81C-7784-4050-9C47-76B7A6FF497A}" srcOrd="1" destOrd="0" parTransId="{79C509A7-D531-486A-B1EF-F98860AD85FE}" sibTransId="{DD7F3DDC-A877-4170-AA77-54BC8CF50BDB}"/>
    <dgm:cxn modelId="{9230ED0F-4150-4865-A323-8FB7B2CA8BCF}" srcId="{0ADE8C57-5C0D-4DA2-9EC9-BAD9A97992FF}" destId="{6F21A99F-3B1D-49A9-87D7-AB8B99B7E83F}" srcOrd="3" destOrd="0" parTransId="{0FF497E2-42B0-4572-B34F-6D67E43149CB}" sibTransId="{EF6E97F0-BA84-461B-8CDD-586934298F69}"/>
    <dgm:cxn modelId="{27BDF32C-DB7C-4EEE-88DF-84B1FD73910A}" type="presOf" srcId="{95F1820F-69FD-4D1B-8B9F-758C2F1E810D}" destId="{045C14D9-8F33-4F45-AA68-C63C8A829506}" srcOrd="0" destOrd="0" presId="urn:microsoft.com/office/officeart/2008/layout/VerticalCurvedList"/>
    <dgm:cxn modelId="{04EDFE40-770C-47FF-B343-AD72709ACE33}" srcId="{0ADE8C57-5C0D-4DA2-9EC9-BAD9A97992FF}" destId="{9777949F-2228-4FFB-97BA-F47B71801935}" srcOrd="2" destOrd="0" parTransId="{C7B65A55-3FB8-4127-8C94-8959C6EB9CC8}" sibTransId="{21D520DF-5078-47C3-92C8-BFC0CC75EE87}"/>
    <dgm:cxn modelId="{75311C54-7FAA-419A-BB90-6C7002B53422}" type="presOf" srcId="{0ADE8C57-5C0D-4DA2-9EC9-BAD9A97992FF}" destId="{85F85C2F-3056-4A1C-8263-84311D7644C1}" srcOrd="0" destOrd="0" presId="urn:microsoft.com/office/officeart/2008/layout/VerticalCurvedList"/>
    <dgm:cxn modelId="{04DA6C57-DB30-45C0-A297-E47562EF294C}" type="presOf" srcId="{12557DC6-91D1-4AED-8C84-4659510673B2}" destId="{1D1EF2A3-E86B-457B-B096-8BE5159B0820}" srcOrd="0" destOrd="0" presId="urn:microsoft.com/office/officeart/2008/layout/VerticalCurvedList"/>
    <dgm:cxn modelId="{6F24FE7A-BF0E-410C-A1B1-8C40FE8A622B}" type="presOf" srcId="{6B69B81C-7784-4050-9C47-76B7A6FF497A}" destId="{3CA4B462-7CA5-4227-ACCB-5CD32A2AD619}" srcOrd="0" destOrd="0" presId="urn:microsoft.com/office/officeart/2008/layout/VerticalCurvedList"/>
    <dgm:cxn modelId="{342FDDAC-C686-4354-934E-0AE6FAA18D3A}" type="presOf" srcId="{1CF19801-84F8-4AEA-8CCF-D9280CD8B0D0}" destId="{B202F50D-805A-458C-BEFE-BA25412DFBE6}" srcOrd="0" destOrd="0" presId="urn:microsoft.com/office/officeart/2008/layout/VerticalCurvedList"/>
    <dgm:cxn modelId="{D8C90AE7-1F81-428C-8F03-E62DE601FC03}" type="presOf" srcId="{9777949F-2228-4FFB-97BA-F47B71801935}" destId="{CA0E9942-ABF4-4A97-8AC9-6FB474069A2A}" srcOrd="0" destOrd="0" presId="urn:microsoft.com/office/officeart/2008/layout/VerticalCurvedList"/>
    <dgm:cxn modelId="{C48043E8-2554-4BDC-A6A8-D52C1E4F9687}" srcId="{0ADE8C57-5C0D-4DA2-9EC9-BAD9A97992FF}" destId="{95F1820F-69FD-4D1B-8B9F-758C2F1E810D}" srcOrd="0" destOrd="0" parTransId="{3A1825BA-13A6-42C2-B4F9-CBEB8BAFDB4B}" sibTransId="{1CF19801-84F8-4AEA-8CCF-D9280CD8B0D0}"/>
    <dgm:cxn modelId="{D30F49EB-6E06-47B3-AB6B-BDD9E9300CC0}" srcId="{0ADE8C57-5C0D-4DA2-9EC9-BAD9A97992FF}" destId="{12557DC6-91D1-4AED-8C84-4659510673B2}" srcOrd="4" destOrd="0" parTransId="{EE173A35-BE69-42AE-BEB2-5BC449C151CC}" sibTransId="{2F0E5C6A-59A0-42C8-8AC2-F4ADAFE1B341}"/>
    <dgm:cxn modelId="{57B060FA-F18E-4A2B-B7F9-848F0A3215BF}" type="presOf" srcId="{6F21A99F-3B1D-49A9-87D7-AB8B99B7E83F}" destId="{3C22EA19-53DD-4A85-A33F-F3DC086D9238}" srcOrd="0" destOrd="0" presId="urn:microsoft.com/office/officeart/2008/layout/VerticalCurvedList"/>
    <dgm:cxn modelId="{40092656-4E06-4959-9E8D-A7980AD7FA41}" type="presParOf" srcId="{85F85C2F-3056-4A1C-8263-84311D7644C1}" destId="{500943EF-8D1E-4B6F-BAEE-BA667B931A2D}" srcOrd="0" destOrd="0" presId="urn:microsoft.com/office/officeart/2008/layout/VerticalCurvedList"/>
    <dgm:cxn modelId="{D689BD00-A28F-4AB2-A652-A3324FE72EA3}" type="presParOf" srcId="{500943EF-8D1E-4B6F-BAEE-BA667B931A2D}" destId="{0C054EAC-5743-40BB-B651-8BEDD643B01C}" srcOrd="0" destOrd="0" presId="urn:microsoft.com/office/officeart/2008/layout/VerticalCurvedList"/>
    <dgm:cxn modelId="{4E78BFAA-E6A8-4EAE-BADC-6AF142FB49D8}" type="presParOf" srcId="{0C054EAC-5743-40BB-B651-8BEDD643B01C}" destId="{B8D13D6B-D252-4D1A-9510-0AF732D4C41E}" srcOrd="0" destOrd="0" presId="urn:microsoft.com/office/officeart/2008/layout/VerticalCurvedList"/>
    <dgm:cxn modelId="{47C2CE0C-7156-4309-BB58-8F29389A5B38}" type="presParOf" srcId="{0C054EAC-5743-40BB-B651-8BEDD643B01C}" destId="{B202F50D-805A-458C-BEFE-BA25412DFBE6}" srcOrd="1" destOrd="0" presId="urn:microsoft.com/office/officeart/2008/layout/VerticalCurvedList"/>
    <dgm:cxn modelId="{67B656BB-E2E9-46D2-A8F6-710C5499C5DA}" type="presParOf" srcId="{0C054EAC-5743-40BB-B651-8BEDD643B01C}" destId="{70AE97EC-79C8-4486-9359-D13134DA3737}" srcOrd="2" destOrd="0" presId="urn:microsoft.com/office/officeart/2008/layout/VerticalCurvedList"/>
    <dgm:cxn modelId="{1DAD35BA-C0B1-43B8-807A-7082460CCBF9}" type="presParOf" srcId="{0C054EAC-5743-40BB-B651-8BEDD643B01C}" destId="{05B8D86F-65B8-4882-835E-8A9630C5B214}" srcOrd="3" destOrd="0" presId="urn:microsoft.com/office/officeart/2008/layout/VerticalCurvedList"/>
    <dgm:cxn modelId="{2AD961D1-43CA-4772-9E06-7A7997B5C89A}" type="presParOf" srcId="{500943EF-8D1E-4B6F-BAEE-BA667B931A2D}" destId="{045C14D9-8F33-4F45-AA68-C63C8A829506}" srcOrd="1" destOrd="0" presId="urn:microsoft.com/office/officeart/2008/layout/VerticalCurvedList"/>
    <dgm:cxn modelId="{ACBE15A5-C19B-4D7A-A00C-FECF4FEF998A}" type="presParOf" srcId="{500943EF-8D1E-4B6F-BAEE-BA667B931A2D}" destId="{82B0DB55-5B83-4A39-B7B4-F909B9962D28}" srcOrd="2" destOrd="0" presId="urn:microsoft.com/office/officeart/2008/layout/VerticalCurvedList"/>
    <dgm:cxn modelId="{46ED84EE-DA1C-4B66-8114-849332858D78}" type="presParOf" srcId="{82B0DB55-5B83-4A39-B7B4-F909B9962D28}" destId="{7A1094B6-39D3-4251-850B-B0DE1C97CDF5}" srcOrd="0" destOrd="0" presId="urn:microsoft.com/office/officeart/2008/layout/VerticalCurvedList"/>
    <dgm:cxn modelId="{39F1E99D-9F41-4029-82A6-09E622A7B145}" type="presParOf" srcId="{500943EF-8D1E-4B6F-BAEE-BA667B931A2D}" destId="{3CA4B462-7CA5-4227-ACCB-5CD32A2AD619}" srcOrd="3" destOrd="0" presId="urn:microsoft.com/office/officeart/2008/layout/VerticalCurvedList"/>
    <dgm:cxn modelId="{794E5396-82AB-41B3-B979-B098FE1C3160}" type="presParOf" srcId="{500943EF-8D1E-4B6F-BAEE-BA667B931A2D}" destId="{BEDFFFD0-15CB-41A3-A82E-1C7264A36B93}" srcOrd="4" destOrd="0" presId="urn:microsoft.com/office/officeart/2008/layout/VerticalCurvedList"/>
    <dgm:cxn modelId="{36CDBC4A-4BB5-4298-99C8-CAC7B5A2FADA}" type="presParOf" srcId="{BEDFFFD0-15CB-41A3-A82E-1C7264A36B93}" destId="{60A25778-6E73-46E0-BDC6-B6A32683C548}" srcOrd="0" destOrd="0" presId="urn:microsoft.com/office/officeart/2008/layout/VerticalCurvedList"/>
    <dgm:cxn modelId="{26406EFC-6F97-4D91-9B69-0B0C88446566}" type="presParOf" srcId="{500943EF-8D1E-4B6F-BAEE-BA667B931A2D}" destId="{CA0E9942-ABF4-4A97-8AC9-6FB474069A2A}" srcOrd="5" destOrd="0" presId="urn:microsoft.com/office/officeart/2008/layout/VerticalCurvedList"/>
    <dgm:cxn modelId="{EE222740-07F5-496A-B0F6-EF1D4A05E177}" type="presParOf" srcId="{500943EF-8D1E-4B6F-BAEE-BA667B931A2D}" destId="{9FEF817D-4E11-4DB3-841F-F3AABAF5CB34}" srcOrd="6" destOrd="0" presId="urn:microsoft.com/office/officeart/2008/layout/VerticalCurvedList"/>
    <dgm:cxn modelId="{FE8EA363-7D8C-4DE6-9E58-AE5F6EBA2E66}" type="presParOf" srcId="{9FEF817D-4E11-4DB3-841F-F3AABAF5CB34}" destId="{88511111-4111-4C34-B94E-A9FB2BEAAEB0}" srcOrd="0" destOrd="0" presId="urn:microsoft.com/office/officeart/2008/layout/VerticalCurvedList"/>
    <dgm:cxn modelId="{CBA1300B-6F9F-4B3A-874A-DACD809A9517}" type="presParOf" srcId="{500943EF-8D1E-4B6F-BAEE-BA667B931A2D}" destId="{3C22EA19-53DD-4A85-A33F-F3DC086D9238}" srcOrd="7" destOrd="0" presId="urn:microsoft.com/office/officeart/2008/layout/VerticalCurvedList"/>
    <dgm:cxn modelId="{28B04990-D074-47B8-9B78-81FC2B7655DC}" type="presParOf" srcId="{500943EF-8D1E-4B6F-BAEE-BA667B931A2D}" destId="{55644835-06C1-47EC-B6B1-D00E6ACFD38A}" srcOrd="8" destOrd="0" presId="urn:microsoft.com/office/officeart/2008/layout/VerticalCurvedList"/>
    <dgm:cxn modelId="{DCA2BD03-6D29-4F2D-AE86-B0F510436F28}" type="presParOf" srcId="{55644835-06C1-47EC-B6B1-D00E6ACFD38A}" destId="{242C55DD-51CF-4628-A323-7767AF74B0C5}" srcOrd="0" destOrd="0" presId="urn:microsoft.com/office/officeart/2008/layout/VerticalCurvedList"/>
    <dgm:cxn modelId="{22221B2A-FF29-488E-A2FD-2D927D943FCA}" type="presParOf" srcId="{500943EF-8D1E-4B6F-BAEE-BA667B931A2D}" destId="{1D1EF2A3-E86B-457B-B096-8BE5159B0820}" srcOrd="9" destOrd="0" presId="urn:microsoft.com/office/officeart/2008/layout/VerticalCurvedList"/>
    <dgm:cxn modelId="{DD2DB855-48DA-441D-8595-3A30F0E6C0BD}" type="presParOf" srcId="{500943EF-8D1E-4B6F-BAEE-BA667B931A2D}" destId="{93D89B64-EA2B-49F4-BB15-F05051792D09}" srcOrd="10" destOrd="0" presId="urn:microsoft.com/office/officeart/2008/layout/VerticalCurvedList"/>
    <dgm:cxn modelId="{CC2916D9-DCB4-472A-A373-3B0A1174D5E5}" type="presParOf" srcId="{93D89B64-EA2B-49F4-BB15-F05051792D09}" destId="{96FE1425-2667-4AF7-9E23-53857F8D9F6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4CA469-E76A-483D-B3A3-979234D07581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9AB3BE4-CB15-4CDA-9840-07A29F5A7602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 образовательные организации  СПО создают на официальном сайте своей организации страницу (вкладку) «ССК» и размещают на ней документы о деятельности студенческих спортивных клубов, согласно утвержденному перечню</a:t>
          </a:r>
        </a:p>
      </dgm:t>
    </dgm:pt>
    <dgm:pt modelId="{2675398E-CE2D-44B9-BAA1-DF407686DF9F}" type="parTrans" cxnId="{817B2384-C325-4952-8ECE-B7AF823F18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1E92F7-324F-4D68-B65D-2B57CB37D57B}" type="sibTrans" cxnId="{817B2384-C325-4952-8ECE-B7AF823F18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CA50060-B5FA-44E7-9621-E40C650AB7EA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pPr>
            <a:buNone/>
          </a:pP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 образовательные организации СПО регистрируются на Единой информационной площадке </a:t>
          </a: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«Физическая культура и спорт в образовании»</a:t>
          </a:r>
        </a:p>
      </dgm:t>
    </dgm:pt>
    <dgm:pt modelId="{55E7B86F-49A3-44A5-A7C4-7A055D04974D}" type="parTrans" cxnId="{36F08F0E-BF68-4728-8FA5-5D5D3699992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E15BEB2-F0DB-488A-919E-02C478406F4E}" type="sibTrans" cxnId="{36F08F0E-BF68-4728-8FA5-5D5D3699992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8379D3E-177A-4CAD-8E66-A9BDF175E31A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Профессиональные образовательные организации СПО подают заявку через систему личного кабинета на регистрацию ССК в Едином перечне (реестре) ССК СПО</a:t>
          </a:r>
        </a:p>
      </dgm:t>
    </dgm:pt>
    <dgm:pt modelId="{0B59AEE5-A9EF-4229-88E3-860EAC5964DC}" type="parTrans" cxnId="{D4EF9717-AEB9-4B7C-B5DB-368E40A1C86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A2D811F-2EDC-4899-9C66-892B5EE7FDFC}" type="sibTrans" cxnId="{D4EF9717-AEB9-4B7C-B5DB-368E40A1C86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82E956F-8600-4E9C-BC02-B65E745C367F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ФГБУ ФЦОМОФВ        на основании представленных данных ССК формирует единый всероссийский перечень (реестр) студенческих спортивных клубов, и размещает его на своем официальном сайте в сети интернет 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</a:t>
          </a: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://</a:t>
          </a:r>
          <a:r>
            <a:rPr lang="ru-RU" sz="2800" kern="1200" dirty="0" err="1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фцомофв.рф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dirty="0">
            <a:solidFill>
              <a:schemeClr val="tx1"/>
            </a:solidFill>
            <a:latin typeface="Bahnschrift SemiCondensed" panose="020B0502040204020203" pitchFamily="34" charset="0"/>
            <a:ea typeface="+mn-ea"/>
            <a:cs typeface="+mn-cs"/>
          </a:endParaRPr>
        </a:p>
      </dgm:t>
    </dgm:pt>
    <dgm:pt modelId="{1321B9C9-ADD4-4FFD-A7A4-4E87C95AEEB5}" type="parTrans" cxnId="{43F0B000-A89D-41B9-A2A8-A05CD4A2CB1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E90D924-31F9-47A6-9691-EF89AC2099A1}" type="sibTrans" cxnId="{43F0B000-A89D-41B9-A2A8-A05CD4A2CB1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54444D6-D85F-4221-A48F-E3602ADE4365}" type="pres">
      <dgm:prSet presAssocID="{6F4CA469-E76A-483D-B3A3-979234D07581}" presName="Name0" presStyleCnt="0">
        <dgm:presLayoutVars>
          <dgm:dir/>
          <dgm:resizeHandles val="exact"/>
        </dgm:presLayoutVars>
      </dgm:prSet>
      <dgm:spPr/>
    </dgm:pt>
    <dgm:pt modelId="{C3ACF6DF-7043-4135-B6B2-4EF08AB538A7}" type="pres">
      <dgm:prSet presAssocID="{A9AB3BE4-CB15-4CDA-9840-07A29F5A7602}" presName="node" presStyleLbl="node1" presStyleIdx="0" presStyleCnt="4" custLinFactNeighborX="-83247" custLinFactNeighborY="38432">
        <dgm:presLayoutVars>
          <dgm:bulletEnabled val="1"/>
        </dgm:presLayoutVars>
      </dgm:prSet>
      <dgm:spPr/>
    </dgm:pt>
    <dgm:pt modelId="{B1ABB5F6-19B9-49F2-8B8D-242006A4D3E0}" type="pres">
      <dgm:prSet presAssocID="{521E92F7-324F-4D68-B65D-2B57CB37D57B}" presName="sibTrans" presStyleCnt="0"/>
      <dgm:spPr/>
    </dgm:pt>
    <dgm:pt modelId="{D7B94EAB-8F0D-46DD-B497-248A26E23A15}" type="pres">
      <dgm:prSet presAssocID="{ACA50060-B5FA-44E7-9621-E40C650AB7EA}" presName="node" presStyleLbl="node1" presStyleIdx="1" presStyleCnt="4" custLinFactNeighborX="0" custLinFactNeighborY="1434">
        <dgm:presLayoutVars>
          <dgm:bulletEnabled val="1"/>
        </dgm:presLayoutVars>
      </dgm:prSet>
      <dgm:spPr/>
    </dgm:pt>
    <dgm:pt modelId="{3362E784-F70E-4FC7-8392-7FB38EAE331E}" type="pres">
      <dgm:prSet presAssocID="{AE15BEB2-F0DB-488A-919E-02C478406F4E}" presName="sibTrans" presStyleCnt="0"/>
      <dgm:spPr/>
    </dgm:pt>
    <dgm:pt modelId="{CB3AFB0E-9BBE-4593-BF13-9718AA1E7379}" type="pres">
      <dgm:prSet presAssocID="{68379D3E-177A-4CAD-8E66-A9BDF175E31A}" presName="node" presStyleLbl="node1" presStyleIdx="2" presStyleCnt="4" custLinFactNeighborX="42016" custLinFactNeighborY="-1304">
        <dgm:presLayoutVars>
          <dgm:bulletEnabled val="1"/>
        </dgm:presLayoutVars>
      </dgm:prSet>
      <dgm:spPr/>
    </dgm:pt>
    <dgm:pt modelId="{7CEECAAA-6D97-4EEF-A1CA-A63EF61B28BD}" type="pres">
      <dgm:prSet presAssocID="{3A2D811F-2EDC-4899-9C66-892B5EE7FDFC}" presName="sibTrans" presStyleCnt="0"/>
      <dgm:spPr/>
    </dgm:pt>
    <dgm:pt modelId="{79FE265D-85F6-4F26-A950-094EBB1498FF}" type="pres">
      <dgm:prSet presAssocID="{C82E956F-8600-4E9C-BC02-B65E745C367F}" presName="node" presStyleLbl="node1" presStyleIdx="3" presStyleCnt="4">
        <dgm:presLayoutVars>
          <dgm:bulletEnabled val="1"/>
        </dgm:presLayoutVars>
      </dgm:prSet>
      <dgm:spPr/>
    </dgm:pt>
  </dgm:ptLst>
  <dgm:cxnLst>
    <dgm:cxn modelId="{43F0B000-A89D-41B9-A2A8-A05CD4A2CB13}" srcId="{6F4CA469-E76A-483D-B3A3-979234D07581}" destId="{C82E956F-8600-4E9C-BC02-B65E745C367F}" srcOrd="3" destOrd="0" parTransId="{1321B9C9-ADD4-4FFD-A7A4-4E87C95AEEB5}" sibTransId="{6E90D924-31F9-47A6-9691-EF89AC2099A1}"/>
    <dgm:cxn modelId="{36F08F0E-BF68-4728-8FA5-5D5D36999929}" srcId="{6F4CA469-E76A-483D-B3A3-979234D07581}" destId="{ACA50060-B5FA-44E7-9621-E40C650AB7EA}" srcOrd="1" destOrd="0" parTransId="{55E7B86F-49A3-44A5-A7C4-7A055D04974D}" sibTransId="{AE15BEB2-F0DB-488A-919E-02C478406F4E}"/>
    <dgm:cxn modelId="{D4EF9717-AEB9-4B7C-B5DB-368E40A1C86B}" srcId="{6F4CA469-E76A-483D-B3A3-979234D07581}" destId="{68379D3E-177A-4CAD-8E66-A9BDF175E31A}" srcOrd="2" destOrd="0" parTransId="{0B59AEE5-A9EF-4229-88E3-860EAC5964DC}" sibTransId="{3A2D811F-2EDC-4899-9C66-892B5EE7FDFC}"/>
    <dgm:cxn modelId="{7BBFB072-4244-412C-ACDD-D27FED565553}" type="presOf" srcId="{6F4CA469-E76A-483D-B3A3-979234D07581}" destId="{754444D6-D85F-4221-A48F-E3602ADE4365}" srcOrd="0" destOrd="0" presId="urn:microsoft.com/office/officeart/2005/8/layout/hList6"/>
    <dgm:cxn modelId="{E5F7A45A-C463-41F6-A62E-89B8D0086F07}" type="presOf" srcId="{C82E956F-8600-4E9C-BC02-B65E745C367F}" destId="{79FE265D-85F6-4F26-A950-094EBB1498FF}" srcOrd="0" destOrd="0" presId="urn:microsoft.com/office/officeart/2005/8/layout/hList6"/>
    <dgm:cxn modelId="{817B2384-C325-4952-8ECE-B7AF823F18BB}" srcId="{6F4CA469-E76A-483D-B3A3-979234D07581}" destId="{A9AB3BE4-CB15-4CDA-9840-07A29F5A7602}" srcOrd="0" destOrd="0" parTransId="{2675398E-CE2D-44B9-BAA1-DF407686DF9F}" sibTransId="{521E92F7-324F-4D68-B65D-2B57CB37D57B}"/>
    <dgm:cxn modelId="{55809BA7-DD0B-45E6-AA6A-144429BD5E5B}" type="presOf" srcId="{A9AB3BE4-CB15-4CDA-9840-07A29F5A7602}" destId="{C3ACF6DF-7043-4135-B6B2-4EF08AB538A7}" srcOrd="0" destOrd="0" presId="urn:microsoft.com/office/officeart/2005/8/layout/hList6"/>
    <dgm:cxn modelId="{45A328AB-1ED0-4769-BCE7-9379CD901755}" type="presOf" srcId="{ACA50060-B5FA-44E7-9621-E40C650AB7EA}" destId="{D7B94EAB-8F0D-46DD-B497-248A26E23A15}" srcOrd="0" destOrd="0" presId="urn:microsoft.com/office/officeart/2005/8/layout/hList6"/>
    <dgm:cxn modelId="{B26CCDE9-7B18-4585-95F1-120F6DDA532E}" type="presOf" srcId="{68379D3E-177A-4CAD-8E66-A9BDF175E31A}" destId="{CB3AFB0E-9BBE-4593-BF13-9718AA1E7379}" srcOrd="0" destOrd="0" presId="urn:microsoft.com/office/officeart/2005/8/layout/hList6"/>
    <dgm:cxn modelId="{6E41CED8-7BCD-48B6-91E1-BE970CAE3643}" type="presParOf" srcId="{754444D6-D85F-4221-A48F-E3602ADE4365}" destId="{C3ACF6DF-7043-4135-B6B2-4EF08AB538A7}" srcOrd="0" destOrd="0" presId="urn:microsoft.com/office/officeart/2005/8/layout/hList6"/>
    <dgm:cxn modelId="{2BFB7CCB-C8D3-4D1B-A7EB-71ADDB30D81C}" type="presParOf" srcId="{754444D6-D85F-4221-A48F-E3602ADE4365}" destId="{B1ABB5F6-19B9-49F2-8B8D-242006A4D3E0}" srcOrd="1" destOrd="0" presId="urn:microsoft.com/office/officeart/2005/8/layout/hList6"/>
    <dgm:cxn modelId="{ABEFBADD-8E5D-4679-940F-42CFA1F877AE}" type="presParOf" srcId="{754444D6-D85F-4221-A48F-E3602ADE4365}" destId="{D7B94EAB-8F0D-46DD-B497-248A26E23A15}" srcOrd="2" destOrd="0" presId="urn:microsoft.com/office/officeart/2005/8/layout/hList6"/>
    <dgm:cxn modelId="{700780F5-5C63-41AD-A242-C4B9F24AC2D3}" type="presParOf" srcId="{754444D6-D85F-4221-A48F-E3602ADE4365}" destId="{3362E784-F70E-4FC7-8392-7FB38EAE331E}" srcOrd="3" destOrd="0" presId="urn:microsoft.com/office/officeart/2005/8/layout/hList6"/>
    <dgm:cxn modelId="{60FC07E9-1F66-4B8F-A3C0-0A81982A2AD9}" type="presParOf" srcId="{754444D6-D85F-4221-A48F-E3602ADE4365}" destId="{CB3AFB0E-9BBE-4593-BF13-9718AA1E7379}" srcOrd="4" destOrd="0" presId="urn:microsoft.com/office/officeart/2005/8/layout/hList6"/>
    <dgm:cxn modelId="{6F3BC944-ED65-4D06-BD56-C7735868F209}" type="presParOf" srcId="{754444D6-D85F-4221-A48F-E3602ADE4365}" destId="{7CEECAAA-6D97-4EEF-A1CA-A63EF61B28BD}" srcOrd="5" destOrd="0" presId="urn:microsoft.com/office/officeart/2005/8/layout/hList6"/>
    <dgm:cxn modelId="{C4DAEFD1-F1AE-47FE-AA23-EA9488625CBE}" type="presParOf" srcId="{754444D6-D85F-4221-A48F-E3602ADE4365}" destId="{79FE265D-85F6-4F26-A950-094EBB1498FF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2F50D-805A-458C-BEFE-BA25412DFBE6}">
      <dsp:nvSpPr>
        <dsp:cNvPr id="0" name=""/>
        <dsp:cNvSpPr/>
      </dsp:nvSpPr>
      <dsp:spPr>
        <a:xfrm>
          <a:off x="-9134797" y="-1394678"/>
          <a:ext cx="10866556" cy="10866556"/>
        </a:xfrm>
        <a:prstGeom prst="blockArc">
          <a:avLst>
            <a:gd name="adj1" fmla="val 18900000"/>
            <a:gd name="adj2" fmla="val 2700000"/>
            <a:gd name="adj3" fmla="val 199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C14D9-8F33-4F45-AA68-C63C8A829506}">
      <dsp:nvSpPr>
        <dsp:cNvPr id="0" name=""/>
        <dsp:cNvSpPr/>
      </dsp:nvSpPr>
      <dsp:spPr>
        <a:xfrm>
          <a:off x="755382" y="504663"/>
          <a:ext cx="8833376" cy="1009973"/>
        </a:xfrm>
        <a:prstGeom prst="rect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66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системы физического воспитания и развитие спорта в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профессиональных образовательных организациях</a:t>
          </a:r>
        </a:p>
      </dsp:txBody>
      <dsp:txXfrm>
        <a:off x="755382" y="504663"/>
        <a:ext cx="8833376" cy="1009973"/>
      </dsp:txXfrm>
    </dsp:sp>
    <dsp:sp modelId="{7A1094B6-39D3-4251-850B-B0DE1C97CDF5}">
      <dsp:nvSpPr>
        <dsp:cNvPr id="0" name=""/>
        <dsp:cNvSpPr/>
      </dsp:nvSpPr>
      <dsp:spPr>
        <a:xfrm>
          <a:off x="124149" y="378416"/>
          <a:ext cx="1262466" cy="12624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4B462-7CA5-4227-ACCB-5CD32A2AD619}">
      <dsp:nvSpPr>
        <dsp:cNvPr id="0" name=""/>
        <dsp:cNvSpPr/>
      </dsp:nvSpPr>
      <dsp:spPr>
        <a:xfrm>
          <a:off x="1479099" y="2019138"/>
          <a:ext cx="8109659" cy="1009973"/>
        </a:xfrm>
        <a:prstGeom prst="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66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обучающихся профессиональных образовательных организаций физкультурной и спортивной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инфраструктурой</a:t>
          </a:r>
        </a:p>
      </dsp:txBody>
      <dsp:txXfrm>
        <a:off x="1479099" y="2019138"/>
        <a:ext cx="8109659" cy="1009973"/>
      </dsp:txXfrm>
    </dsp:sp>
    <dsp:sp modelId="{60A25778-6E73-46E0-BDC6-B6A32683C548}">
      <dsp:nvSpPr>
        <dsp:cNvPr id="0" name=""/>
        <dsp:cNvSpPr/>
      </dsp:nvSpPr>
      <dsp:spPr>
        <a:xfrm>
          <a:off x="847866" y="1892891"/>
          <a:ext cx="1262466" cy="12624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E9942-ABF4-4A97-8AC9-6FB474069A2A}">
      <dsp:nvSpPr>
        <dsp:cNvPr id="0" name=""/>
        <dsp:cNvSpPr/>
      </dsp:nvSpPr>
      <dsp:spPr>
        <a:xfrm>
          <a:off x="1701222" y="3533613"/>
          <a:ext cx="7887536" cy="1009973"/>
        </a:xfrm>
        <a:prstGeom prst="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66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системы физического воспитания студентов и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организации спортивно-массовой работы в профессиональных образовательных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организациях</a:t>
          </a:r>
        </a:p>
      </dsp:txBody>
      <dsp:txXfrm>
        <a:off x="1701222" y="3533613"/>
        <a:ext cx="7887536" cy="1009973"/>
      </dsp:txXfrm>
    </dsp:sp>
    <dsp:sp modelId="{88511111-4111-4C34-B94E-A9FB2BEAAEB0}">
      <dsp:nvSpPr>
        <dsp:cNvPr id="0" name=""/>
        <dsp:cNvSpPr/>
      </dsp:nvSpPr>
      <dsp:spPr>
        <a:xfrm>
          <a:off x="1069989" y="3407366"/>
          <a:ext cx="1262466" cy="12624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2EA19-53DD-4A85-A33F-F3DC086D9238}">
      <dsp:nvSpPr>
        <dsp:cNvPr id="0" name=""/>
        <dsp:cNvSpPr/>
      </dsp:nvSpPr>
      <dsp:spPr>
        <a:xfrm>
          <a:off x="1496818" y="5048088"/>
          <a:ext cx="8074220" cy="1009973"/>
        </a:xfrm>
        <a:prstGeom prst="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66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вовлечение обучающихся в систематические занятия физической культурой и спортом, формирование у них мотивации и устойчивого интереса к укреплению здоровья</a:t>
          </a:r>
        </a:p>
      </dsp:txBody>
      <dsp:txXfrm>
        <a:off x="1496818" y="5048088"/>
        <a:ext cx="8074220" cy="1009973"/>
      </dsp:txXfrm>
    </dsp:sp>
    <dsp:sp modelId="{242C55DD-51CF-4628-A323-7767AF74B0C5}">
      <dsp:nvSpPr>
        <dsp:cNvPr id="0" name=""/>
        <dsp:cNvSpPr/>
      </dsp:nvSpPr>
      <dsp:spPr>
        <a:xfrm>
          <a:off x="847866" y="4921841"/>
          <a:ext cx="1262466" cy="12624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EF2A3-E86B-457B-B096-8BE5159B0820}">
      <dsp:nvSpPr>
        <dsp:cNvPr id="0" name=""/>
        <dsp:cNvSpPr/>
      </dsp:nvSpPr>
      <dsp:spPr>
        <a:xfrm>
          <a:off x="755382" y="6562563"/>
          <a:ext cx="8833376" cy="1009973"/>
        </a:xfrm>
        <a:prstGeom prst="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66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физкультурно-спортивной работы с обучающимися, в том числе обучающимися с ограниченными возможностями здоровья или обучающимися, имеющими нарушения здоровья</a:t>
          </a:r>
        </a:p>
      </dsp:txBody>
      <dsp:txXfrm>
        <a:off x="755382" y="6562563"/>
        <a:ext cx="8833376" cy="1009973"/>
      </dsp:txXfrm>
    </dsp:sp>
    <dsp:sp modelId="{96FE1425-2667-4AF7-9E23-53857F8D9F64}">
      <dsp:nvSpPr>
        <dsp:cNvPr id="0" name=""/>
        <dsp:cNvSpPr/>
      </dsp:nvSpPr>
      <dsp:spPr>
        <a:xfrm>
          <a:off x="124149" y="6436316"/>
          <a:ext cx="1262466" cy="12624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CF6DF-7043-4135-B6B2-4EF08AB538A7}">
      <dsp:nvSpPr>
        <dsp:cNvPr id="0" name=""/>
        <dsp:cNvSpPr/>
      </dsp:nvSpPr>
      <dsp:spPr>
        <a:xfrm rot="16200000">
          <a:off x="-1564611" y="1564611"/>
          <a:ext cx="7307322" cy="4178099"/>
        </a:xfrm>
        <a:prstGeom prst="flowChartManualOperation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 образовательные организации  СПО создают на официальном сайте своей организации страницу (вкладку) «ССК» и размещают на ней документы о деятельности студенческих спортивных клубов, согласно утвержденному перечню</a:t>
          </a:r>
        </a:p>
      </dsp:txBody>
      <dsp:txXfrm rot="5400000">
        <a:off x="0" y="1461464"/>
        <a:ext cx="4178099" cy="4384394"/>
      </dsp:txXfrm>
    </dsp:sp>
    <dsp:sp modelId="{D7B94EAB-8F0D-46DD-B497-248A26E23A15}">
      <dsp:nvSpPr>
        <dsp:cNvPr id="0" name=""/>
        <dsp:cNvSpPr/>
      </dsp:nvSpPr>
      <dsp:spPr>
        <a:xfrm rot="16200000">
          <a:off x="2931104" y="1564611"/>
          <a:ext cx="7307322" cy="4178099"/>
        </a:xfrm>
        <a:prstGeom prst="flowChartManualOperation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Профессиональные образовательные организации СПО регистрируются на Единой информационной площадке </a:t>
          </a: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«Физическая культура и спорт в образовании»</a:t>
          </a:r>
        </a:p>
      </dsp:txBody>
      <dsp:txXfrm rot="5400000">
        <a:off x="4495715" y="1461464"/>
        <a:ext cx="4178099" cy="4384394"/>
      </dsp:txXfrm>
    </dsp:sp>
    <dsp:sp modelId="{CB3AFB0E-9BBE-4593-BF13-9718AA1E7379}">
      <dsp:nvSpPr>
        <dsp:cNvPr id="0" name=""/>
        <dsp:cNvSpPr/>
      </dsp:nvSpPr>
      <dsp:spPr>
        <a:xfrm rot="16200000">
          <a:off x="7554222" y="1564611"/>
          <a:ext cx="7307322" cy="4178099"/>
        </a:xfrm>
        <a:prstGeom prst="flowChartManualOperation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Профессиональные образовательные организации СПО подают заявку через систему личного кабинета на регистрацию ССК в Едином перечне (реестре) ССК СПО</a:t>
          </a:r>
        </a:p>
      </dsp:txBody>
      <dsp:txXfrm rot="5400000">
        <a:off x="9118833" y="1461464"/>
        <a:ext cx="4178099" cy="4384394"/>
      </dsp:txXfrm>
    </dsp:sp>
    <dsp:sp modelId="{79FE265D-85F6-4F26-A950-094EBB1498FF}">
      <dsp:nvSpPr>
        <dsp:cNvPr id="0" name=""/>
        <dsp:cNvSpPr/>
      </dsp:nvSpPr>
      <dsp:spPr>
        <a:xfrm rot="16200000">
          <a:off x="11914019" y="1564611"/>
          <a:ext cx="7307322" cy="4178099"/>
        </a:xfrm>
        <a:prstGeom prst="flowChartManualOperation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ФГБУ ФЦОМОФВ        на основании представленных данных ССК формирует единый всероссийский перечень (реестр) студенческих спортивных клубов, и размещает его на своем официальном сайте в сети интернет 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</a:t>
          </a: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://</a:t>
          </a:r>
          <a:r>
            <a:rPr lang="ru-RU" sz="2800" kern="1200" dirty="0" err="1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фцомофв.рф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dirty="0">
            <a:solidFill>
              <a:schemeClr val="tx1"/>
            </a:solidFill>
            <a:latin typeface="Bahnschrift SemiCondensed" panose="020B0502040204020203" pitchFamily="34" charset="0"/>
            <a:ea typeface="+mn-ea"/>
            <a:cs typeface="+mn-cs"/>
          </a:endParaRPr>
        </a:p>
      </dsp:txBody>
      <dsp:txXfrm rot="5400000">
        <a:off x="13478630" y="1461464"/>
        <a:ext cx="4178099" cy="4384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09:31:55.4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09:33:01.19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09:31:55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24575,'7'0'0,"4"0"-8191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09:32:36.99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09:32:58.94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09:32:59.4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09:32:59.6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09:33:00.69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09:33:00.8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09:33:01.0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2904" y="1683545"/>
            <a:ext cx="13502193" cy="358140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2904" y="5403057"/>
            <a:ext cx="13502193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2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709" y="6434059"/>
            <a:ext cx="15551346" cy="1229033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0709" y="931982"/>
            <a:ext cx="15551346" cy="5069603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7663092"/>
            <a:ext cx="15548997" cy="1023708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4401"/>
            <a:ext cx="15530643" cy="5137289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6307230"/>
            <a:ext cx="15530642" cy="2388279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88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400"/>
            <a:ext cx="13954128" cy="448935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415048"/>
            <a:ext cx="13128449" cy="640218"/>
          </a:xfrm>
        </p:spPr>
        <p:txBody>
          <a:bodyPr anchor="t">
            <a:normAutofit/>
          </a:bodyPr>
          <a:lstStyle>
            <a:lvl1pPr marL="0" indent="0" algn="r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1" y="6307232"/>
            <a:ext cx="15530643" cy="23795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54918" y="110286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86934" y="4458140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563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710" y="3190414"/>
            <a:ext cx="15532991" cy="376775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6975834"/>
            <a:ext cx="15530645" cy="1710966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91" y="914401"/>
            <a:ext cx="15530643" cy="198834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91" y="3132479"/>
            <a:ext cx="4948434" cy="123495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91" y="4367436"/>
            <a:ext cx="4948434" cy="4319364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7317" y="3132480"/>
            <a:ext cx="4947837" cy="123495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7318" y="4367436"/>
            <a:ext cx="4949732" cy="4319364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8" y="3132480"/>
            <a:ext cx="4936817" cy="123495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64520" y="4367436"/>
            <a:ext cx="4936817" cy="4319364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40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93" y="914401"/>
            <a:ext cx="15530643" cy="198834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93" y="6293849"/>
            <a:ext cx="4948433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638030" y="3448481"/>
            <a:ext cx="4410075" cy="2286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93" y="7158242"/>
            <a:ext cx="4948433" cy="1528557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052" y="6293849"/>
            <a:ext cx="4948475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853495" y="3448481"/>
            <a:ext cx="4395788" cy="2286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022" y="7158240"/>
            <a:ext cx="4950504" cy="1528557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60135" y="6293849"/>
            <a:ext cx="4934850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229205" y="3448481"/>
            <a:ext cx="4398170" cy="2286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59947" y="7158242"/>
            <a:ext cx="4941387" cy="1528556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91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9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914399"/>
            <a:ext cx="3813986" cy="777240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692" y="914399"/>
            <a:ext cx="11488058" cy="777240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3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866" y="985840"/>
            <a:ext cx="14600268" cy="4279106"/>
          </a:xfrm>
        </p:spPr>
        <p:txBody>
          <a:bodyPr anchor="b">
            <a:normAutofit/>
          </a:bodyPr>
          <a:lstStyle>
            <a:lvl1pPr>
              <a:defRPr sz="51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3866" y="5403058"/>
            <a:ext cx="14600268" cy="2250281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9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4401"/>
            <a:ext cx="15530642" cy="198948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693" y="3132479"/>
            <a:ext cx="7659006" cy="55543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105" y="3132479"/>
            <a:ext cx="7641231" cy="55543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9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4401"/>
            <a:ext cx="15530642" cy="198834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707" y="3132480"/>
            <a:ext cx="7318799" cy="1235868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0693" y="4368348"/>
            <a:ext cx="7660812" cy="43184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3005" y="3132480"/>
            <a:ext cx="7298331" cy="1235868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4368348"/>
            <a:ext cx="7643036" cy="43184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5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4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9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43" y="914400"/>
            <a:ext cx="5898356" cy="35433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096" y="914400"/>
            <a:ext cx="9284238" cy="77724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5843" y="4457700"/>
            <a:ext cx="5898356" cy="4229099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6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41" y="914400"/>
            <a:ext cx="8894660" cy="354330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37206" y="1138322"/>
            <a:ext cx="4883034" cy="7324557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1" y="4457700"/>
            <a:ext cx="8902425" cy="4229100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0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93" y="914401"/>
            <a:ext cx="15530642" cy="1989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93" y="3144096"/>
            <a:ext cx="15530643" cy="5542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4" y="882491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92" y="8824913"/>
            <a:ext cx="1000929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8824913"/>
            <a:ext cx="11303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09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51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sv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4.xml"/><Relationship Id="rId18" Type="http://schemas.openxmlformats.org/officeDocument/2006/relationships/image" Target="../media/image14.png"/><Relationship Id="rId3" Type="http://schemas.openxmlformats.org/officeDocument/2006/relationships/image" Target="../media/image6.svg"/><Relationship Id="rId21" Type="http://schemas.openxmlformats.org/officeDocument/2006/relationships/customXml" Target="../ink/ink8.xml"/><Relationship Id="rId12" Type="http://schemas.openxmlformats.org/officeDocument/2006/relationships/image" Target="../media/image11.png"/><Relationship Id="rId17" Type="http://schemas.openxmlformats.org/officeDocument/2006/relationships/customXml" Target="../ink/ink6.xml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11" Type="http://schemas.openxmlformats.org/officeDocument/2006/relationships/customXml" Target="../ink/ink3.xml"/><Relationship Id="rId5" Type="http://schemas.openxmlformats.org/officeDocument/2006/relationships/customXml" Target="../ink/ink1.xml"/><Relationship Id="rId15" Type="http://schemas.openxmlformats.org/officeDocument/2006/relationships/customXml" Target="../ink/ink5.xml"/><Relationship Id="rId23" Type="http://schemas.openxmlformats.org/officeDocument/2006/relationships/customXml" Target="../ink/ink10.xml"/><Relationship Id="rId10" Type="http://schemas.openxmlformats.org/officeDocument/2006/relationships/image" Target="../media/image10.png"/><Relationship Id="rId19" Type="http://schemas.openxmlformats.org/officeDocument/2006/relationships/customXml" Target="../ink/ink7.xml"/><Relationship Id="rId4" Type="http://schemas.openxmlformats.org/officeDocument/2006/relationships/image" Target="../media/image7.png"/><Relationship Id="rId9" Type="http://schemas.openxmlformats.org/officeDocument/2006/relationships/customXml" Target="../ink/ink2.xml"/><Relationship Id="rId14" Type="http://schemas.openxmlformats.org/officeDocument/2006/relationships/image" Target="../media/image12.png"/><Relationship Id="rId22" Type="http://schemas.openxmlformats.org/officeDocument/2006/relationships/customXml" Target="../ink/ink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876069" y="6951084"/>
            <a:ext cx="7466110" cy="230721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67000"/>
          </a:blip>
          <a:srcRect/>
          <a:stretch>
            <a:fillRect/>
          </a:stretch>
        </p:blipFill>
        <p:spPr>
          <a:xfrm rot="436196">
            <a:off x="2447294" y="566"/>
            <a:ext cx="15568956" cy="1011982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44076" y="1779517"/>
            <a:ext cx="14599848" cy="182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effectLst>
                  <a:glow>
                    <a:schemeClr val="accent1">
                      <a:alpha val="83000"/>
                    </a:scheme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ОТКРЫТИЕ СТУДЕНЧЕСКИХ СПОРТИВНЫХ КЛУБОВ В ПОО РФ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41201" y="7777804"/>
            <a:ext cx="6335846" cy="998460"/>
            <a:chOff x="0" y="50737"/>
            <a:chExt cx="8447795" cy="133127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50737"/>
              <a:ext cx="8447795" cy="701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948"/>
                </a:lnSpc>
              </a:pPr>
              <a:r>
                <a:rPr lang="ru-RU" sz="3725" dirty="0">
                  <a:solidFill>
                    <a:srgbClr val="FFFFFF"/>
                  </a:solidFill>
                  <a:latin typeface="HK Grotesk Medium"/>
                </a:rPr>
                <a:t>     27</a:t>
              </a:r>
              <a:r>
                <a:rPr lang="en-US" sz="3725" dirty="0">
                  <a:solidFill>
                    <a:srgbClr val="FFFFFF"/>
                  </a:solidFill>
                  <a:latin typeface="HK Grotesk Medium"/>
                </a:rPr>
                <a:t> </a:t>
              </a:r>
              <a:r>
                <a:rPr lang="ru-RU" sz="3725" dirty="0">
                  <a:solidFill>
                    <a:srgbClr val="FFFFFF"/>
                  </a:solidFill>
                  <a:latin typeface="HK Grotesk Medium"/>
                </a:rPr>
                <a:t>апреля</a:t>
              </a:r>
              <a:r>
                <a:rPr lang="en-US" sz="3725" dirty="0">
                  <a:solidFill>
                    <a:srgbClr val="FFFFFF"/>
                  </a:solidFill>
                  <a:latin typeface="HK Grotesk Medium"/>
                </a:rPr>
                <a:t> 2022 г. </a:t>
              </a:r>
              <a:r>
                <a:rPr lang="ru-RU" sz="3725" dirty="0">
                  <a:solidFill>
                    <a:srgbClr val="FFFFFF"/>
                  </a:solidFill>
                  <a:latin typeface="HK Grotesk Medium"/>
                </a:rPr>
                <a:t>10</a:t>
              </a:r>
              <a:r>
                <a:rPr lang="en-US" sz="3725" dirty="0">
                  <a:solidFill>
                    <a:srgbClr val="FFFFFF"/>
                  </a:solidFill>
                  <a:latin typeface="HK Grotesk Medium"/>
                </a:rPr>
                <a:t>:00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74298"/>
              <a:ext cx="8447795" cy="407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1"/>
                </a:lnSpc>
              </a:pPr>
              <a:endParaRPr lang="en-US" sz="2199">
                <a:solidFill>
                  <a:srgbClr val="FFFFFF"/>
                </a:solidFill>
                <a:latin typeface="HK Grotesk Light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016328" y="7971694"/>
            <a:ext cx="6593782" cy="30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1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HTTPS://ЕИП-ФКИС.РФ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248539-FE48-616D-D983-76F2D18BB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7" y="35923"/>
            <a:ext cx="3296983" cy="22651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429" y="53787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721317" y="117426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32084" y="486141"/>
            <a:ext cx="18223832" cy="145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latin typeface="Times New Roman" panose="02020603050405020304" pitchFamily="18" charset="0"/>
              </a:rPr>
              <a:t>Управление деятельностью ССК</a:t>
            </a:r>
            <a:endParaRPr lang="en-US" sz="4000" b="1" dirty="0">
              <a:latin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endParaRPr lang="ru-RU" sz="4000" b="1" dirty="0">
              <a:latin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4">
            <a:extLst>
              <a:ext uri="{FF2B5EF4-FFF2-40B4-BE49-F238E27FC236}">
                <a16:creationId xmlns:a16="http://schemas.microsoft.com/office/drawing/2014/main" id="{17E45666-BB96-4035-AD48-CDF6ED34EDCF}"/>
              </a:ext>
            </a:extLst>
          </p:cNvPr>
          <p:cNvSpPr/>
          <p:nvPr/>
        </p:nvSpPr>
        <p:spPr>
          <a:xfrm>
            <a:off x="911411" y="3507644"/>
            <a:ext cx="16518374" cy="6223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Руководство деятельностью ССК осуществляет руководитель ССК :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7">
            <a:extLst>
              <a:ext uri="{FF2B5EF4-FFF2-40B4-BE49-F238E27FC236}">
                <a16:creationId xmlns:a16="http://schemas.microsoft.com/office/drawing/2014/main" id="{B6C9D4CD-00E6-4322-89C7-7421DA627264}"/>
              </a:ext>
            </a:extLst>
          </p:cNvPr>
          <p:cNvSpPr/>
          <p:nvPr/>
        </p:nvSpPr>
        <p:spPr>
          <a:xfrm>
            <a:off x="911411" y="4980983"/>
            <a:ext cx="6247952" cy="1172019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Назначается приказом директора ПОО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6">
            <a:extLst>
              <a:ext uri="{FF2B5EF4-FFF2-40B4-BE49-F238E27FC236}">
                <a16:creationId xmlns:a16="http://schemas.microsoft.com/office/drawing/2014/main" id="{61567F3A-0516-450E-8D65-486E062F4AB6}"/>
              </a:ext>
            </a:extLst>
          </p:cNvPr>
          <p:cNvSpPr/>
          <p:nvPr/>
        </p:nvSpPr>
        <p:spPr>
          <a:xfrm>
            <a:off x="10841606" y="4980983"/>
            <a:ext cx="6309856" cy="1172019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Назначается  решением съезда (конференции) или общего собрания ССК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2">
            <a:extLst>
              <a:ext uri="{FF2B5EF4-FFF2-40B4-BE49-F238E27FC236}">
                <a16:creationId xmlns:a16="http://schemas.microsoft.com/office/drawing/2014/main" id="{3ECC48F3-9A6F-47DC-8493-90308004274A}"/>
              </a:ext>
            </a:extLst>
          </p:cNvPr>
          <p:cNvSpPr/>
          <p:nvPr/>
        </p:nvSpPr>
        <p:spPr>
          <a:xfrm>
            <a:off x="834763" y="7781877"/>
            <a:ext cx="16595022" cy="165926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Руководитель ССК, действуя от имени ССК, осуществляет общее руководство деятельностью ССК, представляет его интересы при взаимодействии с органами государственной власти, органами местного самоуправления, юридическими и физическими лицами.</a:t>
            </a:r>
            <a:endParaRPr lang="ru-RU" sz="2400" b="1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5" name="Скругленный прямоугольник 11">
            <a:extLst>
              <a:ext uri="{FF2B5EF4-FFF2-40B4-BE49-F238E27FC236}">
                <a16:creationId xmlns:a16="http://schemas.microsoft.com/office/drawing/2014/main" id="{C4ADF714-3B1C-6918-DA8A-4098CF3EAA72}"/>
              </a:ext>
            </a:extLst>
          </p:cNvPr>
          <p:cNvSpPr/>
          <p:nvPr/>
        </p:nvSpPr>
        <p:spPr>
          <a:xfrm>
            <a:off x="10841606" y="2131160"/>
            <a:ext cx="6324600" cy="78852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Общественное объединение</a:t>
            </a:r>
          </a:p>
        </p:txBody>
      </p:sp>
      <p:sp>
        <p:nvSpPr>
          <p:cNvPr id="8" name="Скругленный прямоугольник 11">
            <a:extLst>
              <a:ext uri="{FF2B5EF4-FFF2-40B4-BE49-F238E27FC236}">
                <a16:creationId xmlns:a16="http://schemas.microsoft.com/office/drawing/2014/main" id="{8AB48159-60C5-9C32-430B-46FBB850707D}"/>
              </a:ext>
            </a:extLst>
          </p:cNvPr>
          <p:cNvSpPr/>
          <p:nvPr/>
        </p:nvSpPr>
        <p:spPr>
          <a:xfrm>
            <a:off x="807869" y="2136478"/>
            <a:ext cx="6324600" cy="78852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Структурное подразделение</a:t>
            </a:r>
          </a:p>
        </p:txBody>
      </p:sp>
    </p:spTree>
    <p:extLst>
      <p:ext uri="{BB962C8B-B14F-4D97-AF65-F5344CB8AC3E}">
        <p14:creationId xmlns:p14="http://schemas.microsoft.com/office/powerpoint/2010/main" val="32419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702067" y="123743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-16845" y="458871"/>
            <a:ext cx="18223832" cy="145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Информационно-технологическая платформа ССК</a:t>
            </a:r>
            <a:endParaRPr lang="en-US" sz="4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8FD495-6AF3-4EBF-A1CF-F38C454577EB}"/>
              </a:ext>
            </a:extLst>
          </p:cNvPr>
          <p:cNvSpPr txBox="1"/>
          <p:nvPr/>
        </p:nvSpPr>
        <p:spPr>
          <a:xfrm>
            <a:off x="6096000" y="2293310"/>
            <a:ext cx="93124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счётчик для формирования данных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зарегистрированных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CCK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Реестре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AEA40A-792F-4CFB-AB44-27E185FF4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85" y="2337416"/>
            <a:ext cx="3800475" cy="44577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102C19-0BB7-456A-9368-6A09874C5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9436" y="4641710"/>
            <a:ext cx="6388544" cy="5129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E6165F-F265-4E85-A1C7-3BD3D9AB682F}"/>
              </a:ext>
            </a:extLst>
          </p:cNvPr>
          <p:cNvSpPr txBox="1"/>
          <p:nvPr/>
        </p:nvSpPr>
        <p:spPr>
          <a:xfrm>
            <a:off x="397285" y="9248241"/>
            <a:ext cx="923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ru-RU" sz="2400" dirty="0" err="1"/>
              <a:t>еип-фкис.рф</a:t>
            </a:r>
            <a:r>
              <a:rPr lang="ru-RU" sz="2400" dirty="0"/>
              <a:t>/единый-всероссийский-перечень-</a:t>
            </a:r>
            <a:r>
              <a:rPr lang="ru-RU" sz="2400" dirty="0" err="1"/>
              <a:t>реест</a:t>
            </a:r>
            <a:r>
              <a:rPr lang="ru-RU" sz="2400" dirty="0"/>
              <a:t>/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D7FED3C-59DF-4DC1-B12C-80304A68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66676"/>
            <a:ext cx="4485157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23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710890" y="94979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-1605" y="389535"/>
            <a:ext cx="18223832" cy="145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Регистрация и личный кабинет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996C56-FF46-4398-9A70-F2BF8DC5DE1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4" b="5566"/>
          <a:stretch/>
        </p:blipFill>
        <p:spPr bwMode="auto">
          <a:xfrm>
            <a:off x="304800" y="2156213"/>
            <a:ext cx="6324600" cy="336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CFCD78-50E1-4BAC-A282-F1ACFE2945FF}"/>
              </a:ext>
            </a:extLst>
          </p:cNvPr>
          <p:cNvSpPr txBox="1"/>
          <p:nvPr/>
        </p:nvSpPr>
        <p:spPr>
          <a:xfrm>
            <a:off x="6858000" y="2375409"/>
            <a:ext cx="93124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+mj-cs"/>
              </a:rPr>
              <a:t>Обеспечена возможность для создания личных кабинетов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AA3091-000F-4D0B-9506-50AE07437910}"/>
              </a:ext>
            </a:extLst>
          </p:cNvPr>
          <p:cNvSpPr txBox="1"/>
          <p:nvPr/>
        </p:nvSpPr>
        <p:spPr>
          <a:xfrm>
            <a:off x="7022032" y="5722977"/>
            <a:ext cx="4343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+mj-cs"/>
              </a:rPr>
              <a:t>Личный кабинет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F39B11-68EB-431B-B41D-B2BCDC53AAC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1" y="6270388"/>
            <a:ext cx="6139716" cy="36270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7E03F8-16BD-42F2-A635-855C6BDFE860}"/>
              </a:ext>
            </a:extLst>
          </p:cNvPr>
          <p:cNvPicPr/>
          <p:nvPr/>
        </p:nvPicPr>
        <p:blipFill rotWithShape="1">
          <a:blip r:embed="rId7"/>
          <a:srcRect l="3710" t="18339" r="1864" b="4619"/>
          <a:stretch/>
        </p:blipFill>
        <p:spPr bwMode="auto">
          <a:xfrm>
            <a:off x="11282011" y="6430863"/>
            <a:ext cx="5851731" cy="346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5025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86827" y="59951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-1605" y="389535"/>
            <a:ext cx="18223832" cy="145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Распространённая ошибка №1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C3CDE5-72FD-3F71-BB61-84AF4E7E2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38" y="3695700"/>
            <a:ext cx="8815580" cy="5669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5499DE-2373-742A-7D1D-A754C6E7806D}"/>
              </a:ext>
            </a:extLst>
          </p:cNvPr>
          <p:cNvSpPr txBox="1"/>
          <p:nvPr/>
        </p:nvSpPr>
        <p:spPr>
          <a:xfrm>
            <a:off x="404707" y="2212116"/>
            <a:ext cx="9312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+mj-cs"/>
              </a:rPr>
              <a:t>Размещение протокола и приказа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385CB-B4A2-AF76-0427-2A2A72515641}"/>
              </a:ext>
            </a:extLst>
          </p:cNvPr>
          <p:cNvSpPr txBox="1"/>
          <p:nvPr/>
        </p:nvSpPr>
        <p:spPr>
          <a:xfrm>
            <a:off x="9982200" y="3695700"/>
            <a:ext cx="73152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+mj-cs"/>
              </a:rPr>
              <a:t>Для ССК, созданных в качестве структурных подразделений образовательных организаций: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+mj-cs"/>
              </a:rPr>
              <a:t>Приказ </a:t>
            </a:r>
            <a:r>
              <a:rPr lang="ru-RU" sz="2800" dirty="0">
                <a:latin typeface="Times New Roman" panose="02020603050405020304" pitchFamily="18" charset="0"/>
                <a:cs typeface="+mj-cs"/>
              </a:rPr>
              <a:t>о создании ССК;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+mj-cs"/>
              </a:rPr>
              <a:t>Положение </a:t>
            </a:r>
            <a:r>
              <a:rPr lang="ru-RU" sz="2800" dirty="0">
                <a:latin typeface="Times New Roman" panose="02020603050405020304" pitchFamily="18" charset="0"/>
                <a:cs typeface="+mj-cs"/>
              </a:rPr>
              <a:t>о ССК.</a:t>
            </a:r>
          </a:p>
          <a:p>
            <a:r>
              <a:rPr lang="ru-RU" sz="2800" dirty="0">
                <a:latin typeface="Times New Roman" panose="02020603050405020304" pitchFamily="18" charset="0"/>
                <a:cs typeface="+mj-cs"/>
              </a:rPr>
              <a:t>Для ССК, созданных в виде общественных объединений, не являющихся юридическими лицами: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+mj-cs"/>
              </a:rPr>
              <a:t>Протокол </a:t>
            </a:r>
            <a:r>
              <a:rPr lang="ru-RU" sz="2800" dirty="0">
                <a:latin typeface="Times New Roman" panose="02020603050405020304" pitchFamily="18" charset="0"/>
                <a:cs typeface="+mj-cs"/>
              </a:rPr>
              <a:t>съезда (конференции) или общего собрания образовательной организации о создании ССК;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+mj-cs"/>
              </a:rPr>
              <a:t>Устав </a:t>
            </a:r>
            <a:r>
              <a:rPr lang="ru-RU" sz="2800" dirty="0">
                <a:latin typeface="Times New Roman" panose="02020603050405020304" pitchFamily="18" charset="0"/>
                <a:cs typeface="+mj-cs"/>
              </a:rPr>
              <a:t>ССК, принятый на съезде (конференции) или общим собрании образовательной организации.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9A2D42F-E3DD-03FD-8857-595BBB3B2E0F}"/>
              </a:ext>
            </a:extLst>
          </p:cNvPr>
          <p:cNvSpPr/>
          <p:nvPr/>
        </p:nvSpPr>
        <p:spPr>
          <a:xfrm>
            <a:off x="914400" y="6819900"/>
            <a:ext cx="64770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14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86827" y="48320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-1605" y="389535"/>
            <a:ext cx="18223832" cy="145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Распространённая ошибка №2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499DE-2373-742A-7D1D-A754C6E7806D}"/>
              </a:ext>
            </a:extLst>
          </p:cNvPr>
          <p:cNvSpPr txBox="1"/>
          <p:nvPr/>
        </p:nvSpPr>
        <p:spPr>
          <a:xfrm>
            <a:off x="404707" y="2212116"/>
            <a:ext cx="9312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+mj-cs"/>
              </a:rPr>
              <a:t>Отсутствие подписи и печати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385CB-B4A2-AF76-0427-2A2A72515641}"/>
              </a:ext>
            </a:extLst>
          </p:cNvPr>
          <p:cNvSpPr txBox="1"/>
          <p:nvPr/>
        </p:nvSpPr>
        <p:spPr>
          <a:xfrm>
            <a:off x="9982200" y="3695700"/>
            <a:ext cx="7315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+mj-cs"/>
              </a:rPr>
              <a:t>Все документы размещенные в формате </a:t>
            </a:r>
            <a:r>
              <a:rPr lang="ru-RU" sz="2800" b="1" dirty="0">
                <a:latin typeface="Times New Roman" panose="02020603050405020304" pitchFamily="18" charset="0"/>
                <a:cs typeface="+mj-cs"/>
              </a:rPr>
              <a:t>PDF</a:t>
            </a:r>
            <a:r>
              <a:rPr lang="ru-RU" sz="2800" dirty="0">
                <a:latin typeface="Times New Roman" panose="02020603050405020304" pitchFamily="18" charset="0"/>
                <a:cs typeface="+mj-cs"/>
              </a:rPr>
              <a:t> на странице ССК  на сайта ПОО должны быть </a:t>
            </a:r>
            <a:r>
              <a:rPr lang="ru-RU" sz="2800" b="1" dirty="0">
                <a:latin typeface="Times New Roman" panose="02020603050405020304" pitchFamily="18" charset="0"/>
                <a:cs typeface="+mj-cs"/>
              </a:rPr>
              <a:t>подписаны</a:t>
            </a:r>
            <a:r>
              <a:rPr lang="ru-RU" sz="2800" dirty="0">
                <a:latin typeface="Times New Roman" panose="02020603050405020304" pitchFamily="18" charset="0"/>
                <a:cs typeface="+mj-cs"/>
              </a:rPr>
              <a:t> и иметь </a:t>
            </a:r>
            <a:r>
              <a:rPr lang="ru-RU" sz="2800" b="1" dirty="0">
                <a:latin typeface="Times New Roman" panose="02020603050405020304" pitchFamily="18" charset="0"/>
                <a:cs typeface="+mj-cs"/>
              </a:rPr>
              <a:t>печать</a:t>
            </a:r>
            <a:r>
              <a:rPr lang="ru-RU" sz="2800" dirty="0">
                <a:latin typeface="Times New Roman" panose="02020603050405020304" pitchFamily="18" charset="0"/>
                <a:cs typeface="+mj-cs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B090BA-6C35-E9A9-1301-70359AB79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78" y="3474309"/>
            <a:ext cx="9246416" cy="59152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CEC19E-FCDE-6F72-1ABC-FC6D976F3326}"/>
              </a:ext>
            </a:extLst>
          </p:cNvPr>
          <p:cNvSpPr/>
          <p:nvPr/>
        </p:nvSpPr>
        <p:spPr>
          <a:xfrm>
            <a:off x="1447800" y="8115300"/>
            <a:ext cx="55626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254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180" y="12943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715234" y="112085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32084" y="436261"/>
            <a:ext cx="18223832" cy="145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Распространённая ошибка №3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499DE-2373-742A-7D1D-A754C6E7806D}"/>
              </a:ext>
            </a:extLst>
          </p:cNvPr>
          <p:cNvSpPr txBox="1"/>
          <p:nvPr/>
        </p:nvSpPr>
        <p:spPr>
          <a:xfrm>
            <a:off x="404707" y="2212116"/>
            <a:ext cx="9312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+mj-cs"/>
              </a:rPr>
              <a:t>Протокол не о создании ССК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385CB-B4A2-AF76-0427-2A2A72515641}"/>
              </a:ext>
            </a:extLst>
          </p:cNvPr>
          <p:cNvSpPr txBox="1"/>
          <p:nvPr/>
        </p:nvSpPr>
        <p:spPr>
          <a:xfrm>
            <a:off x="9982200" y="3695700"/>
            <a:ext cx="7315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+mj-cs"/>
              </a:rPr>
              <a:t>Для ССК, созданных в виде общественных объединений, не являющихся юридическими лицами:</a:t>
            </a:r>
          </a:p>
          <a:p>
            <a:r>
              <a:rPr lang="ru-RU" sz="2800" dirty="0">
                <a:latin typeface="Times New Roman" panose="02020603050405020304" pitchFamily="18" charset="0"/>
                <a:cs typeface="+mj-cs"/>
              </a:rPr>
              <a:t>Протокол съезда (конференции) или общего собрания образовательной организации </a:t>
            </a:r>
            <a:r>
              <a:rPr lang="ru-RU" sz="2800" b="1" dirty="0">
                <a:latin typeface="Times New Roman" panose="02020603050405020304" pitchFamily="18" charset="0"/>
                <a:cs typeface="+mj-cs"/>
              </a:rPr>
              <a:t>о создании ССК</a:t>
            </a:r>
            <a:r>
              <a:rPr lang="ru-RU" sz="2800" dirty="0">
                <a:latin typeface="Times New Roman" panose="02020603050405020304" pitchFamily="18" charset="0"/>
                <a:cs typeface="+mj-cs"/>
              </a:rPr>
              <a:t>; </a:t>
            </a:r>
          </a:p>
          <a:p>
            <a:r>
              <a:rPr lang="ru-RU" sz="2800" dirty="0">
                <a:latin typeface="Times New Roman" panose="02020603050405020304" pitchFamily="18" charset="0"/>
                <a:cs typeface="+mj-cs"/>
              </a:rPr>
              <a:t>Устав ССК, принятый на съезде (конференции) или общим собрании образовательной организации.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26CC70-6C50-3A55-95BA-F4FE56469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38" y="3106238"/>
            <a:ext cx="8454228" cy="56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9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421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80235" y="116797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-1605" y="389535"/>
            <a:ext cx="18223832" cy="145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Распространённая ошибка №4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499DE-2373-742A-7D1D-A754C6E7806D}"/>
              </a:ext>
            </a:extLst>
          </p:cNvPr>
          <p:cNvSpPr txBox="1"/>
          <p:nvPr/>
        </p:nvSpPr>
        <p:spPr>
          <a:xfrm>
            <a:off x="-13063" y="2213879"/>
            <a:ext cx="931244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+mj-cs"/>
              </a:rPr>
              <a:t>Недостаточно документов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8BABCD-F404-5272-6DD8-1CB287AF3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38" y="3112784"/>
            <a:ext cx="6253965" cy="4095750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B0846D3-8F34-BAC8-91F6-7C5BEFADA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346440"/>
              </p:ext>
            </p:extLst>
          </p:nvPr>
        </p:nvGraphicFramePr>
        <p:xfrm>
          <a:off x="7463246" y="3109764"/>
          <a:ext cx="10596154" cy="5234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98077">
                  <a:extLst>
                    <a:ext uri="{9D8B030D-6E8A-4147-A177-3AD203B41FA5}">
                      <a16:colId xmlns:a16="http://schemas.microsoft.com/office/drawing/2014/main" val="1129536952"/>
                    </a:ext>
                  </a:extLst>
                </a:gridCol>
                <a:gridCol w="5298077">
                  <a:extLst>
                    <a:ext uri="{9D8B030D-6E8A-4147-A177-3AD203B41FA5}">
                      <a16:colId xmlns:a16="http://schemas.microsoft.com/office/drawing/2014/main" val="2691015842"/>
                    </a:ext>
                  </a:extLst>
                </a:gridCol>
              </a:tblGrid>
              <a:tr h="1046827">
                <a:tc>
                  <a:txBody>
                    <a:bodyPr/>
                    <a:lstStyle/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</a:rPr>
                        <a:t>ССК, созданный в качестве структурного подразделения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>
                          <a:effectLst/>
                        </a:rPr>
                        <a:t>ССК, созданный в виде общественного объединения без образования юридического лица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54465"/>
                  </a:ext>
                </a:extLst>
              </a:tr>
              <a:tr h="1046827">
                <a:tc gridSpan="2">
                  <a:txBody>
                    <a:bodyPr/>
                    <a:lstStyle/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</a:rPr>
                        <a:t>1. Выданная ПОО лицензия на осуществление образовательной деятельности по виду образования «дополнительное образование детей и взрослых» (либо активная ссылка на страницу, где размещена лицензия);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067180"/>
                  </a:ext>
                </a:extLst>
              </a:tr>
              <a:tr h="1395770">
                <a:tc>
                  <a:txBody>
                    <a:bodyPr/>
                    <a:lstStyle/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</a:rPr>
                        <a:t>2. Приказ руководителя ПОО о создании ССК;</a:t>
                      </a:r>
                    </a:p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2. Протокол съезда (конференции) или общего собрания ПОО о создании ССК, подписанный председателем собрания и секретарем;</a:t>
                      </a:r>
                    </a:p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37613"/>
                  </a:ext>
                </a:extLst>
              </a:tr>
              <a:tr h="697885">
                <a:tc>
                  <a:txBody>
                    <a:bodyPr/>
                    <a:lstStyle/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>
                          <a:effectLst/>
                        </a:rPr>
                        <a:t>3. Положение о ССК;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3. Устав ССК, принятый на съезде (конференции) или общим собрании ПОО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96040"/>
                  </a:ext>
                </a:extLst>
              </a:tr>
              <a:tr h="348942">
                <a:tc gridSpan="2">
                  <a:txBody>
                    <a:bodyPr/>
                    <a:lstStyle/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</a:rPr>
                        <a:t>4. План работы ССК на учебный год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25990"/>
                  </a:ext>
                </a:extLst>
              </a:tr>
              <a:tr h="348942">
                <a:tc gridSpan="2">
                  <a:txBody>
                    <a:bodyPr/>
                    <a:lstStyle/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</a:rPr>
                        <a:t>5. Календарный план спортивно-массовых мероприятий;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913063"/>
                  </a:ext>
                </a:extLst>
              </a:tr>
              <a:tr h="348942">
                <a:tc gridSpan="2">
                  <a:txBody>
                    <a:bodyPr/>
                    <a:lstStyle/>
                    <a:p>
                      <a:pPr algn="ctr">
                        <a:tabLst>
                          <a:tab pos="270510" algn="l"/>
                        </a:tabLst>
                      </a:pPr>
                      <a:r>
                        <a:rPr lang="ru-RU" sz="1800" dirty="0">
                          <a:effectLst/>
                        </a:rPr>
                        <a:t>6. Расписание работы спортивных секций в ССК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707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89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7000"/>
          </a:blip>
          <a:srcRect/>
          <a:stretch>
            <a:fillRect/>
          </a:stretch>
        </p:blipFill>
        <p:spPr>
          <a:xfrm rot="468390">
            <a:off x="6264803" y="-4522508"/>
            <a:ext cx="13915409" cy="904501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D760735-FDBF-499F-8CF3-1143931BB012}"/>
              </a:ext>
            </a:extLst>
          </p:cNvPr>
          <p:cNvSpPr txBox="1"/>
          <p:nvPr/>
        </p:nvSpPr>
        <p:spPr>
          <a:xfrm>
            <a:off x="4229100" y="3191891"/>
            <a:ext cx="9829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</a:rPr>
              <a:t>Контактная информация отдела развития студенческого спорта: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</a:rPr>
              <a:t>Телефон: +7 (495) 360-72-46 (доб. 112)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</a:rPr>
              <a:t>Электронная почта: </a:t>
            </a:r>
            <a:r>
              <a:rPr lang="en-US" sz="4000" b="1" i="0" dirty="0">
                <a:effectLst/>
                <a:latin typeface="YS Text"/>
              </a:rPr>
              <a:t>studsport@fcomofv.ru</a:t>
            </a:r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4084B1-8733-909C-5C29-E1ACCA71D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" y="0"/>
            <a:ext cx="3298222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98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7000"/>
          </a:blip>
          <a:srcRect/>
          <a:stretch>
            <a:fillRect/>
          </a:stretch>
        </p:blipFill>
        <p:spPr>
          <a:xfrm rot="468390">
            <a:off x="6054033" y="-4522509"/>
            <a:ext cx="13915409" cy="9045016"/>
          </a:xfrm>
          <a:prstGeom prst="rect">
            <a:avLst/>
          </a:prstGeom>
        </p:spPr>
      </p:pic>
      <p:pic>
        <p:nvPicPr>
          <p:cNvPr id="14" name="Picture 23">
            <a:extLst>
              <a:ext uri="{FF2B5EF4-FFF2-40B4-BE49-F238E27FC236}">
                <a16:creationId xmlns:a16="http://schemas.microsoft.com/office/drawing/2014/main" id="{00AC0EF5-FFB6-4990-85C4-7C6015BB0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8600" y="246743"/>
            <a:ext cx="621054" cy="385053"/>
          </a:xfrm>
          <a:prstGeom prst="rect">
            <a:avLst/>
          </a:prstGeom>
        </p:spPr>
      </p:pic>
      <p:sp>
        <p:nvSpPr>
          <p:cNvPr id="15" name="TextBox 24">
            <a:extLst>
              <a:ext uri="{FF2B5EF4-FFF2-40B4-BE49-F238E27FC236}">
                <a16:creationId xmlns:a16="http://schemas.microsoft.com/office/drawing/2014/main" id="{039228F8-D81C-4596-B9E9-4DF6C2790B77}"/>
              </a:ext>
            </a:extLst>
          </p:cNvPr>
          <p:cNvSpPr txBox="1"/>
          <p:nvPr/>
        </p:nvSpPr>
        <p:spPr>
          <a:xfrm>
            <a:off x="1154624" y="357682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79D65DC3-CFB5-40BA-81A4-907AF2D970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21200" y="1365074"/>
            <a:ext cx="821861" cy="103919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DA57B85-575F-4B29-9A99-561796D1FFCB}"/>
              </a:ext>
            </a:extLst>
          </p:cNvPr>
          <p:cNvSpPr txBox="1">
            <a:spLocks/>
          </p:cNvSpPr>
          <p:nvPr/>
        </p:nvSpPr>
        <p:spPr>
          <a:xfrm>
            <a:off x="0" y="1365074"/>
            <a:ext cx="18275968" cy="1089949"/>
          </a:xfrm>
          <a:prstGeom prst="rect">
            <a:avLst/>
          </a:prstGeom>
          <a:ln>
            <a:noFill/>
          </a:ln>
          <a:effectLst>
            <a:outerShdw blurRad="107950" dist="12700" dir="5400000"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6600" b="1" dirty="0">
                <a:latin typeface="Times New Roman" panose="02020603050405020304" pitchFamily="18" charset="0"/>
              </a:rPr>
            </a:br>
            <a:r>
              <a:rPr lang="ru-RU" sz="6600" b="1" dirty="0">
                <a:latin typeface="Times New Roman" panose="02020603050405020304" pitchFamily="18" charset="0"/>
              </a:rPr>
              <a:t>Роль ССК в </a:t>
            </a:r>
            <a:r>
              <a:rPr lang="ru-RU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системе образования</a:t>
            </a:r>
            <a:r>
              <a:rPr lang="ru-RU" sz="6600" b="1" dirty="0">
                <a:latin typeface="Times New Roman" panose="02020603050405020304" pitchFamily="18" charset="0"/>
              </a:rPr>
              <a:t> </a:t>
            </a:r>
            <a:br>
              <a:rPr lang="ru-RU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66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6B7EC-850D-44E3-957D-8C55EB6524DF}"/>
              </a:ext>
            </a:extLst>
          </p:cNvPr>
          <p:cNvSpPr txBox="1"/>
          <p:nvPr/>
        </p:nvSpPr>
        <p:spPr>
          <a:xfrm>
            <a:off x="23949" y="3188301"/>
            <a:ext cx="18199768" cy="764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ru-RU" sz="3600" dirty="0">
              <a:latin typeface="Times New Roman"/>
              <a:ea typeface="Calibri"/>
            </a:endParaRPr>
          </a:p>
          <a:p>
            <a:pPr algn="just">
              <a:lnSpc>
                <a:spcPct val="125000"/>
              </a:lnSpc>
            </a:pPr>
            <a:r>
              <a:rPr lang="ru-RU" sz="3600" dirty="0">
                <a:latin typeface="Times New Roman"/>
                <a:ea typeface="Calibri"/>
              </a:rPr>
              <a:t>Студенческий спортивный клуб является наиболее эффективным средством, призванным осуществлять работу в разных направлениях и решать разноплановые и актуальные задачи по пропаганде здорового образа жизни, привлечению обучающихся к систематическим занятиям физической культурой и спортом, повышению уровня физической подготовленности и здоровья молодежи, поддержке массового спортивного движения среди обучающихся, поддержке индивидуального, физического и интеллектуального развития молодёжи.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Times New Roman"/>
              <a:ea typeface="Calibri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Times New Roman"/>
              <a:ea typeface="Calibri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3600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50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5E3F9E9-424D-4849-885E-71433CF8B6D8}"/>
              </a:ext>
            </a:extLst>
          </p:cNvPr>
          <p:cNvSpPr txBox="1"/>
          <p:nvPr/>
        </p:nvSpPr>
        <p:spPr>
          <a:xfrm>
            <a:off x="838200" y="228651"/>
            <a:ext cx="4077294" cy="3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15" name="Picture 23">
            <a:extLst>
              <a:ext uri="{FF2B5EF4-FFF2-40B4-BE49-F238E27FC236}">
                <a16:creationId xmlns:a16="http://schemas.microsoft.com/office/drawing/2014/main" id="{A7DFBEF6-0E13-4335-8693-4864DC087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876" y="138613"/>
            <a:ext cx="621054" cy="38505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82B427C-E040-4EE5-A051-C9A858BC70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297400" y="228651"/>
            <a:ext cx="884724" cy="1118686"/>
          </a:xfrm>
          <a:prstGeom prst="rect">
            <a:avLst/>
          </a:prstGeom>
        </p:spPr>
      </p:pic>
      <p:sp>
        <p:nvSpPr>
          <p:cNvPr id="20" name="Объект 2">
            <a:extLst>
              <a:ext uri="{FF2B5EF4-FFF2-40B4-BE49-F238E27FC236}">
                <a16:creationId xmlns:a16="http://schemas.microsoft.com/office/drawing/2014/main" id="{C1F93B80-F95A-4572-8688-885DF570A7B2}"/>
              </a:ext>
            </a:extLst>
          </p:cNvPr>
          <p:cNvSpPr txBox="1">
            <a:spLocks/>
          </p:cNvSpPr>
          <p:nvPr/>
        </p:nvSpPr>
        <p:spPr>
          <a:xfrm>
            <a:off x="-160975" y="1714500"/>
            <a:ext cx="18413339" cy="66192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75F77-900A-7F2C-63A5-AAA67C7B281D}"/>
              </a:ext>
            </a:extLst>
          </p:cNvPr>
          <p:cNvSpPr txBox="1"/>
          <p:nvPr/>
        </p:nvSpPr>
        <p:spPr>
          <a:xfrm>
            <a:off x="1416296" y="2023309"/>
            <a:ext cx="1545540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поручений Президента Российской Федерации от 22 ноября 2019 г.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№ Пр-2397 (пункт 1 подпункт «б», часть 3)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создания к 2024 году школьных и студенческих спортивных клубов в общеобразовательных организациях, профессиональных образовательных организациях и образовательных организациях высшего образования, а также участие таких клубов в спортивных соревнованиях, проводимых соответственно школьными и студенческими спортивными лигами.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Совместный приказ Минспорта России, Минобрнауки России 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9 марта 2021 г. №141/167/90 «Об утверждении Межотраслевой программы развития студенческого спорта до 2024 года»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98859" y="62356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32085" y="397109"/>
            <a:ext cx="18254312" cy="25545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СВЕДЕНИЯ</a:t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 ПОКАЗАТЕЛЯХ (ИНДИКАТОРАХ) МЕЖОТРАСЛЕВОЙ 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ПРОГРАММЫ</a:t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РАЗВИТИЯ СТУДЕНТЧЕСКОГО СПОРТА ДО 2024 ГОДА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8E80C18-66A4-4709-8146-988797C9A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349421"/>
              </p:ext>
            </p:extLst>
          </p:nvPr>
        </p:nvGraphicFramePr>
        <p:xfrm>
          <a:off x="20166" y="3012292"/>
          <a:ext cx="18223831" cy="6949439"/>
        </p:xfrm>
        <a:graphic>
          <a:graphicData uri="http://schemas.openxmlformats.org/drawingml/2006/table">
            <a:tbl>
              <a:tblPr/>
              <a:tblGrid>
                <a:gridCol w="7843511">
                  <a:extLst>
                    <a:ext uri="{9D8B030D-6E8A-4147-A177-3AD203B41FA5}">
                      <a16:colId xmlns:a16="http://schemas.microsoft.com/office/drawing/2014/main" val="983205630"/>
                    </a:ext>
                  </a:extLst>
                </a:gridCol>
                <a:gridCol w="2071564">
                  <a:extLst>
                    <a:ext uri="{9D8B030D-6E8A-4147-A177-3AD203B41FA5}">
                      <a16:colId xmlns:a16="http://schemas.microsoft.com/office/drawing/2014/main" val="2743103370"/>
                    </a:ext>
                  </a:extLst>
                </a:gridCol>
                <a:gridCol w="1480758">
                  <a:extLst>
                    <a:ext uri="{9D8B030D-6E8A-4147-A177-3AD203B41FA5}">
                      <a16:colId xmlns:a16="http://schemas.microsoft.com/office/drawing/2014/main" val="1555084399"/>
                    </a:ext>
                  </a:extLst>
                </a:gridCol>
                <a:gridCol w="1485976">
                  <a:extLst>
                    <a:ext uri="{9D8B030D-6E8A-4147-A177-3AD203B41FA5}">
                      <a16:colId xmlns:a16="http://schemas.microsoft.com/office/drawing/2014/main" val="1112950938"/>
                    </a:ext>
                  </a:extLst>
                </a:gridCol>
                <a:gridCol w="1401546">
                  <a:extLst>
                    <a:ext uri="{9D8B030D-6E8A-4147-A177-3AD203B41FA5}">
                      <a16:colId xmlns:a16="http://schemas.microsoft.com/office/drawing/2014/main" val="337701322"/>
                    </a:ext>
                  </a:extLst>
                </a:gridCol>
                <a:gridCol w="1384660">
                  <a:extLst>
                    <a:ext uri="{9D8B030D-6E8A-4147-A177-3AD203B41FA5}">
                      <a16:colId xmlns:a16="http://schemas.microsoft.com/office/drawing/2014/main" val="3415257204"/>
                    </a:ext>
                  </a:extLst>
                </a:gridCol>
                <a:gridCol w="1334002">
                  <a:extLst>
                    <a:ext uri="{9D8B030D-6E8A-4147-A177-3AD203B41FA5}">
                      <a16:colId xmlns:a16="http://schemas.microsoft.com/office/drawing/2014/main" val="1753420378"/>
                    </a:ext>
                  </a:extLst>
                </a:gridCol>
                <a:gridCol w="1221814">
                  <a:extLst>
                    <a:ext uri="{9D8B030D-6E8A-4147-A177-3AD203B41FA5}">
                      <a16:colId xmlns:a16="http://schemas.microsoft.com/office/drawing/2014/main" val="2628952192"/>
                    </a:ext>
                  </a:extLst>
                </a:gridCol>
              </a:tblGrid>
              <a:tr h="547345">
                <a:tc gridSpan="8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065410"/>
                  </a:ext>
                </a:extLst>
              </a:tr>
              <a:tr h="21148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 (индикатора)</a:t>
                      </a:r>
                    </a:p>
                  </a:txBody>
                  <a:tcPr marL="6611" marR="6611" marT="66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6611" marR="6611" marT="66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Значение показателя (индикатора)</a:t>
                      </a:r>
                      <a:r>
                        <a:rPr lang="en-US" sz="28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Дата, </a:t>
                      </a:r>
                    </a:p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приказа/ протокола о создании ШСК</a:t>
                      </a: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Активная ссылка на страницу (вкладку) официального сайта организации «ШСК» в сети Интернет</a:t>
                      </a: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634767"/>
                  </a:ext>
                </a:extLst>
              </a:tr>
              <a:tr h="874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1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2019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1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algn="ctr" fontAlgn="base"/>
                      <a:r>
                        <a:rPr lang="ru-RU" sz="2800" b="1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1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1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1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2023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1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2024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410784"/>
                  </a:ext>
                </a:extLst>
              </a:tr>
              <a:tr h="1671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общеобразовательных организаций, имеющих студенческий спортивный клуб </a:t>
                      </a:r>
                    </a:p>
                  </a:txBody>
                  <a:tcPr marL="6611" marR="6611" marT="66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процент </a:t>
                      </a:r>
                    </a:p>
                  </a:txBody>
                  <a:tcPr marL="6611" marR="6611" marT="66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12.5%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lang="en-US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2800" b="0" i="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55</a:t>
                      </a:r>
                      <a:r>
                        <a:rPr lang="en-US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2800" b="0" i="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70</a:t>
                      </a:r>
                      <a:r>
                        <a:rPr lang="en-US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2800" b="0" i="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85</a:t>
                      </a:r>
                      <a:r>
                        <a:rPr lang="en-US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2800" b="0" i="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US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2800" b="0" i="0" u="none" strike="noStrike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498738"/>
                  </a:ext>
                </a:extLst>
              </a:tr>
              <a:tr h="1671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8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Из них созданные в структуре профессиональных образовательных организаций</a:t>
                      </a:r>
                      <a:endParaRPr lang="ru-RU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11" marR="6611" marT="66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процент</a:t>
                      </a:r>
                    </a:p>
                  </a:txBody>
                  <a:tcPr marL="6611" marR="6611" marT="66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28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05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87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085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51247" y="158024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28704" y="532716"/>
            <a:ext cx="821861" cy="1039198"/>
          </a:xfrm>
          <a:prstGeom prst="rect">
            <a:avLst/>
          </a:prstGeom>
        </p:spPr>
      </p:pic>
      <p:graphicFrame>
        <p:nvGraphicFramePr>
          <p:cNvPr id="27" name="Схема 26">
            <a:extLst>
              <a:ext uri="{FF2B5EF4-FFF2-40B4-BE49-F238E27FC236}">
                <a16:creationId xmlns:a16="http://schemas.microsoft.com/office/drawing/2014/main" id="{E8CB321C-BE6D-4466-B916-15BBFF24D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160919"/>
              </p:ext>
            </p:extLst>
          </p:nvPr>
        </p:nvGraphicFramePr>
        <p:xfrm>
          <a:off x="8304317" y="1571914"/>
          <a:ext cx="9707330" cy="807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6" name="AutoShape 3">
            <a:extLst>
              <a:ext uri="{FF2B5EF4-FFF2-40B4-BE49-F238E27FC236}">
                <a16:creationId xmlns:a16="http://schemas.microsoft.com/office/drawing/2014/main" id="{7C697549-9E16-46C2-9584-D3B7131654FA}"/>
              </a:ext>
            </a:extLst>
          </p:cNvPr>
          <p:cNvSpPr/>
          <p:nvPr/>
        </p:nvSpPr>
        <p:spPr>
          <a:xfrm>
            <a:off x="243696" y="3366584"/>
            <a:ext cx="8060620" cy="353834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8D6C16CF-8511-469D-A006-DC7DA3CBB98B}"/>
              </a:ext>
            </a:extLst>
          </p:cNvPr>
          <p:cNvSpPr txBox="1">
            <a:spLocks/>
          </p:cNvSpPr>
          <p:nvPr/>
        </p:nvSpPr>
        <p:spPr>
          <a:xfrm>
            <a:off x="-2" y="466690"/>
            <a:ext cx="18288002" cy="1171250"/>
          </a:xfrm>
          <a:prstGeom prst="rect">
            <a:avLst/>
          </a:prstGeom>
          <a:ln>
            <a:noFill/>
          </a:ln>
          <a:effectLst>
            <a:outerShdw blurRad="107950" dist="12700" dir="5400000"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4000" b="1" dirty="0">
                <a:latin typeface="Times New Roman" panose="02020603050405020304" pitchFamily="18" charset="0"/>
              </a:rPr>
              <a:t>ЦЕЛИ И ЗАДАЧИ ССК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5D195F-7FE6-2AD3-68FC-291A3C85C237}"/>
              </a:ext>
            </a:extLst>
          </p:cNvPr>
          <p:cNvSpPr txBox="1"/>
          <p:nvPr/>
        </p:nvSpPr>
        <p:spPr>
          <a:xfrm>
            <a:off x="243695" y="3365496"/>
            <a:ext cx="8060623" cy="35394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является развитие и популяризация студенческого спорта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также создание условий, обеспечивающих возможность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студентов профессиональных образовательных организаций вести здоровый образ жизни, систематически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заниматься физической культурой и спортом, получать доступ к развитой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инфраструктуре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717307" y="106704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32084" y="428944"/>
            <a:ext cx="18255916" cy="145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Всероссийского перечня (реестра) ССК включает</a:t>
            </a:r>
          </a:p>
          <a:p>
            <a:pPr algn="ctr">
              <a:spcAft>
                <a:spcPts val="1000"/>
              </a:spcAft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следующие этапы:</a:t>
            </a:r>
            <a:endParaRPr lang="ru-RU" sz="4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5C08104A-4CF6-463D-BCBA-EF8979BFD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461423"/>
              </p:ext>
            </p:extLst>
          </p:nvPr>
        </p:nvGraphicFramePr>
        <p:xfrm>
          <a:off x="653138" y="2344494"/>
          <a:ext cx="17660988" cy="730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3182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717308" y="126722"/>
            <a:ext cx="4077294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"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ФЦОМОФВ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-32086" y="544693"/>
            <a:ext cx="18288002" cy="145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dirty="0">
                <a:latin typeface="Times New Roman" panose="02020603050405020304" pitchFamily="18" charset="0"/>
              </a:rPr>
              <a:t>СТУДЕНЧЕСКИЙ СПОРТИВНЫЙ КЛУБ В ПОО</a:t>
            </a:r>
            <a:endParaRPr lang="en-US" sz="4000" b="1" dirty="0">
              <a:latin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endParaRPr lang="ru-RU" sz="4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CF87D-3647-48A6-9C2D-4C858C3294FE}"/>
              </a:ext>
            </a:extLst>
          </p:cNvPr>
          <p:cNvSpPr txBox="1"/>
          <p:nvPr/>
        </p:nvSpPr>
        <p:spPr>
          <a:xfrm>
            <a:off x="1" y="2375283"/>
            <a:ext cx="1828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kern="50" dirty="0">
                <a:latin typeface="Times New Roman"/>
                <a:ea typeface="Arial Unicode MS"/>
              </a:rPr>
              <a:t>ССК</a:t>
            </a:r>
            <a:r>
              <a:rPr lang="ru-RU" sz="2800" kern="50" dirty="0">
                <a:latin typeface="Times New Roman"/>
                <a:ea typeface="Arial Unicode MS"/>
                <a:cs typeface="+mn-cs"/>
              </a:rPr>
              <a:t>, создаваемые на базе профессиональных образовательных организаций, реализующих образовательные программы среднего профессионального образования осуществляют деятельность в следующих организационно – правовых формах: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99DFF9-006D-4399-B005-9AA289692E81}"/>
              </a:ext>
            </a:extLst>
          </p:cNvPr>
          <p:cNvSpPr txBox="1"/>
          <p:nvPr/>
        </p:nvSpPr>
        <p:spPr>
          <a:xfrm>
            <a:off x="0" y="3924300"/>
            <a:ext cx="7067537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виде структурного подразделения профессиональной образовательной организации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ACA7B-B8AA-4BC3-B958-88916386BF66}"/>
              </a:ext>
            </a:extLst>
          </p:cNvPr>
          <p:cNvSpPr txBox="1"/>
          <p:nvPr/>
        </p:nvSpPr>
        <p:spPr>
          <a:xfrm>
            <a:off x="10820399" y="3918692"/>
            <a:ext cx="7058089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общественного объединения без образования юридического лица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E473E-6321-4675-883D-22FD28BF1358}"/>
              </a:ext>
            </a:extLst>
          </p:cNvPr>
          <p:cNvSpPr txBox="1"/>
          <p:nvPr/>
        </p:nvSpPr>
        <p:spPr>
          <a:xfrm>
            <a:off x="310527" y="5771989"/>
            <a:ext cx="67570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Деятельность осуществляется в соответствии с законодательством Российской Федерации, регламентируется уставом и локальными актами соответствующей ПОО, в том числе утверждёнными руководителем образовательной организации Приказом о создании ССК и Положением о ССК.</a:t>
            </a:r>
            <a:endParaRPr lang="ru-RU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E3CDF-368C-43A9-9736-60E10A8C0B45}"/>
              </a:ext>
            </a:extLst>
          </p:cNvPr>
          <p:cNvSpPr txBox="1"/>
          <p:nvPr/>
        </p:nvSpPr>
        <p:spPr>
          <a:xfrm>
            <a:off x="10783222" y="4837324"/>
            <a:ext cx="70952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Деятельность осуществляется в соответствии с законодательством Российской Федерации, в том числе в соответствии с Федеральным законом от 19 мая 1995 г. № 82-ФЗ «Об общественных объединениях», а также Протокол о создании ССК и Устав ССК, принятые на съезде (конференции) или общем собрании ПОО.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66C6FC33-09AB-B5A9-9EC8-9B89EDB96A4A}"/>
                  </a:ext>
                </a:extLst>
              </p14:cNvPr>
              <p14:cNvContentPartPr/>
              <p14:nvPr/>
            </p14:nvContentPartPr>
            <p14:xfrm>
              <a:off x="1379318" y="850105"/>
              <a:ext cx="360" cy="3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66C6FC33-09AB-B5A9-9EC8-9B89EDB96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0678" y="84110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F02E8E7-E7B6-4A3C-1DDD-2719FBF9CF60}"/>
                  </a:ext>
                </a:extLst>
              </p14:cNvPr>
              <p14:cNvContentPartPr/>
              <p14:nvPr/>
            </p14:nvContentPartPr>
            <p14:xfrm>
              <a:off x="1298678" y="882145"/>
              <a:ext cx="6840" cy="3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F02E8E7-E7B6-4A3C-1DDD-2719FBF9CF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90038" y="873145"/>
                <a:ext cx="24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71E32962-3CDB-EB18-5B50-D7183B2D9E6B}"/>
                  </a:ext>
                </a:extLst>
              </p14:cNvPr>
              <p14:cNvContentPartPr/>
              <p14:nvPr/>
            </p14:nvContentPartPr>
            <p14:xfrm>
              <a:off x="-2968402" y="175825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71E32962-3CDB-EB18-5B50-D7183B2D9E6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2986402" y="6782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3A23B945-AD18-E85E-30FB-B983FD906518}"/>
                  </a:ext>
                </a:extLst>
              </p14:cNvPr>
              <p14:cNvContentPartPr/>
              <p14:nvPr/>
            </p14:nvContentPartPr>
            <p14:xfrm>
              <a:off x="1972958" y="962065"/>
              <a:ext cx="360" cy="36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3A23B945-AD18-E85E-30FB-B983FD90651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54958" y="854425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BC0E3C-C62C-8927-887A-A505091B2300}"/>
              </a:ext>
            </a:extLst>
          </p:cNvPr>
          <p:cNvGrpSpPr/>
          <p:nvPr/>
        </p:nvGrpSpPr>
        <p:grpSpPr>
          <a:xfrm>
            <a:off x="1796558" y="865585"/>
            <a:ext cx="360" cy="16920"/>
            <a:chOff x="1796558" y="865585"/>
            <a:chExt cx="360" cy="16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6" name="Рукописный ввод 15">
                  <a:extLst>
                    <a:ext uri="{FF2B5EF4-FFF2-40B4-BE49-F238E27FC236}">
                      <a16:creationId xmlns:a16="http://schemas.microsoft.com/office/drawing/2014/main" id="{D3882596-FC66-5274-6265-7A170A0CE6FC}"/>
                    </a:ext>
                  </a:extLst>
                </p14:cNvPr>
                <p14:cNvContentPartPr/>
                <p14:nvPr/>
              </p14:nvContentPartPr>
              <p14:xfrm>
                <a:off x="1796558" y="882145"/>
                <a:ext cx="360" cy="360"/>
              </p14:xfrm>
            </p:contentPart>
          </mc:Choice>
          <mc:Fallback xmlns="">
            <p:pic>
              <p:nvPicPr>
                <p:cNvPr id="16" name="Рукописный ввод 15">
                  <a:extLst>
                    <a:ext uri="{FF2B5EF4-FFF2-40B4-BE49-F238E27FC236}">
                      <a16:creationId xmlns:a16="http://schemas.microsoft.com/office/drawing/2014/main" id="{D3882596-FC66-5274-6265-7A170A0CE6F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78558" y="77414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7" name="Рукописный ввод 16">
                  <a:extLst>
                    <a:ext uri="{FF2B5EF4-FFF2-40B4-BE49-F238E27FC236}">
                      <a16:creationId xmlns:a16="http://schemas.microsoft.com/office/drawing/2014/main" id="{B9DB7A81-CB3B-AD05-FFFC-ACBA6BA9036F}"/>
                    </a:ext>
                  </a:extLst>
                </p14:cNvPr>
                <p14:cNvContentPartPr/>
                <p14:nvPr/>
              </p14:nvContentPartPr>
              <p14:xfrm>
                <a:off x="1796558" y="865585"/>
                <a:ext cx="360" cy="360"/>
              </p14:xfrm>
            </p:contentPart>
          </mc:Choice>
          <mc:Fallback xmlns="">
            <p:pic>
              <p:nvPicPr>
                <p:cNvPr id="17" name="Рукописный ввод 16">
                  <a:extLst>
                    <a:ext uri="{FF2B5EF4-FFF2-40B4-BE49-F238E27FC236}">
                      <a16:creationId xmlns:a16="http://schemas.microsoft.com/office/drawing/2014/main" id="{B9DB7A81-CB3B-AD05-FFFC-ACBA6BA9036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78558" y="75794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A0E80444-D4CA-6DB9-AC5B-D338276E18A9}"/>
                  </a:ext>
                </a:extLst>
              </p14:cNvPr>
              <p14:cNvContentPartPr/>
              <p14:nvPr/>
            </p14:nvContentPartPr>
            <p14:xfrm>
              <a:off x="3127838" y="-642095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A0E80444-D4CA-6DB9-AC5B-D338276E18A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10198" y="-75009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C61795BE-5D30-7042-92ED-D62CA5F64330}"/>
                  </a:ext>
                </a:extLst>
              </p14:cNvPr>
              <p14:cNvContentPartPr/>
              <p14:nvPr/>
            </p14:nvContentPartPr>
            <p14:xfrm>
              <a:off x="3127838" y="-642095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C61795BE-5D30-7042-92ED-D62CA5F6433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10198" y="-75009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D7AA1E49-EB9F-20D1-4B9A-ACE152AD39EC}"/>
                  </a:ext>
                </a:extLst>
              </p14:cNvPr>
              <p14:cNvContentPartPr/>
              <p14:nvPr/>
            </p14:nvContentPartPr>
            <p14:xfrm>
              <a:off x="3127838" y="-642095"/>
              <a:ext cx="360" cy="36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D7AA1E49-EB9F-20D1-4B9A-ACE152AD39E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10198" y="-75009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732398CF-F6FA-15D3-3470-5AA189A23738}"/>
                  </a:ext>
                </a:extLst>
              </p14:cNvPr>
              <p14:cNvContentPartPr/>
              <p14:nvPr/>
            </p14:nvContentPartPr>
            <p14:xfrm>
              <a:off x="3127838" y="-642095"/>
              <a:ext cx="360" cy="36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732398CF-F6FA-15D3-3470-5AA189A2373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10198" y="-750095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7193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FB7EB8-7005-13B4-07A2-977A59E0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4301"/>
            <a:ext cx="18288001" cy="1059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7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84" y="4482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705275" y="118211"/>
            <a:ext cx="4077294" cy="27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"ФЦОМОФВ"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1462" y="635184"/>
            <a:ext cx="821861" cy="1039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40DB-587C-48E4-975B-98606858539B}"/>
              </a:ext>
            </a:extLst>
          </p:cNvPr>
          <p:cNvSpPr txBox="1"/>
          <p:nvPr/>
        </p:nvSpPr>
        <p:spPr>
          <a:xfrm>
            <a:off x="-32086" y="544693"/>
            <a:ext cx="18288002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000" b="1" kern="50" dirty="0">
                <a:latin typeface="Times New Roman"/>
                <a:ea typeface="Arial Unicode MS"/>
              </a:rPr>
              <a:t>Сравнительная </a:t>
            </a:r>
            <a:r>
              <a:rPr lang="ru-RU" sz="4000" b="1" kern="50" dirty="0">
                <a:latin typeface="Times New Roman"/>
              </a:rPr>
              <a:t>характеристика</a:t>
            </a:r>
            <a:r>
              <a:rPr lang="ru-RU" sz="4000" b="1" kern="50" dirty="0">
                <a:latin typeface="Times New Roman"/>
                <a:ea typeface="Arial Unicode MS"/>
              </a:rPr>
              <a:t> организационно- правовых форм  студенческих спортивных клубов</a:t>
            </a:r>
            <a:endParaRPr lang="ru-RU" sz="4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AB43F65-73F2-4A3E-B5DE-B96FA5031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7883"/>
              </p:ext>
            </p:extLst>
          </p:nvPr>
        </p:nvGraphicFramePr>
        <p:xfrm>
          <a:off x="838200" y="2048478"/>
          <a:ext cx="16611600" cy="8000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7701">
                  <a:extLst>
                    <a:ext uri="{9D8B030D-6E8A-4147-A177-3AD203B41FA5}">
                      <a16:colId xmlns:a16="http://schemas.microsoft.com/office/drawing/2014/main" val="820411460"/>
                    </a:ext>
                  </a:extLst>
                </a:gridCol>
                <a:gridCol w="5537701">
                  <a:extLst>
                    <a:ext uri="{9D8B030D-6E8A-4147-A177-3AD203B41FA5}">
                      <a16:colId xmlns:a16="http://schemas.microsoft.com/office/drawing/2014/main" val="1395186494"/>
                    </a:ext>
                  </a:extLst>
                </a:gridCol>
                <a:gridCol w="5536198">
                  <a:extLst>
                    <a:ext uri="{9D8B030D-6E8A-4147-A177-3AD203B41FA5}">
                      <a16:colId xmlns:a16="http://schemas.microsoft.com/office/drawing/2014/main" val="166787269"/>
                    </a:ext>
                  </a:extLst>
                </a:gridCol>
              </a:tblGrid>
              <a:tr h="5804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effectLst/>
                        </a:rPr>
                        <a:t>Юридическая основа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effectLst/>
                        </a:rPr>
                        <a:t>Структурное подразделение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effectLst/>
                        </a:rPr>
                        <a:t>Общественное объединение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763898"/>
                  </a:ext>
                </a:extLst>
              </a:tr>
              <a:tr h="7406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Закон об образовании 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</a:rPr>
                        <a:t>Закон об общественных объединениях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64375"/>
                  </a:ext>
                </a:extLst>
              </a:tr>
              <a:tr h="824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effectLst/>
                        </a:rPr>
                        <a:t>Основополагающий документ 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Положение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</a:rPr>
                        <a:t>Устав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126157"/>
                  </a:ext>
                </a:extLst>
              </a:tr>
              <a:tr h="3806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effectLst/>
                        </a:rPr>
                        <a:t>Принципы создания и деятельности ССК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Выделенная в установленном порядке, но не обладающая признаками юридического лица и не являющаяся обособленной, часть организации, на которую возлагаются самостоятельные задачи, функции и ответственность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Свободны в определение своей внутренней структуры, целей, форм и методов своей деятельности. Деятельность должна быть гласной, а информация об учредительных и программных документах общедоступной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370396"/>
                  </a:ext>
                </a:extLst>
              </a:tr>
              <a:tr h="39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effectLst/>
                        </a:rPr>
                        <a:t>Участники ССК 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Обучающиеся и работники ПОО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187459"/>
                  </a:ext>
                </a:extLst>
              </a:tr>
              <a:tr h="399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effectLst/>
                        </a:rPr>
                        <a:t>Символика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В праве иметь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864858"/>
                  </a:ext>
                </a:extLst>
              </a:tr>
              <a:tr h="1250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>
                          <a:effectLst/>
                        </a:rPr>
                        <a:t>Реорганизация и ликвидация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По решению руководителя ПОО, управляющего совета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По решению съезда (конференции) или общего собрания ССК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056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385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10310</TotalTime>
  <Words>1199</Words>
  <Application>Microsoft Office PowerPoint</Application>
  <PresentationFormat>Произвольный</PresentationFormat>
  <Paragraphs>140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Bookman Old Style</vt:lpstr>
      <vt:lpstr>Times New Roman</vt:lpstr>
      <vt:lpstr>HK Grotesk Medium</vt:lpstr>
      <vt:lpstr>Calibri</vt:lpstr>
      <vt:lpstr>YS Text</vt:lpstr>
      <vt:lpstr>Rockwell</vt:lpstr>
      <vt:lpstr>Bahnschrift SemiCondensed</vt:lpstr>
      <vt:lpstr>Wingdings</vt:lpstr>
      <vt:lpstr>Arial</vt:lpstr>
      <vt:lpstr>HK Grotesk Light Bold</vt:lpstr>
      <vt:lpstr>Damask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ФГБУ "ФЦОМОФВ"</dc:title>
  <cp:lastModifiedBy>Елизавета Солдатова</cp:lastModifiedBy>
  <cp:revision>63</cp:revision>
  <dcterms:created xsi:type="dcterms:W3CDTF">2006-08-16T00:00:00Z</dcterms:created>
  <dcterms:modified xsi:type="dcterms:W3CDTF">2022-04-27T09:08:06Z</dcterms:modified>
  <dc:identifier>DAE7maLDmIc</dc:identifier>
</cp:coreProperties>
</file>