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7" r:id="rId3"/>
    <p:sldId id="274" r:id="rId4"/>
    <p:sldId id="273" r:id="rId5"/>
    <p:sldId id="275" r:id="rId6"/>
    <p:sldId id="276" r:id="rId7"/>
    <p:sldId id="270" r:id="rId8"/>
    <p:sldId id="266" r:id="rId9"/>
    <p:sldId id="268" r:id="rId10"/>
    <p:sldId id="269" r:id="rId11"/>
    <p:sldId id="277" r:id="rId12"/>
    <p:sldId id="282" r:id="rId13"/>
    <p:sldId id="281" r:id="rId14"/>
    <p:sldId id="280" r:id="rId15"/>
    <p:sldId id="279" r:id="rId16"/>
    <p:sldId id="278" r:id="rId17"/>
    <p:sldId id="28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79F"/>
    <a:srgbClr val="2E75B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22" autoAdjust="0"/>
  </p:normalViewPr>
  <p:slideViewPr>
    <p:cSldViewPr snapToGrid="0">
      <p:cViewPr varScale="1">
        <p:scale>
          <a:sx n="105" d="100"/>
          <a:sy n="105" d="100"/>
        </p:scale>
        <p:origin x="73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142A3-ED3A-477A-82CF-39346127CD2F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596E0-2C92-4025-929F-3977797EC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68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596E0-2C92-4025-929F-3977797ECC7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25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91" b="37909"/>
          <a:stretch/>
        </p:blipFill>
        <p:spPr>
          <a:xfrm>
            <a:off x="6374129" y="2599796"/>
            <a:ext cx="5817871" cy="4258204"/>
          </a:xfrm>
          <a:prstGeom prst="rect">
            <a:avLst/>
          </a:prstGeom>
        </p:spPr>
      </p:pic>
      <p:sp>
        <p:nvSpPr>
          <p:cNvPr id="29" name="Текст 28"/>
          <p:cNvSpPr>
            <a:spLocks noGrp="1"/>
          </p:cNvSpPr>
          <p:nvPr>
            <p:ph type="body" sz="quarter" idx="10" hasCustomPrompt="1"/>
          </p:nvPr>
        </p:nvSpPr>
        <p:spPr>
          <a:xfrm>
            <a:off x="2384808" y="2968476"/>
            <a:ext cx="7422384" cy="914400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Заголовок презентации</a:t>
            </a:r>
          </a:p>
        </p:txBody>
      </p:sp>
      <p:sp>
        <p:nvSpPr>
          <p:cNvPr id="32" name="Текст 31"/>
          <p:cNvSpPr>
            <a:spLocks noGrp="1"/>
          </p:cNvSpPr>
          <p:nvPr>
            <p:ph type="body" sz="quarter" idx="11" hasCustomPrompt="1"/>
          </p:nvPr>
        </p:nvSpPr>
        <p:spPr>
          <a:xfrm>
            <a:off x="4315619" y="4388803"/>
            <a:ext cx="3560763" cy="366077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  <a:lvl2pPr marL="0" indent="0" algn="ctr">
              <a:spcBef>
                <a:spcPts val="0"/>
              </a:spcBef>
              <a:buNone/>
              <a:defRPr sz="2000" baseline="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None/>
              <a:defRPr/>
            </a:lvl3pPr>
          </a:lstStyle>
          <a:p>
            <a:pPr lvl="1"/>
            <a:r>
              <a:rPr lang="ru-RU" dirty="0"/>
              <a:t>Докладчик:</a:t>
            </a:r>
          </a:p>
        </p:txBody>
      </p:sp>
      <p:sp>
        <p:nvSpPr>
          <p:cNvPr id="34" name="Текст 33"/>
          <p:cNvSpPr>
            <a:spLocks noGrp="1"/>
          </p:cNvSpPr>
          <p:nvPr>
            <p:ph type="body" sz="quarter" idx="12" hasCustomPrompt="1"/>
          </p:nvPr>
        </p:nvSpPr>
        <p:spPr>
          <a:xfrm>
            <a:off x="3336925" y="4940174"/>
            <a:ext cx="5518150" cy="822971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36" name="Текст 35"/>
          <p:cNvSpPr>
            <a:spLocks noGrp="1"/>
          </p:cNvSpPr>
          <p:nvPr>
            <p:ph type="body" sz="quarter" idx="13" hasCustomPrompt="1"/>
          </p:nvPr>
        </p:nvSpPr>
        <p:spPr>
          <a:xfrm>
            <a:off x="5197232" y="6126248"/>
            <a:ext cx="1751498" cy="355428"/>
          </a:xfrm>
          <a:solidFill>
            <a:srgbClr val="29679F"/>
          </a:solidFill>
        </p:spPr>
        <p:txBody>
          <a:bodyPr anchor="ctr"/>
          <a:lstStyle>
            <a:lvl3pPr marL="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/>
            </a:lvl4pPr>
          </a:lstStyle>
          <a:p>
            <a:pPr lvl="2"/>
            <a:r>
              <a:rPr lang="ru-RU" dirty="0"/>
              <a:t>00.00.2020</a:t>
            </a:r>
          </a:p>
        </p:txBody>
      </p:sp>
    </p:spTree>
    <p:extLst>
      <p:ext uri="{BB962C8B-B14F-4D97-AF65-F5344CB8AC3E}">
        <p14:creationId xmlns:p14="http://schemas.microsoft.com/office/powerpoint/2010/main" val="164477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77A-1375-4BBB-A383-2AAAE2108170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7A97-8C07-4AF3-AF7B-8CE6A7920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98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77A-1375-4BBB-A383-2AAAE2108170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7A97-8C07-4AF3-AF7B-8CE6A7920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62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77A-1375-4BBB-A383-2AAAE2108170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7A97-8C07-4AF3-AF7B-8CE6A7920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754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 userDrawn="1"/>
        </p:nvSpPr>
        <p:spPr>
          <a:xfrm>
            <a:off x="0" y="6665768"/>
            <a:ext cx="12192000" cy="192232"/>
          </a:xfrm>
          <a:prstGeom prst="rect">
            <a:avLst/>
          </a:prstGeom>
          <a:solidFill>
            <a:srgbClr val="2E75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0" y="0"/>
            <a:ext cx="12192000" cy="566810"/>
          </a:xfrm>
          <a:prstGeom prst="rect">
            <a:avLst/>
          </a:prstGeom>
          <a:solidFill>
            <a:srgbClr val="2E75B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0" y="601050"/>
            <a:ext cx="12192000" cy="60687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900" y="-1"/>
            <a:ext cx="9316726" cy="566811"/>
          </a:xfrm>
        </p:spPr>
        <p:txBody>
          <a:bodyPr anchor="ctr">
            <a:normAutofit/>
          </a:bodyPr>
          <a:lstStyle>
            <a:lvl1pPr algn="l">
              <a:defRPr sz="2000" b="1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47531" y="601050"/>
            <a:ext cx="8696938" cy="56799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91" b="37909"/>
          <a:stretch/>
        </p:blipFill>
        <p:spPr>
          <a:xfrm>
            <a:off x="6374129" y="2599796"/>
            <a:ext cx="5817871" cy="42582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18" y="23377"/>
            <a:ext cx="2331389" cy="52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34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77A-1375-4BBB-A383-2AAAE2108170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7A97-8C07-4AF3-AF7B-8CE6A7920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45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77A-1375-4BBB-A383-2AAAE2108170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7A97-8C07-4AF3-AF7B-8CE6A7920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71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77A-1375-4BBB-A383-2AAAE2108170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7A97-8C07-4AF3-AF7B-8CE6A7920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79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77A-1375-4BBB-A383-2AAAE2108170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7A97-8C07-4AF3-AF7B-8CE6A7920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3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77A-1375-4BBB-A383-2AAAE2108170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7A97-8C07-4AF3-AF7B-8CE6A7920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00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77A-1375-4BBB-A383-2AAAE2108170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7A97-8C07-4AF3-AF7B-8CE6A7920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85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9B77A-1375-4BBB-A383-2AAAE2108170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97A97-8C07-4AF3-AF7B-8CE6A7920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58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9B77A-1375-4BBB-A383-2AAAE2108170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97A97-8C07-4AF3-AF7B-8CE6A7920C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11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b.sport@yandex.ru" TargetMode="External"/><Relationship Id="rId5" Type="http://schemas.openxmlformats.org/officeDocument/2006/relationships/hyperlink" Target="https://vk.com/trailopiter" TargetMode="External"/><Relationship Id="rId4" Type="http://schemas.openxmlformats.org/officeDocument/2006/relationships/hyperlink" Target="http://fsr.balticbereg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8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93" y="222739"/>
            <a:ext cx="2800564" cy="1890980"/>
          </a:xfrm>
          <a:prstGeom prst="rect">
            <a:avLst/>
          </a:prstGeom>
        </p:spPr>
      </p:pic>
      <p:sp>
        <p:nvSpPr>
          <p:cNvPr id="11" name="Текст 9"/>
          <p:cNvSpPr>
            <a:spLocks noGrp="1"/>
          </p:cNvSpPr>
          <p:nvPr>
            <p:ph type="body" sz="quarter" idx="10"/>
          </p:nvPr>
        </p:nvSpPr>
        <p:spPr>
          <a:xfrm>
            <a:off x="318407" y="2198706"/>
            <a:ext cx="11568793" cy="1303774"/>
          </a:xfrm>
        </p:spPr>
        <p:txBody>
          <a:bodyPr>
            <a:noAutofit/>
          </a:bodyPr>
          <a:lstStyle/>
          <a:p>
            <a:r>
              <a:rPr lang="ru-RU" b="0" dirty="0"/>
              <a:t>«Дистанционные образовательные технологии</a:t>
            </a:r>
            <a:br>
              <a:rPr lang="ru-RU" b="0" dirty="0"/>
            </a:br>
            <a:r>
              <a:rPr lang="ru-RU" b="0" dirty="0"/>
              <a:t>как ресурс выравнивания доступности</a:t>
            </a:r>
            <a:br>
              <a:rPr lang="ru-RU" b="0" dirty="0"/>
            </a:br>
            <a:r>
              <a:rPr lang="ru-RU" b="0" dirty="0"/>
              <a:t>дополнительного образования</a:t>
            </a:r>
            <a:br>
              <a:rPr lang="ru-RU" b="0" dirty="0"/>
            </a:br>
            <a:r>
              <a:rPr lang="ru-RU" b="0" dirty="0"/>
              <a:t>физкультурно-спортивной направленности»</a:t>
            </a:r>
            <a:br>
              <a:rPr lang="ru-RU" b="0" dirty="0"/>
            </a:br>
            <a:r>
              <a:rPr lang="ru-RU" sz="2400" b="0" dirty="0"/>
              <a:t>(на примере </a:t>
            </a:r>
            <a:r>
              <a:rPr lang="ru-RU" sz="2400" b="0" dirty="0" err="1"/>
              <a:t>трейл</a:t>
            </a:r>
            <a:r>
              <a:rPr lang="ru-RU" sz="2400" b="0" dirty="0"/>
              <a:t>-ориентирования)</a:t>
            </a:r>
          </a:p>
        </p:txBody>
      </p:sp>
      <p:sp>
        <p:nvSpPr>
          <p:cNvPr id="12" name="Текст 31"/>
          <p:cNvSpPr>
            <a:spLocks noGrp="1"/>
          </p:cNvSpPr>
          <p:nvPr>
            <p:ph type="body" sz="quarter" idx="11"/>
          </p:nvPr>
        </p:nvSpPr>
        <p:spPr>
          <a:xfrm>
            <a:off x="7158815" y="4927648"/>
            <a:ext cx="4236367" cy="366077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  <a:lvl2pPr marL="0" indent="0" algn="ctr">
              <a:spcBef>
                <a:spcPts val="0"/>
              </a:spcBef>
              <a:buNone/>
              <a:defRPr sz="2000" baseline="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None/>
              <a:defRPr/>
            </a:lvl3pPr>
          </a:lstStyle>
          <a:p>
            <a:pPr lvl="1" algn="r"/>
            <a:r>
              <a:rPr lang="ru-RU" i="1" dirty="0"/>
              <a:t> Докладчик:</a:t>
            </a:r>
          </a:p>
        </p:txBody>
      </p:sp>
      <p:sp>
        <p:nvSpPr>
          <p:cNvPr id="13" name="Текст 33"/>
          <p:cNvSpPr>
            <a:spLocks noGrp="1"/>
          </p:cNvSpPr>
          <p:nvPr>
            <p:ph type="body" sz="quarter" idx="12"/>
          </p:nvPr>
        </p:nvSpPr>
        <p:spPr>
          <a:xfrm>
            <a:off x="5412921" y="5241471"/>
            <a:ext cx="5997575" cy="579664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</a:lstStyle>
          <a:p>
            <a:pPr algn="r"/>
            <a:r>
              <a:rPr lang="ru-RU" sz="1400" b="1" i="1" dirty="0" err="1"/>
              <a:t>Бибич</a:t>
            </a:r>
            <a:r>
              <a:rPr lang="ru-RU" sz="1400" b="1" i="1" dirty="0"/>
              <a:t> Андрей Владимирович, </a:t>
            </a:r>
            <a:endParaRPr lang="ru-RU" sz="1400" dirty="0"/>
          </a:p>
          <a:p>
            <a:pPr algn="r"/>
            <a:r>
              <a:rPr lang="ru-RU" sz="1400" i="1" dirty="0"/>
              <a:t>педагог-организатор ГКЦ ФСР ГБОУ «Балтийский берег»</a:t>
            </a:r>
            <a:endParaRPr lang="ru-RU" sz="1400" dirty="0"/>
          </a:p>
        </p:txBody>
      </p:sp>
      <p:sp>
        <p:nvSpPr>
          <p:cNvPr id="14" name="Текст 35"/>
          <p:cNvSpPr>
            <a:spLocks noGrp="1"/>
          </p:cNvSpPr>
          <p:nvPr>
            <p:ph type="body" sz="quarter" idx="13"/>
          </p:nvPr>
        </p:nvSpPr>
        <p:spPr>
          <a:xfrm>
            <a:off x="5197232" y="6126248"/>
            <a:ext cx="1751498" cy="355428"/>
          </a:xfrm>
          <a:solidFill>
            <a:srgbClr val="29679F"/>
          </a:solidFill>
        </p:spPr>
        <p:txBody>
          <a:bodyPr anchor="ctr">
            <a:normAutofit lnSpcReduction="10000"/>
          </a:bodyPr>
          <a:lstStyle>
            <a:lvl3pPr marL="0" indent="0" algn="ctr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/>
            </a:lvl4pPr>
          </a:lstStyle>
          <a:p>
            <a:pPr lvl="2"/>
            <a:r>
              <a:rPr lang="ru-RU" dirty="0"/>
              <a:t>29.09.2021</a:t>
            </a:r>
          </a:p>
        </p:txBody>
      </p:sp>
    </p:spTree>
    <p:extLst>
      <p:ext uri="{BB962C8B-B14F-4D97-AF65-F5344CB8AC3E}">
        <p14:creationId xmlns:p14="http://schemas.microsoft.com/office/powerpoint/2010/main" val="1785872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13657" y="-25406"/>
            <a:ext cx="9316726" cy="566811"/>
          </a:xfrm>
        </p:spPr>
        <p:txBody>
          <a:bodyPr/>
          <a:lstStyle/>
          <a:p>
            <a:r>
              <a:rPr lang="ru-RU" dirty="0"/>
              <a:t>Мероприятия по </a:t>
            </a:r>
            <a:r>
              <a:rPr lang="ru-RU" dirty="0" err="1"/>
              <a:t>ТрейлО</a:t>
            </a:r>
            <a:r>
              <a:rPr lang="ru-RU" dirty="0"/>
              <a:t>…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9127" y="610493"/>
            <a:ext cx="348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Чемпионат России 2019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267030" y="611408"/>
            <a:ext cx="38592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Первые Всероссийские игры «ТОЧНЫЙ АЗИМУТ»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154856" y="610493"/>
            <a:ext cx="3720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Международный онлайн Кубок «TORUS 2020»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93353" y="3759184"/>
            <a:ext cx="348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… и смежным направлениям</a:t>
            </a:r>
          </a:p>
        </p:txBody>
      </p:sp>
      <p:pic>
        <p:nvPicPr>
          <p:cNvPr id="1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0"/>
          <a:stretch>
            <a:fillRect/>
          </a:stretch>
        </p:blipFill>
        <p:spPr>
          <a:xfrm>
            <a:off x="4193353" y="1318379"/>
            <a:ext cx="3764663" cy="238772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6090" y="4215942"/>
            <a:ext cx="1058275" cy="191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898" y="4186125"/>
            <a:ext cx="972735" cy="191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9343" y="4201126"/>
            <a:ext cx="968929" cy="191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391898" y="6130531"/>
            <a:ext cx="11478677" cy="54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</a:pPr>
            <a:r>
              <a:rPr lang="ru-RU" altLang="ru-RU" sz="1400">
                <a:solidFill>
                  <a:srgbClr val="C00000"/>
                </a:solidFill>
                <a:cs typeface="Times New Roman" panose="02020603050405020304" pitchFamily="18" charset="0"/>
              </a:rPr>
              <a:t>«</a:t>
            </a:r>
            <a:r>
              <a:rPr lang="ru-RU" altLang="ru-RU" sz="1400" dirty="0">
                <a:solidFill>
                  <a:srgbClr val="C00000"/>
                </a:solidFill>
                <a:cs typeface="Times New Roman" panose="02020603050405020304" pitchFamily="18" charset="0"/>
              </a:rPr>
              <a:t>Заданное направление», «Выбор», Всемирный день ориентирования, этапы «ориентирование» городских и районных мероприятий, </a:t>
            </a:r>
            <a:br>
              <a:rPr lang="ru-RU" altLang="ru-RU" sz="14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ru-RU" altLang="ru-RU" sz="1400" dirty="0">
                <a:solidFill>
                  <a:srgbClr val="C00000"/>
                </a:solidFill>
                <a:cs typeface="Times New Roman" panose="02020603050405020304" pitchFamily="18" charset="0"/>
              </a:rPr>
              <a:t>краеведческая игра «Мой город-Санкт-Петербург»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808" y="4190039"/>
            <a:ext cx="1644093" cy="191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779" y="4205041"/>
            <a:ext cx="2598251" cy="192549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3945" y="4205041"/>
            <a:ext cx="1377629" cy="1917031"/>
          </a:xfrm>
          <a:prstGeom prst="rect">
            <a:avLst/>
          </a:prstGeom>
        </p:spPr>
      </p:pic>
      <p:pic>
        <p:nvPicPr>
          <p:cNvPr id="42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901" y="4196582"/>
            <a:ext cx="1524674" cy="192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3A476C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068" y="1549321"/>
            <a:ext cx="3033258" cy="253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864" y="1312030"/>
            <a:ext cx="2422816" cy="6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https://sun9-8.userapi.com/impf/c848620/v848620899/8d9dd/575_ZVBOkcw.jpg?size=2400x1600&amp;quality=96&amp;sign=193f2652bd22a1e1c8793e2fdf30f7b0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8" y="1312029"/>
            <a:ext cx="3590855" cy="239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9857" y="-25406"/>
            <a:ext cx="9316726" cy="566811"/>
          </a:xfrm>
        </p:spPr>
        <p:txBody>
          <a:bodyPr/>
          <a:lstStyle/>
          <a:p>
            <a:r>
              <a:rPr lang="ru-RU" dirty="0"/>
              <a:t>Как организовать онлайн</a:t>
            </a:r>
            <a:r>
              <a:rPr lang="en-US" dirty="0"/>
              <a:t> </a:t>
            </a:r>
            <a:r>
              <a:rPr lang="ru-RU" dirty="0"/>
              <a:t>-</a:t>
            </a:r>
            <a:r>
              <a:rPr lang="ru-RU" dirty="0" err="1"/>
              <a:t>ТрейлО</a:t>
            </a:r>
            <a:r>
              <a:rPr lang="ru-RU" dirty="0"/>
              <a:t>…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168400" y="3483868"/>
            <a:ext cx="6930048" cy="3247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rgbClr val="C00000"/>
                </a:solidFill>
              </a:rPr>
              <a:t>Цель: </a:t>
            </a:r>
          </a:p>
          <a:p>
            <a:pPr algn="l"/>
            <a:endParaRPr lang="ru-RU" sz="2400" dirty="0">
              <a:solidFill>
                <a:srgbClr val="002060"/>
              </a:solidFill>
            </a:endParaRPr>
          </a:p>
          <a:p>
            <a:pPr algn="l"/>
            <a:r>
              <a:rPr lang="ru-RU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Обеспечение доступности услуг в сфере дополнительного образования                                   для детей и молодежи,                                 </a:t>
            </a:r>
            <a:r>
              <a:rPr lang="ru-RU" sz="2400" u="sng" dirty="0">
                <a:solidFill>
                  <a:srgbClr val="002060"/>
                </a:solidFill>
                <a:cs typeface="Times New Roman" panose="02020603050405020304" pitchFamily="18" charset="0"/>
              </a:rPr>
              <a:t>независимо</a:t>
            </a:r>
            <a:r>
              <a:rPr lang="ru-RU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от их социального положения, состояния здоровья, окружающих факторов.</a:t>
            </a:r>
            <a:endParaRPr lang="ru-RU" sz="2400" dirty="0"/>
          </a:p>
        </p:txBody>
      </p:sp>
      <p:pic>
        <p:nvPicPr>
          <p:cNvPr id="6" name="Picture 2" descr="Z:\Андрей\СПОРТОТДЕЛ\2020_04_29 конференция\фото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4" y="799726"/>
            <a:ext cx="4428126" cy="290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Z:\Андрей\СПОРТОТДЕЛ\2020_04_29 конференция\18 апреля трейлО Питер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888628"/>
            <a:ext cx="3961258" cy="484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1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9857" y="-25406"/>
            <a:ext cx="9316726" cy="566811"/>
          </a:xfrm>
        </p:spPr>
        <p:txBody>
          <a:bodyPr/>
          <a:lstStyle/>
          <a:p>
            <a:r>
              <a:rPr lang="ru-RU" dirty="0"/>
              <a:t>Как организовать онлайн</a:t>
            </a:r>
            <a:r>
              <a:rPr lang="en-US" dirty="0"/>
              <a:t> </a:t>
            </a:r>
            <a:r>
              <a:rPr lang="ru-RU" dirty="0"/>
              <a:t>-</a:t>
            </a:r>
            <a:r>
              <a:rPr lang="ru-RU" dirty="0" err="1"/>
              <a:t>ТрейлО</a:t>
            </a:r>
            <a:r>
              <a:rPr lang="ru-RU" dirty="0"/>
              <a:t>…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765208"/>
            <a:ext cx="7398320" cy="436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00" y="1921258"/>
            <a:ext cx="2583199" cy="459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3" y="768300"/>
            <a:ext cx="2370607" cy="42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207493" y="4943648"/>
            <a:ext cx="4142194" cy="1865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>
                <a:solidFill>
                  <a:srgbClr val="FF0000"/>
                </a:solidFill>
              </a:rPr>
              <a:t>Структура: </a:t>
            </a:r>
          </a:p>
          <a:p>
            <a:pPr marL="457200" indent="-457200" algn="l">
              <a:buAutoNum type="arabicPeriod"/>
            </a:pPr>
            <a:r>
              <a:rPr lang="ru-RU" sz="1800" dirty="0">
                <a:solidFill>
                  <a:srgbClr val="002060"/>
                </a:solidFill>
              </a:rPr>
              <a:t>Выбор местности</a:t>
            </a:r>
          </a:p>
          <a:p>
            <a:pPr marL="457200" indent="-457200" algn="l">
              <a:buAutoNum type="arabicPeriod"/>
            </a:pPr>
            <a:r>
              <a:rPr lang="ru-RU" sz="1800" dirty="0">
                <a:solidFill>
                  <a:srgbClr val="002060"/>
                </a:solidFill>
              </a:rPr>
              <a:t>Планирование дистанции</a:t>
            </a:r>
          </a:p>
          <a:p>
            <a:pPr marL="457200" indent="-457200" algn="l">
              <a:buAutoNum type="arabicPeriod"/>
            </a:pPr>
            <a:r>
              <a:rPr lang="ru-RU" sz="1800" dirty="0">
                <a:solidFill>
                  <a:srgbClr val="002060"/>
                </a:solidFill>
              </a:rPr>
              <a:t>Фотосьёмка материала</a:t>
            </a:r>
          </a:p>
        </p:txBody>
      </p:sp>
    </p:spTree>
    <p:extLst>
      <p:ext uri="{BB962C8B-B14F-4D97-AF65-F5344CB8AC3E}">
        <p14:creationId xmlns:p14="http://schemas.microsoft.com/office/powerpoint/2010/main" val="158623654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9857" y="-25406"/>
            <a:ext cx="9316726" cy="566811"/>
          </a:xfrm>
        </p:spPr>
        <p:txBody>
          <a:bodyPr/>
          <a:lstStyle/>
          <a:p>
            <a:r>
              <a:rPr lang="ru-RU" dirty="0"/>
              <a:t>Как организовать онлайн</a:t>
            </a:r>
            <a:r>
              <a:rPr lang="en-US" dirty="0"/>
              <a:t> </a:t>
            </a:r>
            <a:r>
              <a:rPr lang="ru-RU" dirty="0"/>
              <a:t>-</a:t>
            </a:r>
            <a:r>
              <a:rPr lang="ru-RU" dirty="0" err="1"/>
              <a:t>ТрейлО</a:t>
            </a:r>
            <a:r>
              <a:rPr lang="ru-RU" dirty="0"/>
              <a:t>…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8" y="753107"/>
            <a:ext cx="3868814" cy="236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322" y="2382653"/>
            <a:ext cx="3384600" cy="321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21489"/>
            <a:ext cx="3233124" cy="377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24" y="2128653"/>
            <a:ext cx="3132596" cy="431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32108" y="573044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Структура: 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dirty="0">
                <a:solidFill>
                  <a:srgbClr val="002060"/>
                </a:solidFill>
              </a:rPr>
              <a:t>Обработка материала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ru-RU" dirty="0">
                <a:solidFill>
                  <a:srgbClr val="002060"/>
                </a:solidFill>
              </a:rPr>
              <a:t>Оформление задач и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258592331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510"/>
            <a:ext cx="6057851" cy="366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9857" y="-25406"/>
            <a:ext cx="9316726" cy="566811"/>
          </a:xfrm>
        </p:spPr>
        <p:txBody>
          <a:bodyPr/>
          <a:lstStyle/>
          <a:p>
            <a:r>
              <a:rPr lang="ru-RU" dirty="0"/>
              <a:t>Как организовать онлайн</a:t>
            </a:r>
            <a:r>
              <a:rPr lang="en-US" dirty="0"/>
              <a:t> </a:t>
            </a:r>
            <a:r>
              <a:rPr lang="ru-RU" dirty="0"/>
              <a:t>-</a:t>
            </a:r>
            <a:r>
              <a:rPr lang="ru-RU" dirty="0" err="1"/>
              <a:t>ТрейлО</a:t>
            </a:r>
            <a:r>
              <a:rPr lang="ru-RU" dirty="0"/>
              <a:t>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8372" y="516336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Структура: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ru-RU" dirty="0">
                <a:solidFill>
                  <a:srgbClr val="002060"/>
                </a:solidFill>
              </a:rPr>
              <a:t>Написание Положения (информационного бюллетеня)</a:t>
            </a:r>
            <a:endParaRPr lang="en-US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 startAt="6"/>
            </a:pPr>
            <a:r>
              <a:rPr lang="ru-RU" dirty="0">
                <a:solidFill>
                  <a:srgbClr val="002060"/>
                </a:solidFill>
              </a:rPr>
              <a:t>Приём заявок</a:t>
            </a:r>
          </a:p>
          <a:p>
            <a:pPr marL="457200" indent="-457200">
              <a:buAutoNum type="arabicPeriod" startAt="6"/>
            </a:pPr>
            <a:r>
              <a:rPr lang="ru-RU" dirty="0">
                <a:solidFill>
                  <a:srgbClr val="002060"/>
                </a:solidFill>
              </a:rPr>
              <a:t>Рассылка ссылок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4001871"/>
            <a:ext cx="1841450" cy="26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4177989"/>
            <a:ext cx="1714499" cy="246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64" y="762511"/>
            <a:ext cx="5107187" cy="306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8" y="3831538"/>
            <a:ext cx="4969370" cy="14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45249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671611"/>
            <a:ext cx="3959820" cy="303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9857" y="-25406"/>
            <a:ext cx="9316726" cy="566811"/>
          </a:xfrm>
        </p:spPr>
        <p:txBody>
          <a:bodyPr/>
          <a:lstStyle/>
          <a:p>
            <a:r>
              <a:rPr lang="ru-RU" dirty="0"/>
              <a:t>Как организовать онлайн-</a:t>
            </a:r>
            <a:r>
              <a:rPr lang="ru-RU" dirty="0" err="1"/>
              <a:t>ТрейлО</a:t>
            </a:r>
            <a:r>
              <a:rPr lang="ru-RU" dirty="0"/>
              <a:t>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7522" y="5733588"/>
            <a:ext cx="53143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Структура: 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ru-RU" dirty="0">
                <a:solidFill>
                  <a:srgbClr val="002060"/>
                </a:solidFill>
              </a:rPr>
              <a:t>Проведение тренировки/соревнования</a:t>
            </a:r>
          </a:p>
          <a:p>
            <a:pPr marL="457200" indent="-457200">
              <a:buAutoNum type="arabicPeriod" startAt="9"/>
            </a:pPr>
            <a:r>
              <a:rPr lang="ru-RU" dirty="0">
                <a:solidFill>
                  <a:srgbClr val="002060"/>
                </a:solidFill>
              </a:rPr>
              <a:t>Публикация результатов, решений, разбора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92" y="671611"/>
            <a:ext cx="3267007" cy="595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298" y="1468195"/>
            <a:ext cx="2235772" cy="144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855" y="3382454"/>
            <a:ext cx="2159215" cy="138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22" y="3382454"/>
            <a:ext cx="3800895" cy="235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03661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9857" y="-25406"/>
            <a:ext cx="9316726" cy="566811"/>
          </a:xfrm>
        </p:spPr>
        <p:txBody>
          <a:bodyPr/>
          <a:lstStyle/>
          <a:p>
            <a:r>
              <a:rPr lang="ru-RU" dirty="0"/>
              <a:t>Как организовать онлайн-</a:t>
            </a:r>
            <a:r>
              <a:rPr lang="ru-RU" dirty="0" err="1"/>
              <a:t>ТрейлО</a:t>
            </a:r>
            <a:r>
              <a:rPr lang="ru-RU" dirty="0"/>
              <a:t>…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2584" y="3556097"/>
            <a:ext cx="66967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Формы, методы и средства: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Фотокамера со штативом и уровнем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Кол с призмой/флагом – 6 штук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Компас</a:t>
            </a:r>
          </a:p>
          <a:p>
            <a:pPr marL="457200" indent="-45720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Программа для создания карт и дистанций спортивного ориентирования </a:t>
            </a:r>
            <a:r>
              <a:rPr lang="en-US" dirty="0">
                <a:solidFill>
                  <a:srgbClr val="002060"/>
                </a:solidFill>
              </a:rPr>
              <a:t>OCAD</a:t>
            </a:r>
            <a:r>
              <a:rPr lang="ru-RU" dirty="0">
                <a:solidFill>
                  <a:srgbClr val="002060"/>
                </a:solidFill>
              </a:rPr>
              <a:t> версии 10 и старше (можно использовать любой графический редактор)</a:t>
            </a:r>
          </a:p>
          <a:p>
            <a:pPr marL="457200" indent="-45720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Подключение к любой из систем электронной заявки на соревнования (можно использовать </a:t>
            </a:r>
            <a:r>
              <a:rPr lang="en-US" dirty="0">
                <a:solidFill>
                  <a:srgbClr val="002060"/>
                </a:solidFill>
              </a:rPr>
              <a:t>MS </a:t>
            </a:r>
            <a:r>
              <a:rPr lang="en-US" dirty="0" err="1">
                <a:solidFill>
                  <a:srgbClr val="002060"/>
                </a:solidFill>
              </a:rPr>
              <a:t>Exel</a:t>
            </a:r>
            <a:r>
              <a:rPr lang="ru-RU" dirty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Гугл-аккаунт</a:t>
            </a:r>
          </a:p>
          <a:p>
            <a:pPr marL="457200" indent="-457200"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Команда!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https://sun9-56.userapi.com/c851528/v851528742/11a0a0/-cn3sisQO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8" y="711573"/>
            <a:ext cx="5068872" cy="285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328" y="3562814"/>
            <a:ext cx="3946956" cy="296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711573"/>
            <a:ext cx="3911600" cy="274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2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89857" y="-25406"/>
            <a:ext cx="9316726" cy="566811"/>
          </a:xfrm>
        </p:spPr>
        <p:txBody>
          <a:bodyPr/>
          <a:lstStyle/>
          <a:p>
            <a:r>
              <a:rPr lang="ru-RU" dirty="0" err="1"/>
              <a:t>ТрейлО</a:t>
            </a:r>
            <a:r>
              <a:rPr lang="ru-RU" dirty="0"/>
              <a:t> стирает границы!</a:t>
            </a: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500" y="585912"/>
            <a:ext cx="6288000" cy="572988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E:\трейлО ФОТО\Псков 2018\IMG-20180511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58900"/>
            <a:ext cx="858521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un9-65.userapi.com/6Adps62Qhf28T5JGq0LCk6hlHPkbH8bVN2-wsA/hod1QKFp5e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112" y="1158900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4483106" y="3637260"/>
            <a:ext cx="7463092" cy="5699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ВСТРЕЧИ НА ДОРОЖКАХ</a:t>
            </a:r>
            <a:endParaRPr lang="ru-RU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" y="4207212"/>
            <a:ext cx="11870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Интернет-ресурсы:</a:t>
            </a:r>
          </a:p>
          <a:p>
            <a:endParaRPr lang="ru-RU" dirty="0"/>
          </a:p>
          <a:p>
            <a:r>
              <a:rPr lang="en-US" dirty="0">
                <a:hlinkClick r:id="rId4"/>
              </a:rPr>
              <a:t>http://fsr.balticbereg.ru/</a:t>
            </a:r>
            <a:r>
              <a:rPr lang="ru-RU" dirty="0"/>
              <a:t> - сайт городского координационного центра по физкультурно-спортивной работе</a:t>
            </a:r>
          </a:p>
          <a:p>
            <a:r>
              <a:rPr lang="ru-RU" dirty="0"/>
              <a:t>с образовательными организациями Санкт-Петербурга</a:t>
            </a:r>
          </a:p>
          <a:p>
            <a:endParaRPr lang="ru-RU" dirty="0"/>
          </a:p>
          <a:p>
            <a:r>
              <a:rPr lang="en-US" dirty="0">
                <a:hlinkClick r:id="rId5"/>
              </a:rPr>
              <a:t>https://vk.com/trailopiter</a:t>
            </a:r>
            <a:r>
              <a:rPr lang="ru-RU" dirty="0"/>
              <a:t> - группа </a:t>
            </a:r>
            <a:r>
              <a:rPr lang="ru-RU" dirty="0" err="1"/>
              <a:t>ВКонтакте</a:t>
            </a:r>
            <a:r>
              <a:rPr lang="ru-RU" dirty="0"/>
              <a:t> петербургского </a:t>
            </a:r>
            <a:r>
              <a:rPr lang="ru-RU" dirty="0" err="1"/>
              <a:t>ТрейлО</a:t>
            </a:r>
            <a:endParaRPr lang="ru-RU" dirty="0"/>
          </a:p>
          <a:p>
            <a:endParaRPr lang="ru-RU" dirty="0"/>
          </a:p>
          <a:p>
            <a:r>
              <a:rPr lang="en-US" dirty="0">
                <a:hlinkClick r:id="rId6"/>
              </a:rPr>
              <a:t>bb.sport@yandex.ru</a:t>
            </a:r>
            <a:r>
              <a:rPr lang="en-US" dirty="0"/>
              <a:t> – </a:t>
            </a:r>
            <a:r>
              <a:rPr lang="ru-RU" dirty="0"/>
              <a:t>почта ГКЦ ФСР ГБОУ «Балтийский берег»</a:t>
            </a:r>
          </a:p>
        </p:txBody>
      </p:sp>
    </p:spTree>
    <p:extLst>
      <p:ext uri="{BB962C8B-B14F-4D97-AF65-F5344CB8AC3E}">
        <p14:creationId xmlns:p14="http://schemas.microsoft.com/office/powerpoint/2010/main" val="12701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Спорт равных возможностей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679304"/>
            <a:ext cx="12191999" cy="468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err="1">
                <a:solidFill>
                  <a:srgbClr val="C00000"/>
                </a:solidFill>
              </a:rPr>
              <a:t>Трейл</a:t>
            </a:r>
            <a:r>
              <a:rPr lang="ru-RU" dirty="0">
                <a:solidFill>
                  <a:srgbClr val="C00000"/>
                </a:solidFill>
              </a:rPr>
              <a:t>-ориентирование (</a:t>
            </a:r>
            <a:r>
              <a:rPr lang="ru-RU" dirty="0" err="1">
                <a:solidFill>
                  <a:srgbClr val="C00000"/>
                </a:solidFill>
              </a:rPr>
              <a:t>ТрейлО</a:t>
            </a:r>
            <a:r>
              <a:rPr lang="ru-RU" dirty="0">
                <a:solidFill>
                  <a:srgbClr val="C00000"/>
                </a:solidFill>
              </a:rPr>
              <a:t>)  один из четырех видов международного ориентирования</a:t>
            </a:r>
            <a:endParaRPr lang="ru-RU" sz="1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https://sun9-14.userapi.com/c851528/v851528742/11a03c/94bMlV5gWt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74" y="1212671"/>
            <a:ext cx="8927003" cy="525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217476" y="2683245"/>
            <a:ext cx="29173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+mj-lt"/>
              </a:rPr>
              <a:t>Трейл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-О</a:t>
            </a:r>
            <a:br>
              <a:rPr lang="ru-RU" sz="2000" b="1" dirty="0">
                <a:solidFill>
                  <a:srgbClr val="002060"/>
                </a:solidFill>
                <a:latin typeface="+mj-lt"/>
              </a:rPr>
            </a:br>
            <a:r>
              <a:rPr lang="ru-RU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u="sng" dirty="0">
                <a:solidFill>
                  <a:srgbClr val="002060"/>
                </a:solidFill>
                <a:latin typeface="+mj-lt"/>
              </a:rPr>
              <a:t>позволяет на равных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соревноваться спортсменам</a:t>
            </a:r>
            <a:br>
              <a:rPr lang="ru-RU" sz="2000" b="1" dirty="0">
                <a:solidFill>
                  <a:srgbClr val="002060"/>
                </a:solidFill>
                <a:latin typeface="+mj-lt"/>
              </a:rPr>
            </a:br>
            <a:r>
              <a:rPr lang="ru-RU" sz="2000" b="1" dirty="0">
                <a:solidFill>
                  <a:srgbClr val="002060"/>
                </a:solidFill>
                <a:latin typeface="+mj-lt"/>
              </a:rPr>
              <a:t>с различными возможностями здоровья</a:t>
            </a:r>
            <a:br>
              <a:rPr lang="ru-RU" sz="2000" b="1" dirty="0">
                <a:solidFill>
                  <a:srgbClr val="002060"/>
                </a:solidFill>
                <a:latin typeface="+mj-lt"/>
              </a:rPr>
            </a:br>
            <a:r>
              <a:rPr lang="ru-RU" sz="2000" b="1" dirty="0">
                <a:solidFill>
                  <a:srgbClr val="002060"/>
                </a:solidFill>
                <a:latin typeface="+mj-lt"/>
              </a:rPr>
              <a:t>и физическими показателями, </a:t>
            </a:r>
            <a:br>
              <a:rPr lang="ru-RU" sz="2000" b="1" dirty="0">
                <a:solidFill>
                  <a:srgbClr val="002060"/>
                </a:solidFill>
                <a:latin typeface="+mj-lt"/>
              </a:rPr>
            </a:br>
            <a:r>
              <a:rPr lang="ru-RU" sz="2000" b="1" dirty="0">
                <a:solidFill>
                  <a:srgbClr val="002060"/>
                </a:solidFill>
                <a:latin typeface="+mj-lt"/>
              </a:rPr>
              <a:t>мастерам спорта</a:t>
            </a:r>
            <a:br>
              <a:rPr lang="ru-RU" sz="2000" b="1" dirty="0">
                <a:solidFill>
                  <a:srgbClr val="002060"/>
                </a:solidFill>
                <a:latin typeface="+mj-lt"/>
              </a:rPr>
            </a:br>
            <a:r>
              <a:rPr lang="ru-RU" sz="2000" b="1" dirty="0">
                <a:solidFill>
                  <a:srgbClr val="002060"/>
                </a:solidFill>
                <a:latin typeface="+mj-lt"/>
              </a:rPr>
              <a:t>и новичкам,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+mj-lt"/>
              </a:rPr>
              <a:t>тренерам</a:t>
            </a:r>
            <a:br>
              <a:rPr lang="ru-RU" sz="2000" b="1" dirty="0">
                <a:solidFill>
                  <a:srgbClr val="002060"/>
                </a:solidFill>
                <a:latin typeface="+mj-lt"/>
              </a:rPr>
            </a:br>
            <a:r>
              <a:rPr lang="ru-RU" sz="2000" b="1" dirty="0">
                <a:solidFill>
                  <a:srgbClr val="002060"/>
                </a:solidFill>
                <a:latin typeface="+mj-lt"/>
              </a:rPr>
              <a:t>и обучающимся ОУ</a:t>
            </a:r>
          </a:p>
        </p:txBody>
      </p:sp>
      <p:pic>
        <p:nvPicPr>
          <p:cNvPr id="6" name="Picture 6" descr="E:\ЦСР Адмирал\IMG-20170512-WA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395" y="1212671"/>
            <a:ext cx="2013532" cy="151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4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В чем суть?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1B4D12-76A1-4D0A-A88E-85D0C5456729}"/>
              </a:ext>
            </a:extLst>
          </p:cNvPr>
          <p:cNvSpPr txBox="1"/>
          <p:nvPr/>
        </p:nvSpPr>
        <p:spPr>
          <a:xfrm>
            <a:off x="5624186" y="1300526"/>
            <a:ext cx="6185074" cy="532453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r>
              <a:rPr lang="ru-RU" sz="2000" dirty="0"/>
              <a:t>Дистанция </a:t>
            </a:r>
            <a:r>
              <a:rPr lang="ru-RU" sz="2000" dirty="0" err="1"/>
              <a:t>трейл</a:t>
            </a:r>
            <a:r>
              <a:rPr lang="ru-RU" sz="2000" dirty="0"/>
              <a:t>-О проходит вдоль тропинки/дороги.</a:t>
            </a:r>
          </a:p>
          <a:p>
            <a:pPr marL="342900" indent="-342900" algn="just">
              <a:buFont typeface="Arial" charset="0"/>
              <a:buChar char="•"/>
            </a:pPr>
            <a:endParaRPr lang="ru-R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 районе каждого контрольного пункта (КП) располагается точка принятия решения (ТПР) не обозначенная в карте, а на местности представленная в виде стойки с номером. С ТПР спортсмен видит не одну призму, как в обычном ориентировании, а несколько. Их может быть от двух до шести</a:t>
            </a:r>
            <a:r>
              <a:rPr lang="en-US" sz="2000" dirty="0"/>
              <a:t> </a:t>
            </a:r>
            <a:r>
              <a:rPr lang="ru-RU" sz="2000" dirty="0"/>
              <a:t>для каждого КП. Призмы  расположены в определенном секторе, все хорошо просматриваются и имеют буквенное обозначение.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Спортсмен должен соотнести центр кружка в карте, объекту на местности и определить, какая призма/флаг соответствует заданию.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8" name="Picture 2" descr="E:\трейлО ФОТО\IMG-20161011-WA000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13053"/>
            <a:ext cx="4875531" cy="365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Что за буквы?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1B4D12-76A1-4D0A-A88E-85D0C5456729}"/>
              </a:ext>
            </a:extLst>
          </p:cNvPr>
          <p:cNvSpPr txBox="1"/>
          <p:nvPr/>
        </p:nvSpPr>
        <p:spPr>
          <a:xfrm>
            <a:off x="5949863" y="761324"/>
            <a:ext cx="6029601" cy="4154984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Призмы (флаги) на местности не имеют надписей и определяются следующим образом слева-направо (даже если одна выше, другая ниже): самая левая призма-флаг «А», следующая «В», «C», «D», «E», «F» (в международных обозначениях: </a:t>
            </a:r>
            <a:r>
              <a:rPr lang="ru-RU" sz="2400" b="1" dirty="0" err="1"/>
              <a:t>A</a:t>
            </a:r>
            <a:r>
              <a:rPr lang="ru-RU" sz="2400" dirty="0" err="1"/>
              <a:t>lfa</a:t>
            </a:r>
            <a:r>
              <a:rPr lang="ru-RU" sz="2400" dirty="0"/>
              <a:t>, </a:t>
            </a:r>
            <a:r>
              <a:rPr lang="en-US" sz="2400" b="1" dirty="0"/>
              <a:t>B</a:t>
            </a:r>
            <a:r>
              <a:rPr lang="en-US" sz="2400" dirty="0"/>
              <a:t>ravo, </a:t>
            </a:r>
            <a:r>
              <a:rPr lang="ru-RU" sz="2400" b="1" dirty="0" err="1"/>
              <a:t>C</a:t>
            </a:r>
            <a:r>
              <a:rPr lang="ru-RU" sz="2400" dirty="0" err="1"/>
              <a:t>harlie</a:t>
            </a:r>
            <a:r>
              <a:rPr lang="ru-RU" sz="2400" dirty="0"/>
              <a:t>, </a:t>
            </a:r>
            <a:r>
              <a:rPr lang="ru-RU" sz="2400" b="1" dirty="0" err="1"/>
              <a:t>D</a:t>
            </a:r>
            <a:r>
              <a:rPr lang="ru-RU" sz="2400" dirty="0" err="1"/>
              <a:t>elta</a:t>
            </a:r>
            <a:r>
              <a:rPr lang="ru-RU" sz="2400" dirty="0"/>
              <a:t>, </a:t>
            </a:r>
            <a:r>
              <a:rPr lang="ru-RU" sz="2400" b="1" dirty="0" err="1"/>
              <a:t>E</a:t>
            </a:r>
            <a:r>
              <a:rPr lang="ru-RU" sz="2400" dirty="0" err="1"/>
              <a:t>cho</a:t>
            </a:r>
            <a:r>
              <a:rPr lang="ru-RU" sz="2400" dirty="0"/>
              <a:t>, </a:t>
            </a:r>
            <a:r>
              <a:rPr lang="ru-RU" sz="2400" b="1" dirty="0" err="1"/>
              <a:t>F</a:t>
            </a:r>
            <a:r>
              <a:rPr lang="ru-RU" sz="2400" dirty="0" err="1"/>
              <a:t>oxtrot</a:t>
            </a:r>
            <a:r>
              <a:rPr lang="ru-RU" sz="2400" dirty="0"/>
              <a:t>). Возможен также вариант ответа – отсутствие призмы-флага на объекте в центре круга, что называют нулевым ответом </a:t>
            </a:r>
            <a:br>
              <a:rPr lang="ru-RU" sz="2400" dirty="0"/>
            </a:br>
            <a:r>
              <a:rPr lang="ru-RU" sz="2400" dirty="0"/>
              <a:t>или «Z» (</a:t>
            </a:r>
            <a:r>
              <a:rPr lang="ru-RU" sz="2400" dirty="0" err="1"/>
              <a:t>Zero</a:t>
            </a:r>
            <a:r>
              <a:rPr lang="ru-RU" sz="2400" dirty="0"/>
              <a:t>).</a:t>
            </a:r>
          </a:p>
        </p:txBody>
      </p:sp>
      <p:pic>
        <p:nvPicPr>
          <p:cNvPr id="31" name="Picture 22" descr="Z:\Андрей\СПОРТОТДЕЛ\2020_04_11 TreilO online\приме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5" y="761324"/>
            <a:ext cx="3171416" cy="33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7211" y="3970670"/>
            <a:ext cx="3469709" cy="268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Условные знаки и …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137ADFC-1F9C-47E8-A5CC-6EBC9FB5B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5" y="1078281"/>
            <a:ext cx="6845303" cy="4827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21B4D12-76A1-4D0A-A88E-85D0C5456729}"/>
              </a:ext>
            </a:extLst>
          </p:cNvPr>
          <p:cNvSpPr txBox="1"/>
          <p:nvPr/>
        </p:nvSpPr>
        <p:spPr>
          <a:xfrm>
            <a:off x="7390356" y="1968657"/>
            <a:ext cx="4471792" cy="3046988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Карта — это уменьшенное представление местности, например леса, парка или части города. Выполняются такие карты в специальных условных знаках. И чем лучше вы знаете эти обозначения, тем глубже и детальнее понимаете карту.</a:t>
            </a:r>
          </a:p>
        </p:txBody>
      </p:sp>
    </p:spTree>
    <p:extLst>
      <p:ext uri="{BB962C8B-B14F-4D97-AF65-F5344CB8AC3E}">
        <p14:creationId xmlns:p14="http://schemas.microsoft.com/office/powerpoint/2010/main" val="39095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… и символы в легендах!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29351B-C910-4549-95B2-C5A4C3511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53" y="798547"/>
            <a:ext cx="2011745" cy="2202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B4D12-76A1-4D0A-A88E-85D0C5456729}"/>
              </a:ext>
            </a:extLst>
          </p:cNvPr>
          <p:cNvSpPr txBox="1"/>
          <p:nvPr/>
        </p:nvSpPr>
        <p:spPr>
          <a:xfrm>
            <a:off x="7277620" y="2592832"/>
            <a:ext cx="4492319" cy="3785652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В ориентировании, и в том числе в </a:t>
            </a:r>
            <a:r>
              <a:rPr lang="ru-RU" sz="2400" dirty="0" err="1"/>
              <a:t>трейл</a:t>
            </a:r>
            <a:r>
              <a:rPr lang="ru-RU" sz="2400" dirty="0"/>
              <a:t>-О – важно правильно работать с картой, в особенности – корректно читать легенды КП. Важно знать, на чём стоит КП, с какой стороны, у подножья или наверху и т.д. Именно на этом планировщики дистанций, в частности для </a:t>
            </a:r>
            <a:r>
              <a:rPr lang="ru-RU" sz="2400" dirty="0" err="1"/>
              <a:t>трейл</a:t>
            </a:r>
            <a:r>
              <a:rPr lang="ru-RU" sz="2400" dirty="0"/>
              <a:t>-О, и «ловят» участников.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29" y="798547"/>
            <a:ext cx="3738736" cy="561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277619" y="798547"/>
            <a:ext cx="4492319" cy="46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19" y="1357428"/>
            <a:ext cx="4492319" cy="51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18" y="1911949"/>
            <a:ext cx="4492319" cy="56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0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1600200" y="736668"/>
            <a:ext cx="98760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Alfa </a:t>
            </a:r>
            <a:r>
              <a:rPr lang="ru-RU" sz="2000" b="1" dirty="0">
                <a:solidFill>
                  <a:srgbClr val="C00000"/>
                </a:solidFill>
              </a:rPr>
              <a:t>                                           </a:t>
            </a:r>
            <a:r>
              <a:rPr lang="en-US" sz="2000" b="1" dirty="0">
                <a:solidFill>
                  <a:srgbClr val="C00000"/>
                </a:solidFill>
              </a:rPr>
              <a:t>  Bravo  </a:t>
            </a:r>
            <a:r>
              <a:rPr lang="ru-RU" sz="2000" b="1" dirty="0">
                <a:solidFill>
                  <a:srgbClr val="C00000"/>
                </a:solidFill>
              </a:rPr>
              <a:t>                                      </a:t>
            </a:r>
            <a:r>
              <a:rPr lang="en-US" sz="2000" b="1" dirty="0">
                <a:solidFill>
                  <a:srgbClr val="C00000"/>
                </a:solidFill>
              </a:rPr>
              <a:t> Charlie</a:t>
            </a:r>
            <a:r>
              <a:rPr lang="ru-RU" sz="2000" b="1" dirty="0">
                <a:solidFill>
                  <a:srgbClr val="C00000"/>
                </a:solidFill>
              </a:rPr>
              <a:t>                            или </a:t>
            </a:r>
            <a:r>
              <a:rPr lang="en-US" sz="2000" b="1" dirty="0">
                <a:solidFill>
                  <a:srgbClr val="C00000"/>
                </a:solidFill>
              </a:rPr>
              <a:t>Zero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Попробуем решить задачу: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3" y="1337194"/>
            <a:ext cx="11895365" cy="4983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3873" y="6270070"/>
            <a:ext cx="3831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Правильный ответ - </a:t>
            </a:r>
            <a:r>
              <a:rPr lang="en-US" sz="2400" b="1" dirty="0">
                <a:solidFill>
                  <a:srgbClr val="C00000"/>
                </a:solidFill>
              </a:rPr>
              <a:t>Zero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 descr="https://sun9-5.userapi.com/c638119/v638119903/13164/cHh5uQeep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3" y="996740"/>
            <a:ext cx="3522795" cy="264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Дисциплины </a:t>
            </a:r>
            <a:r>
              <a:rPr lang="ru-RU" dirty="0" err="1"/>
              <a:t>ТрейлО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3790" y="600615"/>
            <a:ext cx="4102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«Точное ориентирование (</a:t>
            </a:r>
            <a:r>
              <a:rPr lang="ru-RU" sz="2000" b="1" dirty="0" err="1">
                <a:solidFill>
                  <a:srgbClr val="C00000"/>
                </a:solidFill>
              </a:rPr>
              <a:t>ПреО</a:t>
            </a:r>
            <a:r>
              <a:rPr lang="ru-RU" sz="2000" b="1" dirty="0">
                <a:solidFill>
                  <a:srgbClr val="C00000"/>
                </a:solidFill>
              </a:rPr>
              <a:t>)»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90" y="1053094"/>
            <a:ext cx="3133073" cy="264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600" y="3626136"/>
            <a:ext cx="10795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790" y="4308807"/>
            <a:ext cx="107950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624" y="3632486"/>
            <a:ext cx="10795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836" y="4301995"/>
            <a:ext cx="10795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918" y="3638836"/>
            <a:ext cx="107950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284600" y="5115382"/>
            <a:ext cx="3761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A-F</a:t>
            </a:r>
            <a:r>
              <a:rPr lang="en-US" dirty="0"/>
              <a:t> –</a:t>
            </a:r>
            <a:r>
              <a:rPr lang="ru-RU" dirty="0"/>
              <a:t> 6 флагов/контрольных точек</a:t>
            </a:r>
            <a:endParaRPr lang="en-US" dirty="0"/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Z</a:t>
            </a:r>
            <a:r>
              <a:rPr lang="en-US" dirty="0"/>
              <a:t> – </a:t>
            </a:r>
            <a:r>
              <a:rPr lang="ru-RU" dirty="0"/>
              <a:t>нет правильного ответа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5-8 </a:t>
            </a:r>
            <a:r>
              <a:rPr lang="ru-RU" dirty="0"/>
              <a:t>задач на станции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30/45/60 сек. </a:t>
            </a:r>
            <a:r>
              <a:rPr lang="ru-RU" dirty="0"/>
              <a:t>на решение задачи</a:t>
            </a:r>
          </a:p>
          <a:p>
            <a:pPr algn="ctr"/>
            <a:r>
              <a:rPr lang="ru-RU" dirty="0">
                <a:solidFill>
                  <a:srgbClr val="00B050"/>
                </a:solidFill>
              </a:rPr>
              <a:t>время решения + время штрафа</a:t>
            </a:r>
          </a:p>
        </p:txBody>
      </p:sp>
      <p:pic>
        <p:nvPicPr>
          <p:cNvPr id="23" name="Picture 18" descr="Z:\Андрей\СПОРТОТДЕЛ\2020_04_29 конференция\Politekh_19 PreO.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40" y="3097968"/>
            <a:ext cx="1368513" cy="19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9" descr="Z:\Андрей\СПОРТОТДЕЛ\2020_04_29 конференция\Politekh_19 PreO солюшин.Al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06" y="3097968"/>
            <a:ext cx="1368513" cy="19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96063" y="5115382"/>
            <a:ext cx="35227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карта с дистанцией</a:t>
            </a:r>
          </a:p>
          <a:p>
            <a:pPr algn="ctr"/>
            <a:r>
              <a:rPr lang="ru-RU" dirty="0"/>
              <a:t>старт, КП, финиш, легенды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A…F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Z </a:t>
            </a:r>
            <a:r>
              <a:rPr lang="en-US" dirty="0"/>
              <a:t>–</a:t>
            </a:r>
            <a:r>
              <a:rPr lang="ru-RU" dirty="0"/>
              <a:t> до 6 флагов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ru-RU" dirty="0">
                <a:solidFill>
                  <a:srgbClr val="00B050"/>
                </a:solidFill>
              </a:rPr>
              <a:t>количество правильных ответов</a:t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>
                <a:solidFill>
                  <a:srgbClr val="00B050"/>
                </a:solidFill>
              </a:rPr>
              <a:t>+ время на </a:t>
            </a:r>
            <a:r>
              <a:rPr lang="ru-RU" dirty="0" err="1">
                <a:solidFill>
                  <a:srgbClr val="00B050"/>
                </a:solidFill>
              </a:rPr>
              <a:t>ТаймКП</a:t>
            </a:r>
            <a:endParaRPr lang="ru-RU" dirty="0"/>
          </a:p>
        </p:txBody>
      </p:sp>
      <p:pic>
        <p:nvPicPr>
          <p:cNvPr id="27" name="Picture 22" descr="Z:\Андрей\СПОРТОТДЕЛ\2020_04_11 TreilO online\пример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99" y="473225"/>
            <a:ext cx="3171416" cy="339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8874790" y="665819"/>
            <a:ext cx="31312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«Спринт (</a:t>
            </a:r>
            <a:r>
              <a:rPr lang="ru-RU" sz="2000" b="1" dirty="0" err="1">
                <a:solidFill>
                  <a:srgbClr val="C00000"/>
                </a:solidFill>
              </a:rPr>
              <a:t>ТемпО</a:t>
            </a:r>
            <a:r>
              <a:rPr lang="ru-RU" sz="2000" b="1" dirty="0">
                <a:solidFill>
                  <a:srgbClr val="C00000"/>
                </a:solidFill>
              </a:rPr>
              <a:t>)»</a:t>
            </a:r>
          </a:p>
        </p:txBody>
      </p:sp>
      <p:pic>
        <p:nvPicPr>
          <p:cNvPr id="29" name="Объект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4937" y="4011104"/>
            <a:ext cx="3287939" cy="254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1336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Где можно организовать </a:t>
            </a:r>
            <a:r>
              <a:rPr lang="ru-RU" dirty="0" err="1"/>
              <a:t>ТрейлО</a:t>
            </a:r>
            <a:r>
              <a:rPr lang="ru-RU" dirty="0"/>
              <a:t> </a:t>
            </a:r>
          </a:p>
        </p:txBody>
      </p:sp>
      <p:pic>
        <p:nvPicPr>
          <p:cNvPr id="26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17" y="852451"/>
            <a:ext cx="3859212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E:\трейлО ФОТО\IMG-20161011-WA000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2" y="855249"/>
            <a:ext cx="3485848" cy="261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25892" y="3517892"/>
            <a:ext cx="3485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… на улице …</a:t>
            </a:r>
          </a:p>
        </p:txBody>
      </p:sp>
      <p:pic>
        <p:nvPicPr>
          <p:cNvPr id="34" name="Picture 2" descr="Z:\Андрей\СПОРТОТДЕЛ\2020_04_29 конференция\фото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228" y="866863"/>
            <a:ext cx="3968550" cy="26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8144566" y="3550550"/>
            <a:ext cx="38592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… в сети Интернет …</a:t>
            </a:r>
          </a:p>
        </p:txBody>
      </p:sp>
      <p:pic>
        <p:nvPicPr>
          <p:cNvPr id="36" name="Picture 2" descr="E:\трейлО инфо\презентации трейлО 2020\Ориент в помещении\коридор 2 Букв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17" y="4722350"/>
            <a:ext cx="3859212" cy="184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E:\трейлО инфо\презентации трейлО 2020\Ориент в помещении\Scan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98" y="4026485"/>
            <a:ext cx="1195031" cy="168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4024514" y="3918002"/>
            <a:ext cx="26641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… в помещениях …</a:t>
            </a:r>
          </a:p>
        </p:txBody>
      </p:sp>
      <p:pic>
        <p:nvPicPr>
          <p:cNvPr id="38" name="Picture 2" descr="https://sun9-6.userapi.com/QrRg6sjtl8T2vSx1wtL6-GqmipD_QKJNGMpIlQ/TGHPi_Okc4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8" y="3953143"/>
            <a:ext cx="3485845" cy="26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228" y="4194732"/>
            <a:ext cx="3968550" cy="237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47336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754</Words>
  <Application>Microsoft Office PowerPoint</Application>
  <PresentationFormat>Широкоэкранный</PresentationFormat>
  <Paragraphs>89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Спорт равных возможностей</vt:lpstr>
      <vt:lpstr>В чем суть?</vt:lpstr>
      <vt:lpstr>Что за буквы?</vt:lpstr>
      <vt:lpstr>Условные знаки и …</vt:lpstr>
      <vt:lpstr>… и символы в легендах!</vt:lpstr>
      <vt:lpstr>Попробуем решить задачу:</vt:lpstr>
      <vt:lpstr>Дисциплины ТрейлО</vt:lpstr>
      <vt:lpstr>Где можно организовать ТрейлО </vt:lpstr>
      <vt:lpstr>Мероприятия по ТрейлО…</vt:lpstr>
      <vt:lpstr>Как организовать онлайн -ТрейлО…</vt:lpstr>
      <vt:lpstr>Как организовать онлайн -ТрейлО…</vt:lpstr>
      <vt:lpstr>Как организовать онлайн -ТрейлО…</vt:lpstr>
      <vt:lpstr>Как организовать онлайн -ТрейлО…</vt:lpstr>
      <vt:lpstr>Как организовать онлайн-ТрейлО…</vt:lpstr>
      <vt:lpstr>Как организовать онлайн-ТрейлО…</vt:lpstr>
      <vt:lpstr>ТрейлО стирает границы!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Савельев</dc:creator>
  <cp:lastModifiedBy>Оксана Мельникова</cp:lastModifiedBy>
  <cp:revision>121</cp:revision>
  <cp:lastPrinted>2021-03-01T10:44:56Z</cp:lastPrinted>
  <dcterms:created xsi:type="dcterms:W3CDTF">2020-12-21T12:58:28Z</dcterms:created>
  <dcterms:modified xsi:type="dcterms:W3CDTF">2021-09-27T05:41:30Z</dcterms:modified>
</cp:coreProperties>
</file>