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16" r:id="rId1"/>
  </p:sldMasterIdLst>
  <p:notesMasterIdLst>
    <p:notesMasterId r:id="rId7"/>
  </p:notesMasterIdLst>
  <p:sldIdLst>
    <p:sldId id="256" r:id="rId2"/>
    <p:sldId id="454" r:id="rId3"/>
    <p:sldId id="456" r:id="rId4"/>
    <p:sldId id="453" r:id="rId5"/>
    <p:sldId id="258" r:id="rId6"/>
  </p:sldIdLst>
  <p:sldSz cx="9906000" cy="6858000" type="A4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01EBD9-F1DB-44B6-B733-B70AE417EB50}">
          <p14:sldIdLst>
            <p14:sldId id="256"/>
            <p14:sldId id="454"/>
            <p14:sldId id="456"/>
            <p14:sldId id="453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DEFE5-8324-43CF-975B-816BDA87D2F3}" type="doc">
      <dgm:prSet loTypeId="urn:microsoft.com/office/officeart/2005/8/layout/vProcess5" loCatId="process" qsTypeId="urn:microsoft.com/office/officeart/2005/8/quickstyle/3d1" qsCatId="3D" csTypeId="urn:microsoft.com/office/officeart/2005/8/colors/accent5_5" csCatId="accent5" phldr="1"/>
      <dgm:spPr/>
    </dgm:pt>
    <dgm:pt modelId="{7DA050AB-1B41-4122-84B6-94A3BAC93640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Формирование культуры здорового образа жизни, содействие гармоничному развитию личности ребенка</a:t>
          </a:r>
        </a:p>
      </dgm:t>
    </dgm:pt>
    <dgm:pt modelId="{117F839D-C642-4F89-9666-2FBD934CFC8A}" type="parTrans" cxnId="{4A709836-D20E-43B7-9DDE-183EDE1D4D86}">
      <dgm:prSet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06E65C29-3E41-47FD-BD21-E8A3C74C0A77}" type="sibTrans" cxnId="{4A709836-D20E-43B7-9DDE-183EDE1D4D86}">
      <dgm:prSet custT="1"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20CDF100-2789-49C9-994B-E50F0C6A9E8D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Развитие системы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разноуровневых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соревнований для детей, осваивающих дополнительные общеразвивающие и предпрофессиональные программы в области физической культуры и спорт</a:t>
          </a:r>
          <a:r>
            <a:rPr lang="ru-RU" sz="1200" b="1" dirty="0"/>
            <a:t>а</a:t>
          </a:r>
        </a:p>
      </dgm:t>
    </dgm:pt>
    <dgm:pt modelId="{E22BD6A7-5830-4559-9B72-5AC3E277CE68}" type="parTrans" cxnId="{EA6D91C6-F497-46B3-89A7-D3E1880F5533}">
      <dgm:prSet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B4CC431E-4D27-4BDB-A955-B597308BA101}" type="sibTrans" cxnId="{EA6D91C6-F497-46B3-89A7-D3E1880F5533}">
      <dgm:prSet custT="1"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5920E306-0483-4707-88A5-E1B251276F3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Приобретение соревновательного опыта обучающимися в избранном виде спорта</a:t>
          </a:r>
        </a:p>
      </dgm:t>
    </dgm:pt>
    <dgm:pt modelId="{A904FC11-1F5E-48EB-A4B0-0051B0A55A18}" type="parTrans" cxnId="{F52405C7-342D-4138-B2F7-726C7377C8A2}">
      <dgm:prSet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7F34354F-766B-4D4F-A53C-67DF2F95D281}" type="sibTrans" cxnId="{F52405C7-342D-4138-B2F7-726C7377C8A2}">
      <dgm:prSet custT="1"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0668B06B-7A53-4BFB-B60E-CB655A772864}">
      <dgm:prSet custT="1"/>
      <dgm:spPr>
        <a:solidFill>
          <a:srgbClr val="002060"/>
        </a:solidFill>
      </dgm:spPr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Выявление и учет достижений детей в дополнительном образовании физкультурно-спортивной направленности</a:t>
          </a:r>
        </a:p>
      </dgm:t>
    </dgm:pt>
    <dgm:pt modelId="{47A5F2B6-69B2-42C8-BFF2-4A6355EAA180}" type="parTrans" cxnId="{D5C63999-5750-4329-A43B-BE02CFA70C2F}">
      <dgm:prSet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88E36F23-A73A-481C-B5E1-4B975B0193F7}" type="sibTrans" cxnId="{D5C63999-5750-4329-A43B-BE02CFA70C2F}">
      <dgm:prSet/>
      <dgm:spPr/>
      <dgm:t>
        <a:bodyPr/>
        <a:lstStyle/>
        <a:p>
          <a:endParaRPr lang="ru-RU" sz="1050" b="1">
            <a:solidFill>
              <a:schemeClr val="bg1"/>
            </a:solidFill>
          </a:endParaRPr>
        </a:p>
      </dgm:t>
    </dgm:pt>
    <dgm:pt modelId="{133B7806-ED54-4133-B819-8B02019CAC6E}">
      <dgm:prSet custT="1"/>
      <dgm:spPr>
        <a:solidFill>
          <a:srgbClr val="002060"/>
        </a:solidFill>
      </dgm:spPr>
      <dgm:t>
        <a:bodyPr/>
        <a:lstStyle/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оздание конкурентной среды для реализации потенциала каждого обучающегося в системе дополнительного образования физкультурно-спортивной направленности</a:t>
          </a:r>
        </a:p>
      </dgm:t>
    </dgm:pt>
    <dgm:pt modelId="{3C5C57C2-A9EF-4ACD-8520-F1BA735DA808}" type="parTrans" cxnId="{36904ED7-F728-492B-ACD6-0F7716F1E885}">
      <dgm:prSet/>
      <dgm:spPr/>
      <dgm:t>
        <a:bodyPr/>
        <a:lstStyle/>
        <a:p>
          <a:endParaRPr lang="ru-RU"/>
        </a:p>
      </dgm:t>
    </dgm:pt>
    <dgm:pt modelId="{A2D8B504-28A1-4DE9-BF21-0A285B63C3B0}" type="sibTrans" cxnId="{36904ED7-F728-492B-ACD6-0F7716F1E885}">
      <dgm:prSet/>
      <dgm:spPr/>
      <dgm:t>
        <a:bodyPr/>
        <a:lstStyle/>
        <a:p>
          <a:endParaRPr lang="ru-RU"/>
        </a:p>
      </dgm:t>
    </dgm:pt>
    <dgm:pt modelId="{2FF66650-4FC8-4BF9-9CEC-C5A2C919BB47}">
      <dgm:prSet/>
      <dgm:spPr/>
      <dgm:t>
        <a:bodyPr/>
        <a:lstStyle/>
        <a:p>
          <a:endParaRPr lang="ru-RU"/>
        </a:p>
      </dgm:t>
    </dgm:pt>
    <dgm:pt modelId="{C9632CA9-BA38-463E-9E3B-C9445D16C01E}" type="parTrans" cxnId="{B0E63654-BDD7-42EC-9FB2-EF43E89ABE0E}">
      <dgm:prSet/>
      <dgm:spPr/>
      <dgm:t>
        <a:bodyPr/>
        <a:lstStyle/>
        <a:p>
          <a:endParaRPr lang="ru-RU"/>
        </a:p>
      </dgm:t>
    </dgm:pt>
    <dgm:pt modelId="{064F6186-C79E-491E-A66C-A19EEAA391F2}" type="sibTrans" cxnId="{B0E63654-BDD7-42EC-9FB2-EF43E89ABE0E}">
      <dgm:prSet/>
      <dgm:spPr/>
      <dgm:t>
        <a:bodyPr/>
        <a:lstStyle/>
        <a:p>
          <a:endParaRPr lang="ru-RU"/>
        </a:p>
      </dgm:t>
    </dgm:pt>
    <dgm:pt modelId="{E9890F63-0CC7-4ED8-B49C-F39347E8FC90}" type="pres">
      <dgm:prSet presAssocID="{A71DEFE5-8324-43CF-975B-816BDA87D2F3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7E8A8CBA-DC7C-4AF8-8AD1-4FB0EDB2C79A}" type="pres">
      <dgm:prSet presAssocID="{A71DEFE5-8324-43CF-975B-816BDA87D2F3}" presName="dummyMaxCanvas" presStyleCnt="0">
        <dgm:presLayoutVars/>
      </dgm:prSet>
      <dgm:spPr/>
    </dgm:pt>
    <dgm:pt modelId="{6B3C8D2E-244D-4794-8C00-E726A3FED511}" type="pres">
      <dgm:prSet presAssocID="{A71DEFE5-8324-43CF-975B-816BDA87D2F3}" presName="FiveNodes_1" presStyleLbl="node1" presStyleIdx="0" presStyleCnt="5">
        <dgm:presLayoutVars>
          <dgm:bulletEnabled val="1"/>
        </dgm:presLayoutVars>
      </dgm:prSet>
      <dgm:spPr/>
    </dgm:pt>
    <dgm:pt modelId="{870AF535-53C4-4811-B9F2-26FEBD8B9549}" type="pres">
      <dgm:prSet presAssocID="{A71DEFE5-8324-43CF-975B-816BDA87D2F3}" presName="FiveNodes_2" presStyleLbl="node1" presStyleIdx="1" presStyleCnt="5" custLinFactNeighborX="529" custLinFactNeighborY="1288">
        <dgm:presLayoutVars>
          <dgm:bulletEnabled val="1"/>
        </dgm:presLayoutVars>
      </dgm:prSet>
      <dgm:spPr/>
    </dgm:pt>
    <dgm:pt modelId="{D2739EB8-B87F-41B5-95F2-A54B00F27509}" type="pres">
      <dgm:prSet presAssocID="{A71DEFE5-8324-43CF-975B-816BDA87D2F3}" presName="FiveNodes_3" presStyleLbl="node1" presStyleIdx="2" presStyleCnt="5">
        <dgm:presLayoutVars>
          <dgm:bulletEnabled val="1"/>
        </dgm:presLayoutVars>
      </dgm:prSet>
      <dgm:spPr/>
    </dgm:pt>
    <dgm:pt modelId="{8EA99EA3-9B82-453E-8E24-A107E5557674}" type="pres">
      <dgm:prSet presAssocID="{A71DEFE5-8324-43CF-975B-816BDA87D2F3}" presName="FiveNodes_4" presStyleLbl="node1" presStyleIdx="3" presStyleCnt="5">
        <dgm:presLayoutVars>
          <dgm:bulletEnabled val="1"/>
        </dgm:presLayoutVars>
      </dgm:prSet>
      <dgm:spPr/>
    </dgm:pt>
    <dgm:pt modelId="{38831D35-82A3-4347-8926-E28F9E4A9678}" type="pres">
      <dgm:prSet presAssocID="{A71DEFE5-8324-43CF-975B-816BDA87D2F3}" presName="FiveNodes_5" presStyleLbl="node1" presStyleIdx="4" presStyleCnt="5">
        <dgm:presLayoutVars>
          <dgm:bulletEnabled val="1"/>
        </dgm:presLayoutVars>
      </dgm:prSet>
      <dgm:spPr/>
    </dgm:pt>
    <dgm:pt modelId="{A6BDB679-08FA-471B-9AF0-1D32E2FDEE49}" type="pres">
      <dgm:prSet presAssocID="{A71DEFE5-8324-43CF-975B-816BDA87D2F3}" presName="FiveConn_1-2" presStyleLbl="fgAccFollowNode1" presStyleIdx="0" presStyleCnt="4">
        <dgm:presLayoutVars>
          <dgm:bulletEnabled val="1"/>
        </dgm:presLayoutVars>
      </dgm:prSet>
      <dgm:spPr/>
    </dgm:pt>
    <dgm:pt modelId="{DE5BD43A-14C9-4C43-B4AC-1B406095BD12}" type="pres">
      <dgm:prSet presAssocID="{A71DEFE5-8324-43CF-975B-816BDA87D2F3}" presName="FiveConn_2-3" presStyleLbl="fgAccFollowNode1" presStyleIdx="1" presStyleCnt="4">
        <dgm:presLayoutVars>
          <dgm:bulletEnabled val="1"/>
        </dgm:presLayoutVars>
      </dgm:prSet>
      <dgm:spPr/>
    </dgm:pt>
    <dgm:pt modelId="{1FA4E1D2-E1C1-46C2-B57D-5AB872528655}" type="pres">
      <dgm:prSet presAssocID="{A71DEFE5-8324-43CF-975B-816BDA87D2F3}" presName="FiveConn_3-4" presStyleLbl="fgAccFollowNode1" presStyleIdx="2" presStyleCnt="4">
        <dgm:presLayoutVars>
          <dgm:bulletEnabled val="1"/>
        </dgm:presLayoutVars>
      </dgm:prSet>
      <dgm:spPr/>
    </dgm:pt>
    <dgm:pt modelId="{D2F07ECB-2A93-4237-898E-C92F54D5F4E3}" type="pres">
      <dgm:prSet presAssocID="{A71DEFE5-8324-43CF-975B-816BDA87D2F3}" presName="FiveConn_4-5" presStyleLbl="fgAccFollowNode1" presStyleIdx="3" presStyleCnt="4">
        <dgm:presLayoutVars>
          <dgm:bulletEnabled val="1"/>
        </dgm:presLayoutVars>
      </dgm:prSet>
      <dgm:spPr/>
    </dgm:pt>
    <dgm:pt modelId="{0800BAF8-A5E0-4466-8D46-8B18D2F7B7F6}" type="pres">
      <dgm:prSet presAssocID="{A71DEFE5-8324-43CF-975B-816BDA87D2F3}" presName="FiveNodes_1_text" presStyleLbl="node1" presStyleIdx="4" presStyleCnt="5">
        <dgm:presLayoutVars>
          <dgm:bulletEnabled val="1"/>
        </dgm:presLayoutVars>
      </dgm:prSet>
      <dgm:spPr/>
    </dgm:pt>
    <dgm:pt modelId="{DE073898-A16B-4A20-ADD2-C7590687DFAB}" type="pres">
      <dgm:prSet presAssocID="{A71DEFE5-8324-43CF-975B-816BDA87D2F3}" presName="FiveNodes_2_text" presStyleLbl="node1" presStyleIdx="4" presStyleCnt="5">
        <dgm:presLayoutVars>
          <dgm:bulletEnabled val="1"/>
        </dgm:presLayoutVars>
      </dgm:prSet>
      <dgm:spPr/>
    </dgm:pt>
    <dgm:pt modelId="{859CF780-C915-46C3-BE86-085EE44D5E40}" type="pres">
      <dgm:prSet presAssocID="{A71DEFE5-8324-43CF-975B-816BDA87D2F3}" presName="FiveNodes_3_text" presStyleLbl="node1" presStyleIdx="4" presStyleCnt="5">
        <dgm:presLayoutVars>
          <dgm:bulletEnabled val="1"/>
        </dgm:presLayoutVars>
      </dgm:prSet>
      <dgm:spPr/>
    </dgm:pt>
    <dgm:pt modelId="{C8866D1C-386C-4CE5-988A-6CA49CA5D17D}" type="pres">
      <dgm:prSet presAssocID="{A71DEFE5-8324-43CF-975B-816BDA87D2F3}" presName="FiveNodes_4_text" presStyleLbl="node1" presStyleIdx="4" presStyleCnt="5">
        <dgm:presLayoutVars>
          <dgm:bulletEnabled val="1"/>
        </dgm:presLayoutVars>
      </dgm:prSet>
      <dgm:spPr/>
    </dgm:pt>
    <dgm:pt modelId="{DD9FAE44-ED97-4519-A88D-5B6FB0D3C7E5}" type="pres">
      <dgm:prSet presAssocID="{A71DEFE5-8324-43CF-975B-816BDA87D2F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448B000-7540-414E-80FE-DE9DC49FED08}" type="presOf" srcId="{5920E306-0483-4707-88A5-E1B251276F3C}" destId="{D2739EB8-B87F-41B5-95F2-A54B00F27509}" srcOrd="0" destOrd="0" presId="urn:microsoft.com/office/officeart/2005/8/layout/vProcess5"/>
    <dgm:cxn modelId="{F227C502-E1C5-4C46-B831-56DD2033AC86}" type="presOf" srcId="{06E65C29-3E41-47FD-BD21-E8A3C74C0A77}" destId="{A6BDB679-08FA-471B-9AF0-1D32E2FDEE49}" srcOrd="0" destOrd="0" presId="urn:microsoft.com/office/officeart/2005/8/layout/vProcess5"/>
    <dgm:cxn modelId="{0FDD4A13-4148-4EB1-BEBB-20367190FA4D}" type="presOf" srcId="{133B7806-ED54-4133-B819-8B02019CAC6E}" destId="{DD9FAE44-ED97-4519-A88D-5B6FB0D3C7E5}" srcOrd="1" destOrd="0" presId="urn:microsoft.com/office/officeart/2005/8/layout/vProcess5"/>
    <dgm:cxn modelId="{5743A631-B81D-462D-86B6-9590BB6FF09B}" type="presOf" srcId="{133B7806-ED54-4133-B819-8B02019CAC6E}" destId="{38831D35-82A3-4347-8926-E28F9E4A9678}" srcOrd="0" destOrd="0" presId="urn:microsoft.com/office/officeart/2005/8/layout/vProcess5"/>
    <dgm:cxn modelId="{4A709836-D20E-43B7-9DDE-183EDE1D4D86}" srcId="{A71DEFE5-8324-43CF-975B-816BDA87D2F3}" destId="{7DA050AB-1B41-4122-84B6-94A3BAC93640}" srcOrd="0" destOrd="0" parTransId="{117F839D-C642-4F89-9666-2FBD934CFC8A}" sibTransId="{06E65C29-3E41-47FD-BD21-E8A3C74C0A77}"/>
    <dgm:cxn modelId="{FD48EB6E-3DC9-400C-B1B8-F2ED735948EB}" type="presOf" srcId="{7DA050AB-1B41-4122-84B6-94A3BAC93640}" destId="{6B3C8D2E-244D-4794-8C00-E726A3FED511}" srcOrd="0" destOrd="0" presId="urn:microsoft.com/office/officeart/2005/8/layout/vProcess5"/>
    <dgm:cxn modelId="{B0E63654-BDD7-42EC-9FB2-EF43E89ABE0E}" srcId="{A71DEFE5-8324-43CF-975B-816BDA87D2F3}" destId="{2FF66650-4FC8-4BF9-9CEC-C5A2C919BB47}" srcOrd="5" destOrd="0" parTransId="{C9632CA9-BA38-463E-9E3B-C9445D16C01E}" sibTransId="{064F6186-C79E-491E-A66C-A19EEAA391F2}"/>
    <dgm:cxn modelId="{160C6956-B4AA-4CFA-973E-CB058CA79CA6}" type="presOf" srcId="{88E36F23-A73A-481C-B5E1-4B975B0193F7}" destId="{D2F07ECB-2A93-4237-898E-C92F54D5F4E3}" srcOrd="0" destOrd="0" presId="urn:microsoft.com/office/officeart/2005/8/layout/vProcess5"/>
    <dgm:cxn modelId="{0716A384-21EF-4ED4-AD0B-41107438A55C}" type="presOf" srcId="{0668B06B-7A53-4BFB-B60E-CB655A772864}" destId="{C8866D1C-386C-4CE5-988A-6CA49CA5D17D}" srcOrd="1" destOrd="0" presId="urn:microsoft.com/office/officeart/2005/8/layout/vProcess5"/>
    <dgm:cxn modelId="{D5C63999-5750-4329-A43B-BE02CFA70C2F}" srcId="{A71DEFE5-8324-43CF-975B-816BDA87D2F3}" destId="{0668B06B-7A53-4BFB-B60E-CB655A772864}" srcOrd="3" destOrd="0" parTransId="{47A5F2B6-69B2-42C8-BFF2-4A6355EAA180}" sibTransId="{88E36F23-A73A-481C-B5E1-4B975B0193F7}"/>
    <dgm:cxn modelId="{5A9B429E-975E-4C0C-A6B9-D9D140A1DDB2}" type="presOf" srcId="{7DA050AB-1B41-4122-84B6-94A3BAC93640}" destId="{0800BAF8-A5E0-4466-8D46-8B18D2F7B7F6}" srcOrd="1" destOrd="0" presId="urn:microsoft.com/office/officeart/2005/8/layout/vProcess5"/>
    <dgm:cxn modelId="{E6D4C89E-066B-4787-AC07-BEB7CDB4540B}" type="presOf" srcId="{7F34354F-766B-4D4F-A53C-67DF2F95D281}" destId="{1FA4E1D2-E1C1-46C2-B57D-5AB872528655}" srcOrd="0" destOrd="0" presId="urn:microsoft.com/office/officeart/2005/8/layout/vProcess5"/>
    <dgm:cxn modelId="{D21537AE-D162-430F-B4ED-95D47B221E08}" type="presOf" srcId="{5920E306-0483-4707-88A5-E1B251276F3C}" destId="{859CF780-C915-46C3-BE86-085EE44D5E40}" srcOrd="1" destOrd="0" presId="urn:microsoft.com/office/officeart/2005/8/layout/vProcess5"/>
    <dgm:cxn modelId="{95CEADAE-8778-48A2-9910-BD87DDA48B69}" type="presOf" srcId="{B4CC431E-4D27-4BDB-A955-B597308BA101}" destId="{DE5BD43A-14C9-4C43-B4AC-1B406095BD12}" srcOrd="0" destOrd="0" presId="urn:microsoft.com/office/officeart/2005/8/layout/vProcess5"/>
    <dgm:cxn modelId="{672354B0-D9CE-41E9-8B08-61EACBC0F852}" type="presOf" srcId="{20CDF100-2789-49C9-994B-E50F0C6A9E8D}" destId="{870AF535-53C4-4811-B9F2-26FEBD8B9549}" srcOrd="0" destOrd="0" presId="urn:microsoft.com/office/officeart/2005/8/layout/vProcess5"/>
    <dgm:cxn modelId="{EA6D91C6-F497-46B3-89A7-D3E1880F5533}" srcId="{A71DEFE5-8324-43CF-975B-816BDA87D2F3}" destId="{20CDF100-2789-49C9-994B-E50F0C6A9E8D}" srcOrd="1" destOrd="0" parTransId="{E22BD6A7-5830-4559-9B72-5AC3E277CE68}" sibTransId="{B4CC431E-4D27-4BDB-A955-B597308BA101}"/>
    <dgm:cxn modelId="{F52405C7-342D-4138-B2F7-726C7377C8A2}" srcId="{A71DEFE5-8324-43CF-975B-816BDA87D2F3}" destId="{5920E306-0483-4707-88A5-E1B251276F3C}" srcOrd="2" destOrd="0" parTransId="{A904FC11-1F5E-48EB-A4B0-0051B0A55A18}" sibTransId="{7F34354F-766B-4D4F-A53C-67DF2F95D281}"/>
    <dgm:cxn modelId="{36904ED7-F728-492B-ACD6-0F7716F1E885}" srcId="{A71DEFE5-8324-43CF-975B-816BDA87D2F3}" destId="{133B7806-ED54-4133-B819-8B02019CAC6E}" srcOrd="4" destOrd="0" parTransId="{3C5C57C2-A9EF-4ACD-8520-F1BA735DA808}" sibTransId="{A2D8B504-28A1-4DE9-BF21-0A285B63C3B0}"/>
    <dgm:cxn modelId="{CED391DB-507E-40E3-AFF8-CD43F5433489}" type="presOf" srcId="{0668B06B-7A53-4BFB-B60E-CB655A772864}" destId="{8EA99EA3-9B82-453E-8E24-A107E5557674}" srcOrd="0" destOrd="0" presId="urn:microsoft.com/office/officeart/2005/8/layout/vProcess5"/>
    <dgm:cxn modelId="{B1996BE9-DE23-435E-9CE8-6F4F5D0868AA}" type="presOf" srcId="{A71DEFE5-8324-43CF-975B-816BDA87D2F3}" destId="{E9890F63-0CC7-4ED8-B49C-F39347E8FC90}" srcOrd="0" destOrd="0" presId="urn:microsoft.com/office/officeart/2005/8/layout/vProcess5"/>
    <dgm:cxn modelId="{481C08F2-B1E4-4573-BD26-BCAE63D4AE58}" type="presOf" srcId="{20CDF100-2789-49C9-994B-E50F0C6A9E8D}" destId="{DE073898-A16B-4A20-ADD2-C7590687DFAB}" srcOrd="1" destOrd="0" presId="urn:microsoft.com/office/officeart/2005/8/layout/vProcess5"/>
    <dgm:cxn modelId="{682A330F-5D9B-46A1-BE20-B2919FFE754D}" type="presParOf" srcId="{E9890F63-0CC7-4ED8-B49C-F39347E8FC90}" destId="{7E8A8CBA-DC7C-4AF8-8AD1-4FB0EDB2C79A}" srcOrd="0" destOrd="0" presId="urn:microsoft.com/office/officeart/2005/8/layout/vProcess5"/>
    <dgm:cxn modelId="{EE99837C-709B-4233-90B9-D8422EE22658}" type="presParOf" srcId="{E9890F63-0CC7-4ED8-B49C-F39347E8FC90}" destId="{6B3C8D2E-244D-4794-8C00-E726A3FED511}" srcOrd="1" destOrd="0" presId="urn:microsoft.com/office/officeart/2005/8/layout/vProcess5"/>
    <dgm:cxn modelId="{207FDB8C-FF99-4304-8E6D-16D5D24C5159}" type="presParOf" srcId="{E9890F63-0CC7-4ED8-B49C-F39347E8FC90}" destId="{870AF535-53C4-4811-B9F2-26FEBD8B9549}" srcOrd="2" destOrd="0" presId="urn:microsoft.com/office/officeart/2005/8/layout/vProcess5"/>
    <dgm:cxn modelId="{7217E13D-F9BA-4B59-88D8-196144A630D4}" type="presParOf" srcId="{E9890F63-0CC7-4ED8-B49C-F39347E8FC90}" destId="{D2739EB8-B87F-41B5-95F2-A54B00F27509}" srcOrd="3" destOrd="0" presId="urn:microsoft.com/office/officeart/2005/8/layout/vProcess5"/>
    <dgm:cxn modelId="{6B0B875A-C1CB-49D2-884E-3A4BCC668065}" type="presParOf" srcId="{E9890F63-0CC7-4ED8-B49C-F39347E8FC90}" destId="{8EA99EA3-9B82-453E-8E24-A107E5557674}" srcOrd="4" destOrd="0" presId="urn:microsoft.com/office/officeart/2005/8/layout/vProcess5"/>
    <dgm:cxn modelId="{B0025DE6-86EA-4A77-8885-744A299B6AD7}" type="presParOf" srcId="{E9890F63-0CC7-4ED8-B49C-F39347E8FC90}" destId="{38831D35-82A3-4347-8926-E28F9E4A9678}" srcOrd="5" destOrd="0" presId="urn:microsoft.com/office/officeart/2005/8/layout/vProcess5"/>
    <dgm:cxn modelId="{CE95B7EA-EBBC-42FA-862B-6903C3F204B8}" type="presParOf" srcId="{E9890F63-0CC7-4ED8-B49C-F39347E8FC90}" destId="{A6BDB679-08FA-471B-9AF0-1D32E2FDEE49}" srcOrd="6" destOrd="0" presId="urn:microsoft.com/office/officeart/2005/8/layout/vProcess5"/>
    <dgm:cxn modelId="{531C00D3-551D-4729-8128-E666130D376C}" type="presParOf" srcId="{E9890F63-0CC7-4ED8-B49C-F39347E8FC90}" destId="{DE5BD43A-14C9-4C43-B4AC-1B406095BD12}" srcOrd="7" destOrd="0" presId="urn:microsoft.com/office/officeart/2005/8/layout/vProcess5"/>
    <dgm:cxn modelId="{DE95703F-77F4-40D5-A10F-46A70B1F43DF}" type="presParOf" srcId="{E9890F63-0CC7-4ED8-B49C-F39347E8FC90}" destId="{1FA4E1D2-E1C1-46C2-B57D-5AB872528655}" srcOrd="8" destOrd="0" presId="urn:microsoft.com/office/officeart/2005/8/layout/vProcess5"/>
    <dgm:cxn modelId="{76798A7F-AF1D-43BC-8CF0-321D3387156A}" type="presParOf" srcId="{E9890F63-0CC7-4ED8-B49C-F39347E8FC90}" destId="{D2F07ECB-2A93-4237-898E-C92F54D5F4E3}" srcOrd="9" destOrd="0" presId="urn:microsoft.com/office/officeart/2005/8/layout/vProcess5"/>
    <dgm:cxn modelId="{32A2D951-2DA8-4E46-9964-CC849C1C35D7}" type="presParOf" srcId="{E9890F63-0CC7-4ED8-B49C-F39347E8FC90}" destId="{0800BAF8-A5E0-4466-8D46-8B18D2F7B7F6}" srcOrd="10" destOrd="0" presId="urn:microsoft.com/office/officeart/2005/8/layout/vProcess5"/>
    <dgm:cxn modelId="{CDD1A0BF-661F-4F56-B9FF-BACD1CBD6318}" type="presParOf" srcId="{E9890F63-0CC7-4ED8-B49C-F39347E8FC90}" destId="{DE073898-A16B-4A20-ADD2-C7590687DFAB}" srcOrd="11" destOrd="0" presId="urn:microsoft.com/office/officeart/2005/8/layout/vProcess5"/>
    <dgm:cxn modelId="{11770740-B977-4478-B888-37F2EBE1BB68}" type="presParOf" srcId="{E9890F63-0CC7-4ED8-B49C-F39347E8FC90}" destId="{859CF780-C915-46C3-BE86-085EE44D5E40}" srcOrd="12" destOrd="0" presId="urn:microsoft.com/office/officeart/2005/8/layout/vProcess5"/>
    <dgm:cxn modelId="{C308619C-C940-498B-B257-B3D65E8A8B74}" type="presParOf" srcId="{E9890F63-0CC7-4ED8-B49C-F39347E8FC90}" destId="{C8866D1C-386C-4CE5-988A-6CA49CA5D17D}" srcOrd="13" destOrd="0" presId="urn:microsoft.com/office/officeart/2005/8/layout/vProcess5"/>
    <dgm:cxn modelId="{8579396B-C3A1-4016-8159-E9844496128C}" type="presParOf" srcId="{E9890F63-0CC7-4ED8-B49C-F39347E8FC90}" destId="{DD9FAE44-ED97-4519-A88D-5B6FB0D3C7E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C8D2E-244D-4794-8C00-E726A3FED511}">
      <dsp:nvSpPr>
        <dsp:cNvPr id="0" name=""/>
        <dsp:cNvSpPr/>
      </dsp:nvSpPr>
      <dsp:spPr>
        <a:xfrm>
          <a:off x="1565537" y="0"/>
          <a:ext cx="5241148" cy="71989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Формирование культуры здорового образа жизни, содействие гармоничному развитию личности ребенка</a:t>
          </a:r>
        </a:p>
      </dsp:txBody>
      <dsp:txXfrm>
        <a:off x="2396148" y="21085"/>
        <a:ext cx="4389452" cy="677728"/>
      </dsp:txXfrm>
    </dsp:sp>
    <dsp:sp modelId="{870AF535-53C4-4811-B9F2-26FEBD8B9549}">
      <dsp:nvSpPr>
        <dsp:cNvPr id="0" name=""/>
        <dsp:cNvSpPr/>
      </dsp:nvSpPr>
      <dsp:spPr>
        <a:xfrm>
          <a:off x="1201879" y="829156"/>
          <a:ext cx="5241148" cy="71989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Развитие системы </a:t>
          </a:r>
          <a:r>
            <a:rPr lang="ru-RU" sz="1200" b="1" kern="1200" dirty="0" err="1">
              <a:latin typeface="Times New Roman" pitchFamily="18" charset="0"/>
              <a:cs typeface="Times New Roman" pitchFamily="18" charset="0"/>
            </a:rPr>
            <a:t>разноуровневых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соревнований для детей, осваивающих дополнительные общеразвивающие и предпрофессиональные программы в области физической культуры и спорт</a:t>
          </a:r>
          <a:r>
            <a:rPr lang="ru-RU" sz="1200" b="1" kern="1200" dirty="0"/>
            <a:t>а</a:t>
          </a:r>
        </a:p>
      </dsp:txBody>
      <dsp:txXfrm>
        <a:off x="2082282" y="850241"/>
        <a:ext cx="4339659" cy="677728"/>
      </dsp:txXfrm>
    </dsp:sp>
    <dsp:sp modelId="{D2739EB8-B87F-41B5-95F2-A54B00F27509}">
      <dsp:nvSpPr>
        <dsp:cNvPr id="0" name=""/>
        <dsp:cNvSpPr/>
      </dsp:nvSpPr>
      <dsp:spPr>
        <a:xfrm>
          <a:off x="782768" y="1639768"/>
          <a:ext cx="5241148" cy="71989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Приобретение соревновательного опыта обучающимися в избранном виде спорта</a:t>
          </a:r>
        </a:p>
      </dsp:txBody>
      <dsp:txXfrm>
        <a:off x="1663172" y="1660853"/>
        <a:ext cx="4339659" cy="677728"/>
      </dsp:txXfrm>
    </dsp:sp>
    <dsp:sp modelId="{8EA99EA3-9B82-453E-8E24-A107E5557674}">
      <dsp:nvSpPr>
        <dsp:cNvPr id="0" name=""/>
        <dsp:cNvSpPr/>
      </dsp:nvSpPr>
      <dsp:spPr>
        <a:xfrm>
          <a:off x="391384" y="2459653"/>
          <a:ext cx="5241148" cy="71989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Выявление и учет достижений детей в дополнительном образовании физкультурно-спортивной направленности</a:t>
          </a:r>
        </a:p>
      </dsp:txBody>
      <dsp:txXfrm>
        <a:off x="1271787" y="2480738"/>
        <a:ext cx="4339659" cy="677728"/>
      </dsp:txXfrm>
    </dsp:sp>
    <dsp:sp modelId="{38831D35-82A3-4347-8926-E28F9E4A9678}">
      <dsp:nvSpPr>
        <dsp:cNvPr id="0" name=""/>
        <dsp:cNvSpPr/>
      </dsp:nvSpPr>
      <dsp:spPr>
        <a:xfrm>
          <a:off x="0" y="3279537"/>
          <a:ext cx="5241148" cy="719898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оздание конкурентной среды для реализации потенциала каждого обучающегося в системе дополнительного образования физкультурно-спортивной направленности</a:t>
          </a:r>
        </a:p>
      </dsp:txBody>
      <dsp:txXfrm>
        <a:off x="880403" y="3300622"/>
        <a:ext cx="4339659" cy="677728"/>
      </dsp:txXfrm>
    </dsp:sp>
    <dsp:sp modelId="{A6BDB679-08FA-471B-9AF0-1D32E2FDEE49}">
      <dsp:nvSpPr>
        <dsp:cNvPr id="0" name=""/>
        <dsp:cNvSpPr/>
      </dsp:nvSpPr>
      <dsp:spPr>
        <a:xfrm>
          <a:off x="1565537" y="525925"/>
          <a:ext cx="467934" cy="46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>
            <a:solidFill>
              <a:schemeClr val="bg1"/>
            </a:solidFill>
          </a:endParaRPr>
        </a:p>
      </dsp:txBody>
      <dsp:txXfrm>
        <a:off x="1670822" y="525925"/>
        <a:ext cx="257364" cy="352120"/>
      </dsp:txXfrm>
    </dsp:sp>
    <dsp:sp modelId="{DE5BD43A-14C9-4C43-B4AC-1B406095BD12}">
      <dsp:nvSpPr>
        <dsp:cNvPr id="0" name=""/>
        <dsp:cNvSpPr/>
      </dsp:nvSpPr>
      <dsp:spPr>
        <a:xfrm>
          <a:off x="1174153" y="1345810"/>
          <a:ext cx="467934" cy="46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>
            <a:solidFill>
              <a:schemeClr val="bg1"/>
            </a:solidFill>
          </a:endParaRPr>
        </a:p>
      </dsp:txBody>
      <dsp:txXfrm>
        <a:off x="1279438" y="1345810"/>
        <a:ext cx="257364" cy="352120"/>
      </dsp:txXfrm>
    </dsp:sp>
    <dsp:sp modelId="{1FA4E1D2-E1C1-46C2-B57D-5AB872528655}">
      <dsp:nvSpPr>
        <dsp:cNvPr id="0" name=""/>
        <dsp:cNvSpPr/>
      </dsp:nvSpPr>
      <dsp:spPr>
        <a:xfrm>
          <a:off x="782768" y="2153696"/>
          <a:ext cx="467934" cy="46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>
            <a:solidFill>
              <a:schemeClr val="bg1"/>
            </a:solidFill>
          </a:endParaRPr>
        </a:p>
      </dsp:txBody>
      <dsp:txXfrm>
        <a:off x="888053" y="2153696"/>
        <a:ext cx="257364" cy="352120"/>
      </dsp:txXfrm>
    </dsp:sp>
    <dsp:sp modelId="{D2F07ECB-2A93-4237-898E-C92F54D5F4E3}">
      <dsp:nvSpPr>
        <dsp:cNvPr id="0" name=""/>
        <dsp:cNvSpPr/>
      </dsp:nvSpPr>
      <dsp:spPr>
        <a:xfrm>
          <a:off x="391384" y="2981579"/>
          <a:ext cx="467934" cy="46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b="1" kern="1200">
            <a:solidFill>
              <a:schemeClr val="bg1"/>
            </a:solidFill>
          </a:endParaRPr>
        </a:p>
      </dsp:txBody>
      <dsp:txXfrm>
        <a:off x="496669" y="2981579"/>
        <a:ext cx="257364" cy="352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3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89EB-18B5-4717-B1DF-46DD3E1C9D0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857250"/>
            <a:ext cx="334168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300415"/>
            <a:ext cx="7897813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515"/>
            <a:ext cx="42783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63" y="6513515"/>
            <a:ext cx="42783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684E4-53A2-4552-ABF7-E78517D9B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1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371601"/>
            <a:ext cx="850265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49397-BEE6-4E3F-BA1A-2FF099066B68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450C-37C2-4540-9D23-7B24A4D32429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79BF-861A-4287-A1DA-51AF4E97B494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D8E4-E8E4-47E3-B921-EC0A2A657E5D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E7AD-7793-4F1B-BB5F-C37B9A6CB309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421D-2FF2-4A49-AE10-A7B505CF493E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3314-8DD7-4693-9578-7B08F2289FD1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A4A6-37A5-4DD5-96DB-AD7D1F1E1418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1192-92BC-43B0-BB43-38F01E97D59A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9B80-B635-4EC7-A3AB-7C7B382B0E64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23CB-5C60-412D-80F6-6873F0551267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D30A40-3072-4A1A-83D3-D548B048E380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comofv@mail.ru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6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4" t="67434" r="-641" b="-151"/>
          <a:stretch/>
        </p:blipFill>
        <p:spPr>
          <a:xfrm>
            <a:off x="5896906" y="3657600"/>
            <a:ext cx="4009094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9543" y="2534215"/>
            <a:ext cx="7846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ОТКРЫТАЯ СПАРТАКИАДА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ОБУЧАЮЩИХСЯ ОРГАНИЗАЦИЙ ДОПОЛНИТЕЛЬНОГО ОБРАЗОВАНИЯ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 НАПРАВЛЕННОСТИ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C2952E-09BD-47C1-8023-FC8018EC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F5991F-FB3F-4A7B-A5BD-6A8638C27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891" y="1120960"/>
            <a:ext cx="1141516" cy="12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8" y="0"/>
            <a:ext cx="9930398" cy="685360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BACE420-C483-4EDD-979E-04ACFA6151ED}"/>
              </a:ext>
            </a:extLst>
          </p:cNvPr>
          <p:cNvSpPr/>
          <p:nvPr/>
        </p:nvSpPr>
        <p:spPr>
          <a:xfrm>
            <a:off x="312615" y="2950454"/>
            <a:ext cx="1667590" cy="4001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CFEE99EB-5761-45E6-A564-ABA831D6D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484948"/>
              </p:ext>
            </p:extLst>
          </p:nvPr>
        </p:nvGraphicFramePr>
        <p:xfrm>
          <a:off x="1644587" y="2395244"/>
          <a:ext cx="6806686" cy="399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0715" y="1637225"/>
            <a:ext cx="9659757" cy="1635728"/>
            <a:chOff x="2797131" y="273465"/>
            <a:chExt cx="6604000" cy="1635728"/>
          </a:xfrm>
        </p:grpSpPr>
        <p:sp>
          <p:nvSpPr>
            <p:cNvPr id="7" name="Прямая соединительная линия 6"/>
            <p:cNvSpPr/>
            <p:nvPr/>
          </p:nvSpPr>
          <p:spPr>
            <a:xfrm>
              <a:off x="2797131" y="801449"/>
              <a:ext cx="6604000" cy="0"/>
            </a:xfrm>
            <a:prstGeom prst="line">
              <a:avLst/>
            </a:prstGeom>
            <a:scene3d>
              <a:camera prst="orthographicFront"/>
              <a:lightRig rig="chilly" dir="t"/>
            </a:scene3d>
            <a:sp3d z="-40000" prstMaterial="matte"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684751" y="273465"/>
              <a:ext cx="4716380" cy="491088"/>
            </a:xfrm>
            <a:custGeom>
              <a:avLst/>
              <a:gdLst>
                <a:gd name="connsiteX0" fmla="*/ 0 w 4886960"/>
                <a:gd name="connsiteY0" fmla="*/ 0 h 491088"/>
                <a:gd name="connsiteX1" fmla="*/ 4886960 w 4886960"/>
                <a:gd name="connsiteY1" fmla="*/ 0 h 491088"/>
                <a:gd name="connsiteX2" fmla="*/ 4886960 w 4886960"/>
                <a:gd name="connsiteY2" fmla="*/ 491088 h 491088"/>
                <a:gd name="connsiteX3" fmla="*/ 0 w 4886960"/>
                <a:gd name="connsiteY3" fmla="*/ 491088 h 491088"/>
                <a:gd name="connsiteX4" fmla="*/ 0 w 4886960"/>
                <a:gd name="connsiteY4" fmla="*/ 0 h 49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6960" h="491088">
                  <a:moveTo>
                    <a:pt x="0" y="0"/>
                  </a:moveTo>
                  <a:lnTo>
                    <a:pt x="4886960" y="0"/>
                  </a:lnTo>
                  <a:lnTo>
                    <a:pt x="4886960" y="491088"/>
                  </a:lnTo>
                  <a:lnTo>
                    <a:pt x="0" y="491088"/>
                  </a:lnTo>
                  <a:lnTo>
                    <a:pt x="0" y="0"/>
                  </a:lnTo>
                  <a:close/>
                </a:path>
              </a:pathLst>
            </a:cu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b" anchorCtr="0">
              <a:noAutofit/>
            </a:bodyPr>
            <a:lstStyle/>
            <a:p>
              <a:pPr algn="just"/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Привлечение обучающихся к регулярным занятиям физической культурой </a:t>
              </a:r>
              <a:b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 спортом, укрепление здоровья обучающихся, выявления детей, проявивших выдающиеся способности в области физической культуры и спорта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797131" y="310361"/>
              <a:ext cx="1717040" cy="491088"/>
            </a:xfrm>
            <a:custGeom>
              <a:avLst/>
              <a:gdLst>
                <a:gd name="connsiteX0" fmla="*/ 81864 w 1717040"/>
                <a:gd name="connsiteY0" fmla="*/ 0 h 491088"/>
                <a:gd name="connsiteX1" fmla="*/ 1635176 w 1717040"/>
                <a:gd name="connsiteY1" fmla="*/ 0 h 491088"/>
                <a:gd name="connsiteX2" fmla="*/ 1717040 w 1717040"/>
                <a:gd name="connsiteY2" fmla="*/ 81864 h 491088"/>
                <a:gd name="connsiteX3" fmla="*/ 1717040 w 1717040"/>
                <a:gd name="connsiteY3" fmla="*/ 491088 h 491088"/>
                <a:gd name="connsiteX4" fmla="*/ 1717040 w 1717040"/>
                <a:gd name="connsiteY4" fmla="*/ 491088 h 491088"/>
                <a:gd name="connsiteX5" fmla="*/ 0 w 1717040"/>
                <a:gd name="connsiteY5" fmla="*/ 491088 h 491088"/>
                <a:gd name="connsiteX6" fmla="*/ 0 w 1717040"/>
                <a:gd name="connsiteY6" fmla="*/ 491088 h 491088"/>
                <a:gd name="connsiteX7" fmla="*/ 0 w 1717040"/>
                <a:gd name="connsiteY7" fmla="*/ 81864 h 491088"/>
                <a:gd name="connsiteX8" fmla="*/ 81864 w 1717040"/>
                <a:gd name="connsiteY8" fmla="*/ 0 h 49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040" h="491088">
                  <a:moveTo>
                    <a:pt x="81864" y="0"/>
                  </a:moveTo>
                  <a:lnTo>
                    <a:pt x="1635176" y="0"/>
                  </a:lnTo>
                  <a:cubicBezTo>
                    <a:pt x="1680388" y="0"/>
                    <a:pt x="1717040" y="36652"/>
                    <a:pt x="1717040" y="81864"/>
                  </a:cubicBezTo>
                  <a:lnTo>
                    <a:pt x="1717040" y="491088"/>
                  </a:lnTo>
                  <a:lnTo>
                    <a:pt x="1717040" y="491088"/>
                  </a:lnTo>
                  <a:lnTo>
                    <a:pt x="0" y="491088"/>
                  </a:lnTo>
                  <a:lnTo>
                    <a:pt x="0" y="491088"/>
                  </a:lnTo>
                  <a:lnTo>
                    <a:pt x="0" y="81864"/>
                  </a:lnTo>
                  <a:cubicBezTo>
                    <a:pt x="0" y="36652"/>
                    <a:pt x="36652" y="0"/>
                    <a:pt x="81864" y="0"/>
                  </a:cubicBez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3507" tIns="73507" rIns="73507" bIns="49530" numCol="1" spcCol="1270" anchor="ctr" anchorCtr="0"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ЦЕЛЬ</a:t>
              </a:r>
              <a:r>
                <a:rPr lang="ru-RU" sz="2600" b="1" kern="1200" cap="all" dirty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600" b="1" kern="12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797131" y="926869"/>
              <a:ext cx="6604000" cy="982324"/>
            </a:xfrm>
            <a:custGeom>
              <a:avLst/>
              <a:gdLst>
                <a:gd name="connsiteX0" fmla="*/ 0 w 6604000"/>
                <a:gd name="connsiteY0" fmla="*/ 0 h 982324"/>
                <a:gd name="connsiteX1" fmla="*/ 6604000 w 6604000"/>
                <a:gd name="connsiteY1" fmla="*/ 0 h 982324"/>
                <a:gd name="connsiteX2" fmla="*/ 6604000 w 6604000"/>
                <a:gd name="connsiteY2" fmla="*/ 982324 h 982324"/>
                <a:gd name="connsiteX3" fmla="*/ 0 w 6604000"/>
                <a:gd name="connsiteY3" fmla="*/ 982324 h 982324"/>
                <a:gd name="connsiteX4" fmla="*/ 0 w 6604000"/>
                <a:gd name="connsiteY4" fmla="*/ 0 h 9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04000" h="982324">
                  <a:moveTo>
                    <a:pt x="0" y="0"/>
                  </a:moveTo>
                  <a:lnTo>
                    <a:pt x="6604000" y="0"/>
                  </a:lnTo>
                  <a:lnTo>
                    <a:pt x="6604000" y="982324"/>
                  </a:lnTo>
                  <a:lnTo>
                    <a:pt x="0" y="982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t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900" kern="1200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C235E7-3E04-4E16-82B6-E84B198255DF}"/>
              </a:ext>
            </a:extLst>
          </p:cNvPr>
          <p:cNvSpPr/>
          <p:nvPr/>
        </p:nvSpPr>
        <p:spPr>
          <a:xfrm>
            <a:off x="496415" y="557620"/>
            <a:ext cx="9130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cap="all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ОТКРЫТАЯ СПАРТАКИАДА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ОБУЧАЮЩИХСЯ ОРГАНИЗАЦИЙ ДОПОЛНИТЕЛЬНОГО ОБРАЗОВАНИЯ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 НАПРАВЛЕННОСТИ</a:t>
            </a:r>
            <a:endParaRPr lang="ru-RU" sz="1138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DEC1BE-CDD9-4F8F-B96C-07DC97B93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0359" y="116413"/>
            <a:ext cx="798345" cy="83422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242FFEC-51C5-45A4-BACD-E95E96D2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CF5991F-FB3F-4A7B-A5BD-6A8638C27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663" y="93935"/>
            <a:ext cx="802907" cy="87918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5546320-796A-40A0-A745-FB8D078F8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7024" y="5642157"/>
            <a:ext cx="1531919" cy="1021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E84E514-78E1-4EAB-A027-5815C28B5D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30102" y="4589084"/>
            <a:ext cx="1477681" cy="98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360886B-AF44-4B2F-B426-B15023D476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9342" y="3424455"/>
            <a:ext cx="1266987" cy="985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60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1A4803-24E5-46B4-92B3-5E9306BAA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8" y="0"/>
            <a:ext cx="9930398" cy="685360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9B5314-4137-4B26-AA0E-3E4AD735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0773BF-6E8A-40FE-BB2F-ACD0EC72C189}"/>
              </a:ext>
            </a:extLst>
          </p:cNvPr>
          <p:cNvGraphicFramePr>
            <a:graphicFrameLocks noGrp="1"/>
          </p:cNvGraphicFramePr>
          <p:nvPr/>
        </p:nvGraphicFramePr>
        <p:xfrm>
          <a:off x="4937779" y="2590366"/>
          <a:ext cx="4817464" cy="281224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735939">
                  <a:extLst>
                    <a:ext uri="{9D8B030D-6E8A-4147-A177-3AD203B41FA5}">
                      <a16:colId xmlns:a16="http://schemas.microsoft.com/office/drawing/2014/main" val="3016906815"/>
                    </a:ext>
                  </a:extLst>
                </a:gridCol>
                <a:gridCol w="1779634">
                  <a:extLst>
                    <a:ext uri="{9D8B030D-6E8A-4147-A177-3AD203B41FA5}">
                      <a16:colId xmlns:a16="http://schemas.microsoft.com/office/drawing/2014/main" val="3598291754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093039494"/>
                    </a:ext>
                  </a:extLst>
                </a:gridCol>
                <a:gridCol w="1193527">
                  <a:extLst>
                    <a:ext uri="{9D8B030D-6E8A-4147-A177-3AD203B41FA5}">
                      <a16:colId xmlns:a16="http://schemas.microsoft.com/office/drawing/2014/main" val="2450101447"/>
                    </a:ext>
                  </a:extLst>
                </a:gridCol>
              </a:tblGrid>
              <a:tr h="460311"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03742"/>
                  </a:ext>
                </a:extLst>
              </a:tr>
              <a:tr h="39408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Баскетбол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05754"/>
                  </a:ext>
                </a:extLst>
              </a:tr>
              <a:tr h="28209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Волейбол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7147"/>
                  </a:ext>
                </a:extLst>
              </a:tr>
              <a:tr h="28209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Гандбол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60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Лёгкая атлетика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959366"/>
                  </a:ext>
                </a:extLst>
              </a:tr>
              <a:tr h="31735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02514"/>
                  </a:ext>
                </a:extLst>
              </a:tr>
              <a:tr h="34086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 8х8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857678"/>
                  </a:ext>
                </a:extLst>
              </a:tr>
              <a:tr h="2938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1615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Самбо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55721" marR="55721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5430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AC176AB-576F-48C2-B86E-F791ABB6E110}"/>
              </a:ext>
            </a:extLst>
          </p:cNvPr>
          <p:cNvSpPr/>
          <p:nvPr/>
        </p:nvSpPr>
        <p:spPr>
          <a:xfrm>
            <a:off x="6330793" y="2012046"/>
            <a:ext cx="2031435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FF834D-EE5A-4773-A58F-476622EA30C2}"/>
              </a:ext>
            </a:extLst>
          </p:cNvPr>
          <p:cNvSpPr/>
          <p:nvPr/>
        </p:nvSpPr>
        <p:spPr>
          <a:xfrm>
            <a:off x="687652" y="2023003"/>
            <a:ext cx="2031435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D7ABD-8DAD-41B0-89A9-BFF2A979A1FE}"/>
              </a:ext>
            </a:extLst>
          </p:cNvPr>
          <p:cNvSpPr txBox="1"/>
          <p:nvPr/>
        </p:nvSpPr>
        <p:spPr>
          <a:xfrm>
            <a:off x="158901" y="2588470"/>
            <a:ext cx="4442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команды, в состав которых входят обучающиеся одной образовательной организации дополнительного образования физкультурно-спортивной направленности </a:t>
            </a:r>
            <a:r>
              <a:rPr lang="ru-RU" sz="1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5ECAC1-78E0-4BC7-A2AB-03BA5224486B}"/>
              </a:ext>
            </a:extLst>
          </p:cNvPr>
          <p:cNvSpPr/>
          <p:nvPr/>
        </p:nvSpPr>
        <p:spPr>
          <a:xfrm>
            <a:off x="891617" y="603817"/>
            <a:ext cx="8598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ВСЕРОССИЙСКАЯ ОТКРЫТАЯ СПАРТАКИАДА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ОБУЧАЮЩИХСЯ ОРГАНИЗАЦИЙ ДОПОЛНИТЕЛЬНОГО ОБРАЗОВАНИЯ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 НАПРАВЛЕННОСТИ</a:t>
            </a:r>
            <a:endParaRPr lang="ru-RU" sz="1138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B4409A-5FF3-4BD9-9B96-E3D74CFDC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7" y="46609"/>
            <a:ext cx="802907" cy="8791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56DFB9-FECB-49FA-B467-207D50E04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521" y="91566"/>
            <a:ext cx="798345" cy="83422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386897-130D-46ED-9C36-9A4675A7F1DB}"/>
              </a:ext>
            </a:extLst>
          </p:cNvPr>
          <p:cNvGrpSpPr/>
          <p:nvPr/>
        </p:nvGrpSpPr>
        <p:grpSpPr>
          <a:xfrm>
            <a:off x="167444" y="3949412"/>
            <a:ext cx="1775735" cy="886591"/>
            <a:chOff x="8620106" y="4800661"/>
            <a:chExt cx="1370650" cy="1123361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CCF25823-FA7F-4D9C-A2EC-5958E318D3B7}"/>
                </a:ext>
              </a:extLst>
            </p:cNvPr>
            <p:cNvSpPr/>
            <p:nvPr/>
          </p:nvSpPr>
          <p:spPr>
            <a:xfrm>
              <a:off x="8620106" y="4800661"/>
              <a:ext cx="1370650" cy="1123361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6BCC9896-B60F-442D-BFB0-0CB48CAF2566}"/>
                </a:ext>
              </a:extLst>
            </p:cNvPr>
            <p:cNvSpPr txBox="1"/>
            <p:nvPr/>
          </p:nvSpPr>
          <p:spPr>
            <a:xfrm>
              <a:off x="8674944" y="4855499"/>
              <a:ext cx="1260974" cy="101368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74295" rIns="74295" bIns="74295" numCol="1" spcCol="1270" anchor="ctr" anchorCtr="0">
              <a:noAutofit/>
            </a:bodyPr>
            <a:lstStyle/>
            <a:p>
              <a:pPr algn="ctr" defTabSz="13001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38" b="1" dirty="0"/>
                <a:t>СПАРТАКИАДА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BD00D16-328C-42B2-B408-7132045BC948}"/>
              </a:ext>
            </a:extLst>
          </p:cNvPr>
          <p:cNvGrpSpPr/>
          <p:nvPr/>
        </p:nvGrpSpPr>
        <p:grpSpPr>
          <a:xfrm>
            <a:off x="2580471" y="3576769"/>
            <a:ext cx="1409255" cy="961522"/>
            <a:chOff x="4475440" y="2793948"/>
            <a:chExt cx="1703139" cy="984879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7278602C-1866-4495-BC1A-DAF408E3C9D7}"/>
                </a:ext>
              </a:extLst>
            </p:cNvPr>
            <p:cNvSpPr/>
            <p:nvPr/>
          </p:nvSpPr>
          <p:spPr>
            <a:xfrm>
              <a:off x="4475440" y="2793948"/>
              <a:ext cx="1703139" cy="98487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61685"/>
                <a:satOff val="42857"/>
                <a:lumOff val="-6303"/>
                <a:alphaOff val="0"/>
              </a:schemeClr>
            </a:fillRef>
            <a:effectRef idx="2">
              <a:schemeClr val="accent3">
                <a:hueOff val="1161685"/>
                <a:satOff val="42857"/>
                <a:lumOff val="-63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0EB6B4AC-03C7-42AF-908C-77FA256413A8}"/>
                </a:ext>
              </a:extLst>
            </p:cNvPr>
            <p:cNvSpPr txBox="1"/>
            <p:nvPr/>
          </p:nvSpPr>
          <p:spPr>
            <a:xfrm>
              <a:off x="4523521" y="2842027"/>
              <a:ext cx="1606983" cy="8887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084" tIns="35084" rIns="35084" bIns="35084" numCol="1" spcCol="1270" anchor="ctr" anchorCtr="0">
              <a:noAutofit/>
            </a:bodyPr>
            <a:lstStyle/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38" b="1" i="1" dirty="0">
                  <a:solidFill>
                    <a:schemeClr val="bg1"/>
                  </a:solidFill>
                </a:rPr>
                <a:t>I </a:t>
              </a:r>
              <a:r>
                <a:rPr lang="ru-RU" sz="1138" b="1" i="1" dirty="0">
                  <a:solidFill>
                    <a:schemeClr val="bg1"/>
                  </a:solidFill>
                </a:rPr>
                <a:t>этап </a:t>
              </a:r>
              <a:endParaRPr lang="en-US" sz="1138" b="1" i="1" dirty="0">
                <a:solidFill>
                  <a:schemeClr val="bg1"/>
                </a:solidFill>
              </a:endParaRPr>
            </a:p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75" b="1" dirty="0">
                  <a:solidFill>
                    <a:schemeClr val="bg1"/>
                  </a:solidFill>
                </a:rPr>
                <a:t> проводится в муниципальных образованиях</a:t>
              </a:r>
            </a:p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solidFill>
                    <a:schemeClr val="bg1"/>
                  </a:solidFill>
                </a:rPr>
                <a:t>(апрель - май 2021 г.)</a:t>
              </a:r>
            </a:p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7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6EDD778-3AFD-4E61-B897-CF8A9671EE98}"/>
              </a:ext>
            </a:extLst>
          </p:cNvPr>
          <p:cNvGrpSpPr/>
          <p:nvPr/>
        </p:nvGrpSpPr>
        <p:grpSpPr>
          <a:xfrm>
            <a:off x="2141351" y="4831234"/>
            <a:ext cx="1442277" cy="960697"/>
            <a:chOff x="4475440" y="2793948"/>
            <a:chExt cx="1703139" cy="984879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D7653C12-80E7-4F4F-A522-ECC747C260C5}"/>
                </a:ext>
              </a:extLst>
            </p:cNvPr>
            <p:cNvSpPr/>
            <p:nvPr/>
          </p:nvSpPr>
          <p:spPr>
            <a:xfrm>
              <a:off x="4475440" y="2793948"/>
              <a:ext cx="1703139" cy="98487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61685"/>
                <a:satOff val="42857"/>
                <a:lumOff val="-6303"/>
                <a:alphaOff val="0"/>
              </a:schemeClr>
            </a:fillRef>
            <a:effectRef idx="2">
              <a:schemeClr val="accent3">
                <a:hueOff val="1161685"/>
                <a:satOff val="42857"/>
                <a:lumOff val="-63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:a16="http://schemas.microsoft.com/office/drawing/2014/main" id="{64BE6B4B-7B6D-49E2-A5C7-8DDF7DBFD72E}"/>
                </a:ext>
              </a:extLst>
            </p:cNvPr>
            <p:cNvSpPr txBox="1"/>
            <p:nvPr/>
          </p:nvSpPr>
          <p:spPr>
            <a:xfrm>
              <a:off x="4523518" y="2842026"/>
              <a:ext cx="1606983" cy="8887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084" tIns="35084" rIns="35084" bIns="35084" numCol="1" spcCol="1270" anchor="ctr" anchorCtr="0">
              <a:noAutofit/>
            </a:bodyPr>
            <a:lstStyle/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75" b="1" dirty="0">
                  <a:solidFill>
                    <a:schemeClr val="bg1"/>
                  </a:solidFill>
                </a:rPr>
                <a:t> </a:t>
              </a:r>
              <a:r>
                <a:rPr lang="en-US" sz="1138" b="1" i="1" dirty="0">
                  <a:solidFill>
                    <a:schemeClr val="bg1"/>
                  </a:solidFill>
                </a:rPr>
                <a:t>II </a:t>
              </a:r>
              <a:r>
                <a:rPr lang="ru-RU" sz="1138" b="1" i="1" dirty="0">
                  <a:solidFill>
                    <a:schemeClr val="bg1"/>
                  </a:solidFill>
                </a:rPr>
                <a:t>этап </a:t>
              </a:r>
              <a:endParaRPr lang="en-US" sz="975" b="1" dirty="0">
                <a:solidFill>
                  <a:schemeClr val="bg1"/>
                </a:solidFill>
              </a:endParaRPr>
            </a:p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75" b="1" dirty="0">
                  <a:solidFill>
                    <a:schemeClr val="bg1"/>
                  </a:solidFill>
                </a:rPr>
                <a:t>проводится в субъектах РФ</a:t>
              </a:r>
              <a:endParaRPr lang="en-US" sz="975" b="1" dirty="0">
                <a:solidFill>
                  <a:schemeClr val="bg1"/>
                </a:solidFill>
              </a:endParaRPr>
            </a:p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solidFill>
                    <a:schemeClr val="bg1"/>
                  </a:solidFill>
                </a:rPr>
                <a:t>(май - июнь 2021 г.)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8428F05-C338-4CDA-8ED9-593D7B57446D}"/>
              </a:ext>
            </a:extLst>
          </p:cNvPr>
          <p:cNvGrpSpPr/>
          <p:nvPr/>
        </p:nvGrpSpPr>
        <p:grpSpPr>
          <a:xfrm>
            <a:off x="552210" y="5720545"/>
            <a:ext cx="1631063" cy="1006761"/>
            <a:chOff x="4475440" y="2793948"/>
            <a:chExt cx="1703139" cy="984879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9DDC8815-7993-4275-B6A5-337B405148BD}"/>
                </a:ext>
              </a:extLst>
            </p:cNvPr>
            <p:cNvSpPr/>
            <p:nvPr/>
          </p:nvSpPr>
          <p:spPr>
            <a:xfrm>
              <a:off x="4475440" y="2793948"/>
              <a:ext cx="1703139" cy="984879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61685"/>
                <a:satOff val="42857"/>
                <a:lumOff val="-6303"/>
                <a:alphaOff val="0"/>
              </a:schemeClr>
            </a:fillRef>
            <a:effectRef idx="2">
              <a:schemeClr val="accent3">
                <a:hueOff val="1161685"/>
                <a:satOff val="42857"/>
                <a:lumOff val="-63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4">
              <a:extLst>
                <a:ext uri="{FF2B5EF4-FFF2-40B4-BE49-F238E27FC236}">
                  <a16:creationId xmlns:a16="http://schemas.microsoft.com/office/drawing/2014/main" id="{7215E195-25DE-47A9-8C03-9EA4513B3D22}"/>
                </a:ext>
              </a:extLst>
            </p:cNvPr>
            <p:cNvSpPr txBox="1"/>
            <p:nvPr/>
          </p:nvSpPr>
          <p:spPr>
            <a:xfrm>
              <a:off x="4523517" y="2863782"/>
              <a:ext cx="1561890" cy="8669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084" tIns="35084" rIns="35084" bIns="35084" numCol="1" spcCol="1270" anchor="ctr" anchorCtr="0">
              <a:noAutofit/>
            </a:bodyPr>
            <a:lstStyle/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38" b="1" i="1" dirty="0">
                  <a:solidFill>
                    <a:schemeClr val="bg1"/>
                  </a:solidFill>
                </a:rPr>
                <a:t> </a:t>
              </a:r>
              <a:r>
                <a:rPr lang="en-US" sz="1138" b="1" i="1" dirty="0">
                  <a:solidFill>
                    <a:schemeClr val="bg1"/>
                  </a:solidFill>
                </a:rPr>
                <a:t>III </a:t>
              </a:r>
              <a:r>
                <a:rPr lang="ru-RU" sz="1138" b="1" i="1" dirty="0">
                  <a:solidFill>
                    <a:schemeClr val="bg1"/>
                  </a:solidFill>
                </a:rPr>
                <a:t>этап всероссийский</a:t>
              </a:r>
            </a:p>
            <a:p>
              <a:pPr algn="ctr" defTabSz="6139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i="1" dirty="0">
                  <a:solidFill>
                    <a:schemeClr val="bg1"/>
                  </a:solidFill>
                </a:rPr>
                <a:t>(15-30 сентябрь 2021 г.) </a:t>
              </a:r>
            </a:p>
          </p:txBody>
        </p:sp>
      </p:grp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92A287-6A33-4726-AC60-36DA9F8DB97A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1946555" y="4057530"/>
            <a:ext cx="633916" cy="2046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F4C1C1E-56CF-4FBF-A7E0-1B22029566EF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346148" y="4864109"/>
            <a:ext cx="795203" cy="44747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8FF0ED9-1C71-425D-BD45-99DA6EFBF836}"/>
              </a:ext>
            </a:extLst>
          </p:cNvPr>
          <p:cNvCxnSpPr>
            <a:cxnSpLocks/>
          </p:cNvCxnSpPr>
          <p:nvPr/>
        </p:nvCxnSpPr>
        <p:spPr>
          <a:xfrm flipH="1">
            <a:off x="891617" y="4878132"/>
            <a:ext cx="163694" cy="8646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9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160F8D-AAAA-42A4-94F6-D2A60FF35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8" y="0"/>
            <a:ext cx="9930398" cy="6853603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45DEBF3-731D-416A-A3E4-6CB168E1F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93" y="11154862"/>
            <a:ext cx="167193" cy="2339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16BB69-0B68-4D4A-9FB1-D306A8B6A257}"/>
              </a:ext>
            </a:extLst>
          </p:cNvPr>
          <p:cNvSpPr/>
          <p:nvPr/>
        </p:nvSpPr>
        <p:spPr>
          <a:xfrm>
            <a:off x="891617" y="603817"/>
            <a:ext cx="8598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ВСЕРОССИЙСКИЙ ЭТАП ВСЕРОССИЙСКОЙ ОТКРЫТОЙ СПАРТАКИАДЫ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СРЕДИ ОБУЧАЮЩИХСЯ ОРГАНИЗАЦИЙ ДОПОЛНИТЕЛЬНОГО ОБРАЗОВАНИЯ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ФИЗКУЛЬТУРНО-СПОРТИВНОЙ НАПРАВЛЕННОСТИ</a:t>
            </a:r>
            <a:endParaRPr lang="ru-RU" sz="1138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62633F-2DAC-44D2-931C-19442821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CF5991F-FB3F-4A7B-A5BD-6A8638C27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57" y="46609"/>
            <a:ext cx="802907" cy="87918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6DEC1BE-CDD9-4F8F-B96C-07DC97B93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521" y="91566"/>
            <a:ext cx="798345" cy="834226"/>
          </a:xfrm>
          <a:prstGeom prst="rect">
            <a:avLst/>
          </a:prstGeom>
        </p:spPr>
      </p:pic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2B255D5B-21FF-45A0-9084-81B062CF0AEF}"/>
              </a:ext>
            </a:extLst>
          </p:cNvPr>
          <p:cNvGraphicFramePr>
            <a:graphicFrameLocks noGrp="1"/>
          </p:cNvGraphicFramePr>
          <p:nvPr/>
        </p:nvGraphicFramePr>
        <p:xfrm>
          <a:off x="1114072" y="1661090"/>
          <a:ext cx="7677855" cy="455503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19801">
                  <a:extLst>
                    <a:ext uri="{9D8B030D-6E8A-4147-A177-3AD203B41FA5}">
                      <a16:colId xmlns:a16="http://schemas.microsoft.com/office/drawing/2014/main" val="824526482"/>
                    </a:ext>
                  </a:extLst>
                </a:gridCol>
                <a:gridCol w="1329936">
                  <a:extLst>
                    <a:ext uri="{9D8B030D-6E8A-4147-A177-3AD203B41FA5}">
                      <a16:colId xmlns:a16="http://schemas.microsoft.com/office/drawing/2014/main" val="2311660773"/>
                    </a:ext>
                  </a:extLst>
                </a:gridCol>
                <a:gridCol w="5728118">
                  <a:extLst>
                    <a:ext uri="{9D8B030D-6E8A-4147-A177-3AD203B41FA5}">
                      <a16:colId xmlns:a16="http://schemas.microsoft.com/office/drawing/2014/main" val="605838133"/>
                    </a:ext>
                  </a:extLst>
                </a:gridCol>
              </a:tblGrid>
              <a:tr h="460623">
                <a:tc>
                  <a:txBody>
                    <a:bodyPr/>
                    <a:lstStyle/>
                    <a:p>
                      <a:pPr indent="1803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indent="18034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п/п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45415" indent="-83185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Вид спорта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9685" indent="-6159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Место проведения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20804"/>
                  </a:ext>
                </a:extLst>
              </a:tr>
              <a:tr h="127033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1. 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Баскетбол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ул. Скворцова, д. 5 – СФК «Арена» ОГУ им. И.С. Тургенева;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ул. Октябрьская, д. 65 – Бюджетное профессиональное образовательное учреждение Орловской области «Училище олимпийского резерва»;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indent="698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ул. Комсомольская, д. 41 – Орловский государственный университет им. И.С. Тургенева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70462"/>
                  </a:ext>
                </a:extLst>
              </a:tr>
              <a:tr h="3591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2. 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Волейбол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Кромское шоссе, д. 4 – Центр спортивно–зрелищных мероприятий «ГРИННЦЕНТР»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60392"/>
                  </a:ext>
                </a:extLst>
              </a:tr>
              <a:tr h="4814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3. 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Гандбол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Краснодарский край, г. Краснодар, ул. Бородина, д. 19 – Государственное бюджетное учреждение дополнительного образования Краснодарского края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</a:rPr>
                        <a:t>детско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–юношеская спортивная школа 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62996"/>
                  </a:ext>
                </a:extLst>
              </a:tr>
              <a:tr h="7605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4. 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Лёгкая атлетика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ул. Тургенева, д. 55 – Центральный стадион имени Ленина; 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ул. Матросова, д.5а – Бюджетное профессиональное образовательное учреждение Орловской области «Училище олимпийского резерва» 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52270"/>
                  </a:ext>
                </a:extLst>
              </a:tr>
              <a:tr h="6037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5. 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Плавание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Краснодарский край, г-к Анапа, пр. Революции, д. 11– Муниципальное автономное учреждение дополнительного образования детско-юношеской спортивной школы «Виктория» муниципального образования город-курорт Анапа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11117"/>
                  </a:ext>
                </a:extLst>
              </a:tr>
              <a:tr h="3591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6. 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Самбо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Кромское шоссе, д. 4 – Центр спортивно–зрелищных мероприятий «ГРИННЦЕНТР», ТМК «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</a:rPr>
                        <a:t>Гринн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» Конгресс–Холл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41308"/>
                  </a:ext>
                </a:extLst>
              </a:tr>
              <a:tr h="2601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7. 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Футбол (8х8)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</a:rPr>
                        <a:t>Орловская область, г. Орёл, ул. Тургенева, д. 55 – Центральный стадион им. Ленина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25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196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4" t="67434" r="-641" b="-151"/>
          <a:stretch/>
        </p:blipFill>
        <p:spPr>
          <a:xfrm>
            <a:off x="6415507" y="3999512"/>
            <a:ext cx="3564384" cy="2845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75" y="3470149"/>
            <a:ext cx="6095983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25" b="1" dirty="0">
                <a:solidFill>
                  <a:srgbClr val="0070C0"/>
                </a:solidFill>
                <a:latin typeface="PF Din Text Cond Pro" panose="02000000000000000000" pitchFamily="2" charset="0"/>
              </a:rPr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84" y="1879718"/>
            <a:ext cx="3137732" cy="14899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0358"/>
            <a:ext cx="3714750" cy="6258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718" y="5209525"/>
            <a:ext cx="4953000" cy="7677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63" b="1" dirty="0">
                <a:latin typeface="PF Din Text Cond Pro" panose="02000000000000000000" pitchFamily="2" charset="0"/>
                <a:ea typeface="Times New Roman" panose="02020603050405020304" pitchFamily="18" charset="0"/>
              </a:rPr>
              <a:t>Сайт: </a:t>
            </a:r>
            <a:r>
              <a:rPr lang="ru-RU" sz="1463" b="1" dirty="0" err="1">
                <a:latin typeface="PF Din Text Cond Pro" panose="02000000000000000000" pitchFamily="2" charset="0"/>
                <a:ea typeface="Times New Roman" panose="02020603050405020304" pitchFamily="18" charset="0"/>
              </a:rPr>
              <a:t>фцомофв.рф</a:t>
            </a:r>
            <a:endParaRPr lang="ru-RU" sz="1463" b="1" dirty="0">
              <a:latin typeface="PF Din Text Cond Pr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ru-RU" sz="1463" b="1" dirty="0">
                <a:latin typeface="PF Din Text Cond Pro" panose="02000000000000000000" pitchFamily="2" charset="0"/>
                <a:ea typeface="Times New Roman" panose="02020603050405020304" pitchFamily="18" charset="0"/>
              </a:rPr>
              <a:t>Тел.:8 (495) 360-72-46</a:t>
            </a:r>
            <a:r>
              <a:rPr lang="ru-RU" sz="1300" b="1" dirty="0">
                <a:latin typeface="PF Din Text Cond Pro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ru-RU" sz="1463" b="1" dirty="0">
                <a:latin typeface="PF Din Text Cond Pro" panose="02000000000000000000" pitchFamily="2" charset="0"/>
                <a:ea typeface="Times New Roman" panose="02020603050405020304" pitchFamily="18" charset="0"/>
              </a:rPr>
              <a:t>8 (495) 360-84-56</a:t>
            </a:r>
            <a:endParaRPr lang="ru-RU" sz="1300" b="1" dirty="0">
              <a:latin typeface="PF Din Text Cond Pro" panose="02000000000000000000" pitchFamily="2" charset="0"/>
              <a:ea typeface="Times New Roman" panose="02020603050405020304" pitchFamily="18" charset="0"/>
            </a:endParaRPr>
          </a:p>
          <a:p>
            <a:pPr algn="just"/>
            <a:r>
              <a:rPr lang="ru-RU" sz="1463" dirty="0">
                <a:latin typeface="PF Din Text Cond Pro" panose="02000000000000000000" pitchFamily="2" charset="0"/>
                <a:ea typeface="Times New Roman" panose="02020603050405020304" pitchFamily="18" charset="0"/>
                <a:hlinkClick r:id="rId6"/>
              </a:rPr>
              <a:t>Эл. почта: </a:t>
            </a:r>
            <a:r>
              <a:rPr lang="en-US" sz="1463" u="sng" dirty="0">
                <a:latin typeface="PF Din Text Cond Pro" panose="02000000000000000000" pitchFamily="2" charset="0"/>
                <a:ea typeface="Times New Roman" panose="02020603050405020304" pitchFamily="18" charset="0"/>
                <a:hlinkClick r:id="rId6"/>
              </a:rPr>
              <a:t>fcomofv@mail.ru</a:t>
            </a:r>
            <a:endParaRPr lang="ru-RU" sz="1300" dirty="0">
              <a:latin typeface="PF Din Text Cond Pro" panose="020000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4CA6E7-C297-4F7B-BDC8-C98E7515EF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93222" l="2889" r="99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466" y="6276979"/>
            <a:ext cx="286162" cy="2861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C62E1E-D457-47B0-BAA8-63AE4CA5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07" y="6369091"/>
            <a:ext cx="569053" cy="2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F5991F-FB3F-4A7B-A5BD-6A8638C272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1206" y="713911"/>
            <a:ext cx="1397740" cy="15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8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4329</TotalTime>
  <Words>554</Words>
  <Application>Microsoft Office PowerPoint</Application>
  <PresentationFormat>Лист A4 (210x297 мм)</PresentationFormat>
  <Paragraphs>100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PF Din Text Cond Pro</vt:lpstr>
      <vt:lpstr>Roboto</vt:lpstr>
      <vt:lpstr>Times New Roman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«Президентские состязания»  и «Президентские спортивные игры»</dc:title>
  <dc:creator>Наталья</dc:creator>
  <cp:lastModifiedBy>Екатерина Журочкина</cp:lastModifiedBy>
  <cp:revision>415</cp:revision>
  <cp:lastPrinted>2020-03-20T08:58:38Z</cp:lastPrinted>
  <dcterms:created xsi:type="dcterms:W3CDTF">2019-08-06T09:10:03Z</dcterms:created>
  <dcterms:modified xsi:type="dcterms:W3CDTF">2021-04-21T12:36:18Z</dcterms:modified>
</cp:coreProperties>
</file>