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96" r:id="rId4"/>
    <p:sldId id="295" r:id="rId5"/>
    <p:sldId id="293" r:id="rId6"/>
    <p:sldId id="294" r:id="rId7"/>
    <p:sldId id="281" r:id="rId8"/>
    <p:sldId id="302" r:id="rId9"/>
    <p:sldId id="282" r:id="rId10"/>
    <p:sldId id="284" r:id="rId11"/>
    <p:sldId id="283" r:id="rId12"/>
    <p:sldId id="299" r:id="rId13"/>
    <p:sldId id="285" r:id="rId14"/>
    <p:sldId id="300" r:id="rId15"/>
    <p:sldId id="289" r:id="rId16"/>
    <p:sldId id="301" r:id="rId17"/>
    <p:sldId id="287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961256781403167E-2"/>
          <c:y val="0.10553601040250186"/>
          <c:w val="0.9551304350216131"/>
          <c:h val="0.77225466589334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физических качеств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55.5</c:v>
                </c:pt>
                <c:pt idx="1">
                  <c:v>58</c:v>
                </c:pt>
                <c:pt idx="2">
                  <c:v>55</c:v>
                </c:pt>
                <c:pt idx="3">
                  <c:v>61.1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получение положительной отметки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26.9</c:v>
                </c:pt>
                <c:pt idx="1">
                  <c:v>17.3</c:v>
                </c:pt>
                <c:pt idx="2">
                  <c:v>34.200000000000003</c:v>
                </c:pt>
                <c:pt idx="3">
                  <c:v>38.5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избегание проблем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14.5</c:v>
                </c:pt>
                <c:pt idx="2">
                  <c:v>23.5</c:v>
                </c:pt>
                <c:pt idx="3">
                  <c:v>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17815296"/>
        <c:axId val="33031296"/>
      </c:barChart>
      <c:catAx>
        <c:axId val="1178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031296"/>
        <c:crosses val="autoZero"/>
        <c:auto val="1"/>
        <c:lblAlgn val="ctr"/>
        <c:lblOffset val="100"/>
        <c:noMultiLvlLbl val="0"/>
      </c:catAx>
      <c:valAx>
        <c:axId val="3303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91410780945E-2"/>
          <c:y val="0.93423990657955047"/>
          <c:w val="0.89999993128624756"/>
          <c:h val="6.576009342044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подвижные и спортивные игры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77.900000000000006</c:v>
                </c:pt>
                <c:pt idx="1">
                  <c:v>75.3</c:v>
                </c:pt>
                <c:pt idx="2">
                  <c:v>86.1</c:v>
                </c:pt>
                <c:pt idx="3">
                  <c:v>86.6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соревнования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52.8</c:v>
                </c:pt>
                <c:pt idx="1">
                  <c:v>45.3</c:v>
                </c:pt>
                <c:pt idx="2">
                  <c:v>68.5</c:v>
                </c:pt>
                <c:pt idx="3">
                  <c:v>67.8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двигательная активность по интересам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</c:v>
                </c:pt>
                <c:pt idx="1">
                  <c:v>27.7</c:v>
                </c:pt>
                <c:pt idx="2">
                  <c:v>71.2</c:v>
                </c:pt>
                <c:pt idx="3">
                  <c:v>72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подготовка к ГТО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28.4</c:v>
                </c:pt>
                <c:pt idx="1">
                  <c:v>25.9</c:v>
                </c:pt>
                <c:pt idx="2">
                  <c:v>64.599999999999994</c:v>
                </c:pt>
                <c:pt idx="3">
                  <c:v>65.7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9585920"/>
        <c:axId val="39566656"/>
      </c:barChart>
      <c:catAx>
        <c:axId val="1495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566656"/>
        <c:crosses val="autoZero"/>
        <c:auto val="1"/>
        <c:lblAlgn val="ctr"/>
        <c:lblOffset val="100"/>
        <c:noMultiLvlLbl val="0"/>
      </c:catAx>
      <c:valAx>
        <c:axId val="3956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58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уроками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78.7</c:v>
                </c:pt>
                <c:pt idx="1">
                  <c:v>70.2</c:v>
                </c:pt>
                <c:pt idx="2">
                  <c:v>53.8</c:v>
                </c:pt>
                <c:pt idx="3">
                  <c:v>50.1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неудовлетворены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учащиеся 3-4 классов</c:v>
                </c:pt>
                <c:pt idx="1">
                  <c:v>учащиеся 5-7 классов</c:v>
                </c:pt>
                <c:pt idx="2">
                  <c:v>учащиеся 8-9 классов</c:v>
                </c:pt>
                <c:pt idx="3">
                  <c:v>учащиеся 10-11 классов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21.3</c:v>
                </c:pt>
                <c:pt idx="1">
                  <c:v>29.8</c:v>
                </c:pt>
                <c:pt idx="2">
                  <c:v>46.2</c:v>
                </c:pt>
                <c:pt idx="3">
                  <c:v>49.9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54926080"/>
        <c:axId val="39891456"/>
      </c:barChart>
      <c:catAx>
        <c:axId val="15492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891456"/>
        <c:crosses val="autoZero"/>
        <c:auto val="1"/>
        <c:lblAlgn val="ctr"/>
        <c:lblOffset val="100"/>
        <c:noMultiLvlLbl val="0"/>
      </c:catAx>
      <c:valAx>
        <c:axId val="3989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9260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6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4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5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F9F8-5CE4-4949-80BB-828ADD45CA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408C1-DF56-4CC4-8E55-5C1FA17A3A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2994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5AA83-0764-4E21-B24D-1D3EB1CA2D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B378-6FE4-448A-874B-A1F6955A1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091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8F36-4BCB-4D32-A8C5-E49FF3378F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D8DE-6B85-4694-A6CE-77C6410F86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49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0A7F-372A-4980-BAF9-2F063AC75F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B66B-C987-4784-8BE8-0FCE7E9E54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91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71AAB-DB22-4C8D-ADB7-12DA89E4E5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14BE-0DE2-4FD7-B7B9-B39314DF72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22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A211-AD0A-433F-A903-B31772EDED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DC8D-966F-4FA5-905C-FA8DB3C05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06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593F-546C-4BA7-B548-590625DF1D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1639-1407-4F0F-994E-49ECD6EBCF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23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E70B-85FF-45F2-8FED-D1C1275B23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92B3-238D-4B1F-941E-E9620764E3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69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80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3197B-E8DE-4CE4-BCAD-B092081DAB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6C55-687D-4DC7-A6CE-FDBE0E8F44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6257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7DBF-F6B0-43AD-9777-F041AF4E39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2665-C69B-42AB-A0A5-643BACA5D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1593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6ACDB-D5F5-439E-AE63-F61D463201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7FDEF-2458-4B5A-8482-99A2B25E3B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93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2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7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9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1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8534-DA25-4900-B6CC-44E0B5ED7A2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4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88534-DA25-4900-B6CC-44E0B5ED7A2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6544-775A-4825-902C-A7DF6606E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956F9FA-9449-4980-B55D-5C139B89C0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13.04.2017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2555C5B-17FE-47FC-B020-71EDD1396C91}" type="slidenum">
              <a:rPr lang="ru-RU" altLang="ru-RU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34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554926"/>
            <a:ext cx="11929243" cy="271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40"/>
            <a:ext cx="11929243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7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4" y="180977"/>
            <a:ext cx="7948612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5" y="636907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6" y="44449"/>
            <a:ext cx="682625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7277" y="2345862"/>
            <a:ext cx="10232289" cy="2616101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5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Эффективные модели освоения</a:t>
            </a:r>
          </a:p>
          <a:p>
            <a:pPr algn="ctr"/>
            <a:r>
              <a:rPr lang="ru-RU" sz="55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5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изической культуры</a:t>
            </a:r>
          </a:p>
          <a:p>
            <a:pPr algn="ctr"/>
            <a:endParaRPr lang="ru-RU" sz="5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9146" y="5821253"/>
            <a:ext cx="3563920" cy="677106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Данилина Надежда Анатольевна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етодист ГМЦ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ДОгМ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hecliparts.com/wp-content/uploads/2016/07/puzzle-pieces-clipart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955">
            <a:off x="7372240" y="1510297"/>
            <a:ext cx="4830936" cy="48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8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6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471084" y="182035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9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6151" name="Picture 7" descr="224-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6" y="44452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013885"/>
            <a:ext cx="12192000" cy="4148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eaLnBrk="0" hangingPunct="0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ЭЛЕКТРОННОГО ОБУЧЕНИЯ И ДИСТАНЦИОННЫХ ОБРАЗОВАТЕЛЬНЫХ ТЕХНОЛОГИЙ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85" y="869952"/>
            <a:ext cx="709083" cy="78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464" y="3000043"/>
            <a:ext cx="2380337" cy="1901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51885" y="2046535"/>
            <a:ext cx="6822017" cy="4154984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algn="just" eaLnBrk="0" hangingPunct="0">
              <a:defRPr/>
            </a:pPr>
            <a:endParaRPr lang="ru-RU" sz="2400" dirty="0"/>
          </a:p>
          <a:p>
            <a:pPr marL="380981" indent="-380981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временно освобожденные от физических нагрузок после перенесенных заболеваний  по рекомендации врача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80981" indent="-380981" algn="just" eaLnBrk="0" hangingPunct="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81" indent="-380981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с ограниченными возможностями здоровья, имеющие специальную медицинскую группу «А» или «Б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80981" indent="-380981" algn="just" eaLnBrk="0" hangingPunct="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81" indent="-380981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имеющие инвалидность.</a:t>
            </a:r>
          </a:p>
        </p:txBody>
      </p:sp>
    </p:spTree>
    <p:extLst>
      <p:ext uri="{BB962C8B-B14F-4D97-AF65-F5344CB8AC3E}">
        <p14:creationId xmlns:p14="http://schemas.microsoft.com/office/powerpoint/2010/main" val="39265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8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6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471084" y="182035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9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6151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6" y="44452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957101"/>
            <a:ext cx="12192000" cy="6918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0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 273-ФЗ  «ОБ ОБРАЗОВАНИИ В РОССИЙСКОЙ ФЕДЕРАЦИИ»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56" y="863675"/>
            <a:ext cx="809624" cy="89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77462" y="2416646"/>
            <a:ext cx="10279119" cy="295465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dirty="0" smtClean="0"/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34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Обучающимся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академические права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осуществляющей образовательную деятельность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установленном ею порядке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обучающимися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предметов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курсов, дисциплин (модулей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практики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дополнительных образовательных программ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организациях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осуществляющих образовательную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8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6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471084" y="182035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9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7175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6" y="44452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013885"/>
            <a:ext cx="12192000" cy="4148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eaLnBrk="0" hangingPunct="0">
              <a:defRPr/>
            </a:pPr>
            <a:r>
              <a:rPr lang="ru-RU" sz="2100" dirty="0"/>
              <a:t>                    </a:t>
            </a:r>
          </a:p>
          <a:p>
            <a:pPr eaLnBrk="0" hangingPunct="0">
              <a:defRPr/>
            </a:pPr>
            <a:r>
              <a:rPr lang="ru-RU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ЗАЧЕТ ОБРАЗОВАТЕЛЬНЫХ РЕЗУЛЬТАТОВ</a:t>
            </a:r>
          </a:p>
          <a:p>
            <a:pPr eaLnBrk="0" hangingPunct="0">
              <a:defRPr/>
            </a:pPr>
            <a:endParaRPr lang="ru-RU" sz="2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5" y="869952"/>
            <a:ext cx="709083" cy="78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9" name="Прямоугольник 12"/>
          <p:cNvSpPr>
            <a:spLocks noChangeArrowheads="1"/>
          </p:cNvSpPr>
          <p:nvPr/>
        </p:nvSpPr>
        <p:spPr bwMode="auto">
          <a:xfrm>
            <a:off x="229081" y="2172921"/>
            <a:ext cx="744008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занимающиеся каким либо видом спорта в спортивной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общей физической подготовки (отсутствие необходимости выполнения базовых упражнений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посещение занятий в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физкультурно-спортивного профиля</a:t>
            </a:r>
          </a:p>
        </p:txBody>
      </p:sp>
      <p:pic>
        <p:nvPicPr>
          <p:cNvPr id="3074" name="Picture 2" descr="https://thecliparts.com/wp-content/uploads/2016/07/puzzle-pieces-clipart-3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63" y="1713955"/>
            <a:ext cx="4468884" cy="446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546" y="3166496"/>
            <a:ext cx="2112135" cy="16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8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6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471084" y="182035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9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6151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6" y="44452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957101"/>
            <a:ext cx="12192000" cy="6918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0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 273-ФЗ  «ОБ ОБРАЗОВАНИИ В РОССИЙСКОЙ ФЕДЕРАЦИИ»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56" y="863675"/>
            <a:ext cx="809624" cy="89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79550" y="2112805"/>
            <a:ext cx="11292625" cy="224676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17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образование может быть получено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 организаций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очной,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очно-заочной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заочной форме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семейного образования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различных форм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образования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5637" y="4245014"/>
            <a:ext cx="10980729" cy="224676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34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Обучающимся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академические права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образования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условий для обучения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особенностей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психофизического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состояния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индивидуальному учебному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hecliparts.com/wp-content/uploads/2016/07/puzzle-pieces-clipart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88" y="1854559"/>
            <a:ext cx="4380547" cy="43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8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6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471084" y="182035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9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9223" name="Picture 7" descr="224-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6" y="44452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013885"/>
            <a:ext cx="12192000" cy="4148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just" eaLnBrk="0" hangingPunct="0">
              <a:defRPr/>
            </a:pPr>
            <a:r>
              <a:rPr lang="ru-RU" dirty="0"/>
              <a:t>                    </a:t>
            </a:r>
          </a:p>
          <a:p>
            <a:pPr algn="just" eaLnBrk="0" hangingPunct="0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ПРОГРАММЫ ПО ФИЗИЧЕСКОЙ КУЛЬТУРЕ В ФОРМЕ СОРЕВНОВАНИЙ</a:t>
            </a:r>
          </a:p>
          <a:p>
            <a:pPr eaLnBrk="0" hangingPunct="0">
              <a:defRPr/>
            </a:pPr>
            <a:endParaRPr lang="ru-RU" sz="2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85" y="869952"/>
            <a:ext cx="709083" cy="78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791" y="3393773"/>
            <a:ext cx="2093979" cy="1207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8" name="Прямоугольник 8"/>
          <p:cNvSpPr>
            <a:spLocks noChangeArrowheads="1"/>
          </p:cNvSpPr>
          <p:nvPr/>
        </p:nvSpPr>
        <p:spPr bwMode="auto">
          <a:xfrm>
            <a:off x="354915" y="2139129"/>
            <a:ext cx="7333772" cy="37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рейтинговых спортивно-массовых мероприятий на региональном уровне и 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alt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регионального и всероссийского этапов олимпиады школьников по предмету «Физическая культура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alt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сдавшие нормативы ГТО по одному из трех уровней трудности, соответствующих золотому, серебряному и бронзовому знакам отличия на золотой, серебряный или бронзовый знак</a:t>
            </a:r>
          </a:p>
        </p:txBody>
      </p:sp>
    </p:spTree>
    <p:extLst>
      <p:ext uri="{BB962C8B-B14F-4D97-AF65-F5344CB8AC3E}">
        <p14:creationId xmlns:p14="http://schemas.microsoft.com/office/powerpoint/2010/main" val="14556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8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6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471084" y="182035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9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6151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6" y="44452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957101"/>
            <a:ext cx="12192000" cy="6918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0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 273-ФЗ  «ОБ ОБРАЗОВАНИИ В РОССИЙСКОЙ ФЕДЕРАЦИИ»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56" y="863675"/>
            <a:ext cx="809624" cy="89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471084" y="2375957"/>
            <a:ext cx="9648861" cy="36317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Образовательные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разрабатываются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организацией, осуществляющей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Образовательные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содержания образования, выборе образовательных технологий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0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8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6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1471084" y="182035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9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8199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6" y="44452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013886"/>
            <a:ext cx="12192000" cy="46778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eaLnBrk="0" hangingPunct="0">
              <a:defRPr/>
            </a:pP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УРОК ФИЗИЧЕСКОЙ КУЛЬТУРЫ 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4" y="850902"/>
            <a:ext cx="717549" cy="79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1884" y="2532425"/>
            <a:ext cx="7366000" cy="3416320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eaLnBrk="0" hangingPunct="0"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81" indent="-380981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не посещающие кружки и секции физкультурно-спортивной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</a:p>
          <a:p>
            <a:pPr marL="380981" indent="-380981" algn="just" eaLnBrk="0" hangingPunct="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81" indent="-380981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мотивацию к сохранению здоровья и развитию физических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</a:t>
            </a:r>
          </a:p>
          <a:p>
            <a:pPr marL="380981" indent="-380981" algn="just" eaLnBrk="0" hangingPunct="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81" indent="-380981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Выбравшие двигательную активность по интересам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81" indent="-380981" eaLnBrk="0" hangingPunct="0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thecliparts.com/wp-content/uploads/2016/07/puzzle-pieces-clipart-3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6868">
            <a:off x="7825455" y="2078871"/>
            <a:ext cx="4335684" cy="43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583" y="3450092"/>
            <a:ext cx="2403160" cy="15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554926"/>
            <a:ext cx="11929243" cy="271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40"/>
            <a:ext cx="11929243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7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4" y="180977"/>
            <a:ext cx="7948612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5" y="636907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6" y="44449"/>
            <a:ext cx="682625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926" y="2017796"/>
            <a:ext cx="4819076" cy="40926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3287" y="1846423"/>
            <a:ext cx="6988003" cy="6063199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marL="457189" indent="-45718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довлетворение образовательных потребностей;</a:t>
            </a:r>
          </a:p>
          <a:p>
            <a:pPr marL="457189" indent="-45718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мотивации;</a:t>
            </a:r>
          </a:p>
          <a:p>
            <a:pPr marL="457189" indent="-45718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пропусков уроков без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уважительной причины;</a:t>
            </a:r>
          </a:p>
          <a:p>
            <a:pPr marL="457189" indent="-45718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качества освоения учебного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предмета;</a:t>
            </a:r>
          </a:p>
          <a:p>
            <a:pPr marL="457189" indent="-45718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нижение уровня травматизма</a:t>
            </a:r>
          </a:p>
          <a:p>
            <a:pPr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05" y="865515"/>
            <a:ext cx="118500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endParaRPr lang="ru-RU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737985"/>
            <a:ext cx="11929243" cy="88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40"/>
            <a:ext cx="11929243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7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4" y="180977"/>
            <a:ext cx="7948612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5" y="636907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6" y="44449"/>
            <a:ext cx="682625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507650664"/>
              </p:ext>
            </p:extLst>
          </p:nvPr>
        </p:nvGraphicFramePr>
        <p:xfrm>
          <a:off x="257578" y="1545021"/>
          <a:ext cx="11642503" cy="4970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6843" y="770431"/>
            <a:ext cx="11708524" cy="70788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Всероссийское социологическое исследование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вовлеченности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 в занятия по предмету «Физическая культура»</a:t>
            </a:r>
          </a:p>
        </p:txBody>
      </p:sp>
    </p:spTree>
    <p:extLst>
      <p:ext uri="{BB962C8B-B14F-4D97-AF65-F5344CB8AC3E}">
        <p14:creationId xmlns:p14="http://schemas.microsoft.com/office/powerpoint/2010/main" val="30353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554926"/>
            <a:ext cx="11929243" cy="271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40"/>
            <a:ext cx="11929243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7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4" y="180977"/>
            <a:ext cx="7948612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5" y="636907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6" y="44449"/>
            <a:ext cx="682625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827080986"/>
              </p:ext>
            </p:extLst>
          </p:nvPr>
        </p:nvGraphicFramePr>
        <p:xfrm>
          <a:off x="270456" y="923789"/>
          <a:ext cx="11681139" cy="551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27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554926"/>
            <a:ext cx="11929243" cy="271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40"/>
            <a:ext cx="11929243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7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4" y="180977"/>
            <a:ext cx="7948612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5" y="636907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6" y="44449"/>
            <a:ext cx="682625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400752637"/>
              </p:ext>
            </p:extLst>
          </p:nvPr>
        </p:nvGraphicFramePr>
        <p:xfrm>
          <a:off x="399246" y="803138"/>
          <a:ext cx="11359167" cy="563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71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126125" y="6554926"/>
            <a:ext cx="11929243" cy="271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124" y="58740"/>
            <a:ext cx="11929243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125" y="6715127"/>
            <a:ext cx="1192924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627314" y="180977"/>
            <a:ext cx="7948612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125" y="636907"/>
            <a:ext cx="11929241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0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1712916" y="44449"/>
            <a:ext cx="682625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8117" y="1041721"/>
            <a:ext cx="7956089" cy="584775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уроков физической культуры</a:t>
            </a:r>
            <a:endParaRPr lang="ru-RU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4874" y="2243813"/>
            <a:ext cx="7771743" cy="3785652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marL="342891" indent="-342891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ОДНООБРАЗИЕ ВИДОВ ДЕЯТЕЛЬНОСТИ</a:t>
            </a:r>
          </a:p>
          <a:p>
            <a:pPr marL="342891" indent="-342891" algn="just">
              <a:buFont typeface="Wingdings" panose="05000000000000000000" pitchFamily="2" charset="2"/>
              <a:buChar char="Ø"/>
            </a:pP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ПОНЯТНОГО ОБЪЯСНЕНИЯ МАТЕРИАЛА</a:t>
            </a:r>
          </a:p>
          <a:p>
            <a:pPr marL="342891" indent="-342891" algn="just">
              <a:buFont typeface="Wingdings" panose="05000000000000000000" pitchFamily="2" charset="2"/>
              <a:buChar char="Ø"/>
            </a:pP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ВРЕМЕНИ НА ОСВОЕНИЕ ПРОГРАММЫ</a:t>
            </a:r>
          </a:p>
          <a:p>
            <a:pPr marL="342891" indent="-342891" algn="just">
              <a:buFont typeface="Wingdings" panose="05000000000000000000" pitchFamily="2" charset="2"/>
              <a:buChar char="Ø"/>
            </a:pP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МЕСТА В СПОРТИВНОМ ЗАЛЕ</a:t>
            </a:r>
          </a:p>
          <a:p>
            <a:pPr marL="342891" indent="-342891" algn="just">
              <a:buFont typeface="Wingdings" panose="05000000000000000000" pitchFamily="2" charset="2"/>
              <a:buChar char="Ø"/>
            </a:pP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УДОБНЫХ РАЗДЕВАЛОК И ДУШЕВЫХ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8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6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1471084" y="182035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9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3079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6" y="44452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 19"/>
          <p:cNvSpPr/>
          <p:nvPr/>
        </p:nvSpPr>
        <p:spPr>
          <a:xfrm>
            <a:off x="4565653" y="2451102"/>
            <a:ext cx="2906183" cy="286596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Создание условий для образовательной успешности обучающихся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1013885"/>
            <a:ext cx="12192000" cy="4148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eaLnBrk="0" hangingPunct="0">
              <a:defRPr/>
            </a:pPr>
            <a:r>
              <a:rPr lang="ru-RU" sz="2100" dirty="0"/>
              <a:t>                   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24647" y="1724959"/>
            <a:ext cx="3345344" cy="11043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ru-RU" sz="1600" kern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Возможность выбора индивидуальной образовательной траектории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1885" y="3295604"/>
            <a:ext cx="3211307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eaLnBrk="0" hangingPunct="0">
              <a:defRPr/>
            </a:pPr>
            <a:r>
              <a:rPr lang="ru-RU" sz="1600" kern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Организация деятельности обучающихся, имеющих отклонения в состоянии здоровья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24647" y="4967624"/>
            <a:ext cx="3345344" cy="1190235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ru-RU" sz="1600" kern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Снижение травматизма на уроках физической культуры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672913" y="1728657"/>
            <a:ext cx="3281352" cy="1100683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ru-RU" sz="1600" kern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Удовлетворение различных образовательных потребностей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91873" y="3285172"/>
            <a:ext cx="3261927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ru-RU" sz="1600" kern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Достижение планируемых результатов освоения предмета «Физическая культура» всеми обучающимися без исключения</a:t>
            </a:r>
            <a:endParaRPr lang="ru-RU" sz="16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672913" y="4988263"/>
            <a:ext cx="3281352" cy="116959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ru-RU" sz="1600" kern="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Внедрение в образовательный процесс эффективных моделей освоения физической культуры</a:t>
            </a:r>
            <a:endParaRPr lang="ru-RU" sz="1600" kern="0" dirty="0">
              <a:solidFill>
                <a:prstClr val="white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5" y="869952"/>
            <a:ext cx="709083" cy="78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" name="Прямая соединительная линия 31"/>
          <p:cNvCxnSpPr>
            <a:stCxn id="23" idx="3"/>
            <a:endCxn id="20" idx="1"/>
          </p:cNvCxnSpPr>
          <p:nvPr/>
        </p:nvCxnSpPr>
        <p:spPr>
          <a:xfrm>
            <a:off x="4370919" y="2277533"/>
            <a:ext cx="620183" cy="592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4" idx="3"/>
            <a:endCxn id="20" idx="2"/>
          </p:cNvCxnSpPr>
          <p:nvPr/>
        </p:nvCxnSpPr>
        <p:spPr>
          <a:xfrm flipV="1">
            <a:off x="3462867" y="3884086"/>
            <a:ext cx="1102784" cy="21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5" idx="3"/>
            <a:endCxn id="20" idx="3"/>
          </p:cNvCxnSpPr>
          <p:nvPr/>
        </p:nvCxnSpPr>
        <p:spPr>
          <a:xfrm flipV="1">
            <a:off x="4370919" y="4897969"/>
            <a:ext cx="620183" cy="664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36" idx="1"/>
            <a:endCxn id="20" idx="6"/>
          </p:cNvCxnSpPr>
          <p:nvPr/>
        </p:nvCxnSpPr>
        <p:spPr>
          <a:xfrm flipH="1" flipV="1">
            <a:off x="7471835" y="3884086"/>
            <a:ext cx="819151" cy="10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0" idx="7"/>
            <a:endCxn id="35" idx="1"/>
          </p:cNvCxnSpPr>
          <p:nvPr/>
        </p:nvCxnSpPr>
        <p:spPr>
          <a:xfrm flipV="1">
            <a:off x="7046384" y="2279652"/>
            <a:ext cx="626533" cy="590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20" idx="5"/>
            <a:endCxn id="37" idx="1"/>
          </p:cNvCxnSpPr>
          <p:nvPr/>
        </p:nvCxnSpPr>
        <p:spPr>
          <a:xfrm>
            <a:off x="7046384" y="4897969"/>
            <a:ext cx="626533" cy="675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7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8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6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471084" y="182036"/>
            <a:ext cx="10598149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9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4103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6" y="44452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013885"/>
            <a:ext cx="12192000" cy="4148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4" tIns="60957" rIns="121914" bIns="60957" anchor="ctr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dirty="0">
                <a:solidFill>
                  <a:prstClr val="black"/>
                </a:solidFill>
              </a:rPr>
              <a:t>                    </a:t>
            </a:r>
            <a:r>
              <a:rPr lang="ru-RU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5" y="869952"/>
            <a:ext cx="709083" cy="78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4" y="1767419"/>
            <a:ext cx="11258549" cy="460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6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8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6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1471084" y="182035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9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5127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6" y="44452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1013885"/>
            <a:ext cx="12192000" cy="41486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eaLnBrk="0" hangingPunct="0">
              <a:defRPr/>
            </a:pPr>
            <a:r>
              <a:rPr lang="ru-RU" sz="2100" dirty="0"/>
              <a:t>                    </a:t>
            </a:r>
            <a:r>
              <a:rPr lang="ru-RU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ЭФФЕКТИВНОГО ОСВОЕНИЯ ФИЗИЧЕСКОЙ КУЛЬТУРЫ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5" y="869952"/>
            <a:ext cx="709083" cy="78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58951" y="4340226"/>
            <a:ext cx="10043584" cy="88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just" eaLnBrk="0" hangingPunct="0"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программы по физической культуре в форме соревнований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58952" y="2089151"/>
            <a:ext cx="10043583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just" eaLnBrk="0" hangingPunct="0"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электронного обучения и дистанционных образовательных технологий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58952" y="3177117"/>
            <a:ext cx="10043583" cy="90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just" eaLnBrk="0" hangingPunct="0"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Зачет образовательных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полученных в других организациях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8952" y="5488519"/>
            <a:ext cx="1004358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just" eaLnBrk="0" hangingPunct="0"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урок физической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thecliparts.com/wp-content/uploads/2016/07/puzzle-pieces-clipart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3731">
            <a:off x="486900" y="2036266"/>
            <a:ext cx="1021229" cy="10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082" y="2965453"/>
            <a:ext cx="1371719" cy="1377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082" y="4080934"/>
            <a:ext cx="1371719" cy="13778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081" y="5220759"/>
            <a:ext cx="1371719" cy="1377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250" y="2300820"/>
            <a:ext cx="45719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2400" b="1" dirty="0"/>
              <a:t>1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3081" y="3449849"/>
            <a:ext cx="340159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400" b="1" dirty="0"/>
              <a:t>2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69587" y="4537132"/>
            <a:ext cx="340159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400" b="1" dirty="0"/>
              <a:t>3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60825" y="5689486"/>
            <a:ext cx="340159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400" b="1" dirty="0"/>
              <a:t>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505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0" y="6506633"/>
            <a:ext cx="12192000" cy="273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268"/>
            <a:ext cx="12192000" cy="1799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16186"/>
            <a:ext cx="12192000" cy="719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471084" y="182035"/>
            <a:ext cx="10598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ЦЕНТР		</a:t>
            </a:r>
            <a:r>
              <a:rPr lang="en-US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mosmetod.ru</a:t>
            </a: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26019"/>
            <a:ext cx="12192000" cy="38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0" hangingPunct="0">
              <a:defRPr/>
            </a:pPr>
            <a:endParaRPr lang="ru-RU" sz="2400"/>
          </a:p>
        </p:txBody>
      </p:sp>
      <p:pic>
        <p:nvPicPr>
          <p:cNvPr id="6151" name="Picture 7" descr="224-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05"/>
          <a:stretch>
            <a:fillRect/>
          </a:stretch>
        </p:blipFill>
        <p:spPr bwMode="auto">
          <a:xfrm>
            <a:off x="251886" y="44452"/>
            <a:ext cx="910167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957101"/>
            <a:ext cx="12192000" cy="6918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lvl="0" algn="ctr"/>
            <a:r>
              <a:rPr lang="ru-RU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 273-ФЗ  «ОБ ОБРАЗОВАНИИ В РОССИЙСКОЙ ФЕДЕРАЦИИ»</a:t>
            </a:r>
            <a:endParaRPr lang="ru-RU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56" y="863675"/>
            <a:ext cx="809624" cy="89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54676" y="2321830"/>
            <a:ext cx="10882648" cy="15696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образовательных программ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различные образовательные технологии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1065" y="4578346"/>
            <a:ext cx="10882648" cy="1200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16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осуществляющие образовательную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обучение,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образовательные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4983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468</Words>
  <Application>Microsoft Office PowerPoint</Application>
  <PresentationFormat>Произвольный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Danilina Nadezhda Anatolevna</dc:creator>
  <cp:lastModifiedBy>Надежда Данилина</cp:lastModifiedBy>
  <cp:revision>69</cp:revision>
  <dcterms:created xsi:type="dcterms:W3CDTF">2015-04-08T08:20:03Z</dcterms:created>
  <dcterms:modified xsi:type="dcterms:W3CDTF">2017-04-13T11:44:11Z</dcterms:modified>
</cp:coreProperties>
</file>