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56" r:id="rId4"/>
    <p:sldId id="257" r:id="rId5"/>
    <p:sldId id="260" r:id="rId6"/>
    <p:sldId id="258" r:id="rId7"/>
    <p:sldId id="264" r:id="rId8"/>
    <p:sldId id="262" r:id="rId9"/>
    <p:sldId id="261" r:id="rId10"/>
    <p:sldId id="301" r:id="rId11"/>
    <p:sldId id="307" r:id="rId12"/>
    <p:sldId id="266" r:id="rId13"/>
    <p:sldId id="267" r:id="rId14"/>
    <p:sldId id="265" r:id="rId15"/>
  </p:sldIdLst>
  <p:sldSz cx="12192000" cy="6858000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8D5D7AF-90EB-41CC-8277-D69959A17417}">
          <p14:sldIdLst>
            <p14:sldId id="256"/>
            <p14:sldId id="257"/>
            <p14:sldId id="260"/>
            <p14:sldId id="258"/>
            <p14:sldId id="264"/>
            <p14:sldId id="262"/>
            <p14:sldId id="261"/>
            <p14:sldId id="301"/>
            <p14:sldId id="307"/>
            <p14:sldId id="266"/>
            <p14:sldId id="267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3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D5ABBF-4A29-4786-8549-6BB199F620FE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48EE090-2053-4D30-BCEB-81FCAA02F5F6}">
      <dgm:prSet phldrT="[Текст]"/>
      <dgm:spPr/>
      <dgm:t>
        <a:bodyPr/>
        <a:lstStyle/>
        <a:p>
          <a:r>
            <a:rPr lang="ru-RU" dirty="0"/>
            <a:t>Всероссийские спортивные соревнования (игры) школьников «Президентские состязания»</a:t>
          </a:r>
        </a:p>
      </dgm:t>
    </dgm:pt>
    <dgm:pt modelId="{94675781-B99E-4814-9754-CFF997209002}" type="parTrans" cxnId="{01514320-D9B6-4396-BED9-CD3558C8006A}">
      <dgm:prSet/>
      <dgm:spPr/>
      <dgm:t>
        <a:bodyPr/>
        <a:lstStyle/>
        <a:p>
          <a:endParaRPr lang="ru-RU"/>
        </a:p>
      </dgm:t>
    </dgm:pt>
    <dgm:pt modelId="{1624EB9C-1389-419B-893A-A6F49E2B9C99}" type="sibTrans" cxnId="{01514320-D9B6-4396-BED9-CD3558C8006A}">
      <dgm:prSet/>
      <dgm:spPr/>
      <dgm:t>
        <a:bodyPr/>
        <a:lstStyle/>
        <a:p>
          <a:endParaRPr lang="ru-RU"/>
        </a:p>
      </dgm:t>
    </dgm:pt>
    <dgm:pt modelId="{EDE44E71-629E-41EB-9877-29B340C53843}">
      <dgm:prSet phldrT="[Текст]"/>
      <dgm:spPr/>
      <dgm:t>
        <a:bodyPr/>
        <a:lstStyle/>
        <a:p>
          <a:r>
            <a:rPr lang="ru-RU" dirty="0"/>
            <a:t>Всероссийские спортивные соревнования (игры) школьников «Президентские спортивные игры»</a:t>
          </a:r>
        </a:p>
      </dgm:t>
    </dgm:pt>
    <dgm:pt modelId="{336F1D74-B857-4DE4-830D-8FEB5A844814}" type="parTrans" cxnId="{57787818-317C-4C2F-9E84-40E2AF688D02}">
      <dgm:prSet/>
      <dgm:spPr/>
      <dgm:t>
        <a:bodyPr/>
        <a:lstStyle/>
        <a:p>
          <a:endParaRPr lang="ru-RU"/>
        </a:p>
      </dgm:t>
    </dgm:pt>
    <dgm:pt modelId="{EF472F72-9CB4-4FA3-B5BC-48EC9A039B20}" type="sibTrans" cxnId="{57787818-317C-4C2F-9E84-40E2AF688D02}">
      <dgm:prSet/>
      <dgm:spPr/>
      <dgm:t>
        <a:bodyPr/>
        <a:lstStyle/>
        <a:p>
          <a:endParaRPr lang="ru-RU"/>
        </a:p>
      </dgm:t>
    </dgm:pt>
    <dgm:pt modelId="{5B8D28EE-1F03-4392-BFDD-7C2892431BE4}">
      <dgm:prSet phldrT="[Текст]"/>
      <dgm:spPr/>
      <dgm:t>
        <a:bodyPr/>
        <a:lstStyle/>
        <a:p>
          <a:r>
            <a:rPr lang="ru-RU" dirty="0"/>
            <a:t>Всероссийские спортивные игры школьных спортивных клубов</a:t>
          </a:r>
        </a:p>
      </dgm:t>
    </dgm:pt>
    <dgm:pt modelId="{923ABA58-03C2-4055-B79A-B85AEEFA4428}" type="parTrans" cxnId="{438CA756-4F04-453C-BC55-8991496F6554}">
      <dgm:prSet/>
      <dgm:spPr/>
      <dgm:t>
        <a:bodyPr/>
        <a:lstStyle/>
        <a:p>
          <a:endParaRPr lang="ru-RU"/>
        </a:p>
      </dgm:t>
    </dgm:pt>
    <dgm:pt modelId="{5E50F8F7-648B-40A8-A095-5367A54E9B61}" type="sibTrans" cxnId="{438CA756-4F04-453C-BC55-8991496F6554}">
      <dgm:prSet/>
      <dgm:spPr/>
      <dgm:t>
        <a:bodyPr/>
        <a:lstStyle/>
        <a:p>
          <a:endParaRPr lang="ru-RU"/>
        </a:p>
      </dgm:t>
    </dgm:pt>
    <dgm:pt modelId="{C5D34E6E-3472-47A0-8BF6-E1E4C12BC36B}">
      <dgm:prSet/>
      <dgm:spPr/>
      <dgm:t>
        <a:bodyPr/>
        <a:lstStyle/>
        <a:p>
          <a:r>
            <a:rPr lang="ru-RU" dirty="0"/>
            <a:t>Всероссийские открытые спартакиады (летняя и зимняя)  среди обучающихся организаций дополнительного образования физкультурно-спортивной направленности</a:t>
          </a:r>
        </a:p>
      </dgm:t>
    </dgm:pt>
    <dgm:pt modelId="{07053678-C70D-4166-845D-0A0DADC528A9}" type="parTrans" cxnId="{BECE363C-2077-4B68-A562-EF920E9AE5E1}">
      <dgm:prSet/>
      <dgm:spPr/>
      <dgm:t>
        <a:bodyPr/>
        <a:lstStyle/>
        <a:p>
          <a:endParaRPr lang="ru-RU"/>
        </a:p>
      </dgm:t>
    </dgm:pt>
    <dgm:pt modelId="{9DBE4B20-AD17-4FC7-A758-E4F39BDD5AB8}" type="sibTrans" cxnId="{BECE363C-2077-4B68-A562-EF920E9AE5E1}">
      <dgm:prSet/>
      <dgm:spPr/>
      <dgm:t>
        <a:bodyPr/>
        <a:lstStyle/>
        <a:p>
          <a:endParaRPr lang="ru-RU"/>
        </a:p>
      </dgm:t>
    </dgm:pt>
    <dgm:pt modelId="{161AB455-19E3-4611-A90B-AEDBAF31184D}">
      <dgm:prSet/>
      <dgm:spPr/>
      <dgm:t>
        <a:bodyPr/>
        <a:lstStyle/>
        <a:p>
          <a:r>
            <a:rPr lang="ru-RU" dirty="0"/>
            <a:t>Организационное сопровождение мероприятий по созданию в общеобразовательных организациях, расположенных в сельской местности и малых городах, условий для занятия физической культурой и спортом</a:t>
          </a:r>
        </a:p>
      </dgm:t>
    </dgm:pt>
    <dgm:pt modelId="{8C640C09-502B-4D4A-A55B-760C680C8796}" type="parTrans" cxnId="{35ADF757-BB1F-4232-83B2-84D95FF9A603}">
      <dgm:prSet/>
      <dgm:spPr/>
      <dgm:t>
        <a:bodyPr/>
        <a:lstStyle/>
        <a:p>
          <a:endParaRPr lang="ru-RU"/>
        </a:p>
      </dgm:t>
    </dgm:pt>
    <dgm:pt modelId="{1F06DCE4-2F13-44BF-8195-8F3E0DF4AEC0}" type="sibTrans" cxnId="{35ADF757-BB1F-4232-83B2-84D95FF9A603}">
      <dgm:prSet/>
      <dgm:spPr/>
      <dgm:t>
        <a:bodyPr/>
        <a:lstStyle/>
        <a:p>
          <a:endParaRPr lang="ru-RU"/>
        </a:p>
      </dgm:t>
    </dgm:pt>
    <dgm:pt modelId="{E23C1895-340E-4668-BF47-A16305FBF2CE}">
      <dgm:prSet/>
      <dgm:spPr/>
      <dgm:t>
        <a:bodyPr/>
        <a:lstStyle/>
        <a:p>
          <a:r>
            <a:rPr lang="ru-RU" dirty="0"/>
            <a:t>Спортивно-массовые и физкультурно-оздоровительные мероприятия в рамках проектов «Футбол в школу», «Регби в школу», «Компьютерный спорт в школу» и другие</a:t>
          </a:r>
        </a:p>
      </dgm:t>
    </dgm:pt>
    <dgm:pt modelId="{C02AED65-F2E6-42AC-8D29-C04B28BA0C45}" type="parTrans" cxnId="{2684130C-2CEF-4053-A220-7FAB73B50D9C}">
      <dgm:prSet/>
      <dgm:spPr/>
      <dgm:t>
        <a:bodyPr/>
        <a:lstStyle/>
        <a:p>
          <a:endParaRPr lang="ru-RU"/>
        </a:p>
      </dgm:t>
    </dgm:pt>
    <dgm:pt modelId="{254720E6-797B-4593-9462-9A9C23A5912A}" type="sibTrans" cxnId="{2684130C-2CEF-4053-A220-7FAB73B50D9C}">
      <dgm:prSet/>
      <dgm:spPr/>
      <dgm:t>
        <a:bodyPr/>
        <a:lstStyle/>
        <a:p>
          <a:endParaRPr lang="ru-RU"/>
        </a:p>
      </dgm:t>
    </dgm:pt>
    <dgm:pt modelId="{5CB7140A-B005-4FF1-BEAD-A771867FB2AA}" type="pres">
      <dgm:prSet presAssocID="{84D5ABBF-4A29-4786-8549-6BB199F620FE}" presName="linearFlow" presStyleCnt="0">
        <dgm:presLayoutVars>
          <dgm:dir/>
          <dgm:resizeHandles val="exact"/>
        </dgm:presLayoutVars>
      </dgm:prSet>
      <dgm:spPr/>
    </dgm:pt>
    <dgm:pt modelId="{2C5E2FC8-5EBF-40D3-BE90-0481C1F56F96}" type="pres">
      <dgm:prSet presAssocID="{448EE090-2053-4D30-BCEB-81FCAA02F5F6}" presName="composite" presStyleCnt="0"/>
      <dgm:spPr/>
    </dgm:pt>
    <dgm:pt modelId="{3169804E-CF05-42D3-B810-86A49E4DF9D0}" type="pres">
      <dgm:prSet presAssocID="{448EE090-2053-4D30-BCEB-81FCAA02F5F6}" presName="imgShp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FF59418-EEAC-4C84-BFF8-DF28ADAE6804}" type="pres">
      <dgm:prSet presAssocID="{448EE090-2053-4D30-BCEB-81FCAA02F5F6}" presName="txShp" presStyleLbl="node1" presStyleIdx="0" presStyleCnt="6">
        <dgm:presLayoutVars>
          <dgm:bulletEnabled val="1"/>
        </dgm:presLayoutVars>
      </dgm:prSet>
      <dgm:spPr/>
    </dgm:pt>
    <dgm:pt modelId="{29DAD595-7460-4A30-B23E-765686B52B15}" type="pres">
      <dgm:prSet presAssocID="{1624EB9C-1389-419B-893A-A6F49E2B9C99}" presName="spacing" presStyleCnt="0"/>
      <dgm:spPr/>
    </dgm:pt>
    <dgm:pt modelId="{BDDFA249-DD93-49F9-B161-7F6F8C14E226}" type="pres">
      <dgm:prSet presAssocID="{EDE44E71-629E-41EB-9877-29B340C53843}" presName="composite" presStyleCnt="0"/>
      <dgm:spPr/>
    </dgm:pt>
    <dgm:pt modelId="{F48FD038-E284-48B0-8645-7264BBC64698}" type="pres">
      <dgm:prSet presAssocID="{EDE44E71-629E-41EB-9877-29B340C53843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FE7E45D-9D21-4D2A-A9A6-29B76E4A3180}" type="pres">
      <dgm:prSet presAssocID="{EDE44E71-629E-41EB-9877-29B340C53843}" presName="txShp" presStyleLbl="node1" presStyleIdx="1" presStyleCnt="6">
        <dgm:presLayoutVars>
          <dgm:bulletEnabled val="1"/>
        </dgm:presLayoutVars>
      </dgm:prSet>
      <dgm:spPr/>
    </dgm:pt>
    <dgm:pt modelId="{F89C939B-8C5B-48EA-BB61-EA3948C694CA}" type="pres">
      <dgm:prSet presAssocID="{EF472F72-9CB4-4FA3-B5BC-48EC9A039B20}" presName="spacing" presStyleCnt="0"/>
      <dgm:spPr/>
    </dgm:pt>
    <dgm:pt modelId="{6A97C8D5-E0E1-4DE1-BA0C-393275CEB5BF}" type="pres">
      <dgm:prSet presAssocID="{5B8D28EE-1F03-4392-BFDD-7C2892431BE4}" presName="composite" presStyleCnt="0"/>
      <dgm:spPr/>
    </dgm:pt>
    <dgm:pt modelId="{038207A7-7B92-468A-A7CA-6F17FAE2AB40}" type="pres">
      <dgm:prSet presAssocID="{5B8D28EE-1F03-4392-BFDD-7C2892431BE4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3EC4281-D721-41A6-ADCB-88C909068082}" type="pres">
      <dgm:prSet presAssocID="{5B8D28EE-1F03-4392-BFDD-7C2892431BE4}" presName="txShp" presStyleLbl="node1" presStyleIdx="2" presStyleCnt="6">
        <dgm:presLayoutVars>
          <dgm:bulletEnabled val="1"/>
        </dgm:presLayoutVars>
      </dgm:prSet>
      <dgm:spPr/>
    </dgm:pt>
    <dgm:pt modelId="{EBF6035A-8FF9-4FD2-B995-276DF69683B7}" type="pres">
      <dgm:prSet presAssocID="{5E50F8F7-648B-40A8-A095-5367A54E9B61}" presName="spacing" presStyleCnt="0"/>
      <dgm:spPr/>
    </dgm:pt>
    <dgm:pt modelId="{AA6F6FA0-2684-4C29-A8C9-1F41CCA71F55}" type="pres">
      <dgm:prSet presAssocID="{C5D34E6E-3472-47A0-8BF6-E1E4C12BC36B}" presName="composite" presStyleCnt="0"/>
      <dgm:spPr/>
    </dgm:pt>
    <dgm:pt modelId="{ADF00A3F-C96F-4C9F-B3FA-913CF4D4B724}" type="pres">
      <dgm:prSet presAssocID="{C5D34E6E-3472-47A0-8BF6-E1E4C12BC36B}" presName="imgShp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948F0E7-5812-4568-A646-742EB5571D70}" type="pres">
      <dgm:prSet presAssocID="{C5D34E6E-3472-47A0-8BF6-E1E4C12BC36B}" presName="txShp" presStyleLbl="node1" presStyleIdx="3" presStyleCnt="6">
        <dgm:presLayoutVars>
          <dgm:bulletEnabled val="1"/>
        </dgm:presLayoutVars>
      </dgm:prSet>
      <dgm:spPr/>
    </dgm:pt>
    <dgm:pt modelId="{E0484F85-99F9-4313-AA27-F6B85C753ADB}" type="pres">
      <dgm:prSet presAssocID="{9DBE4B20-AD17-4FC7-A758-E4F39BDD5AB8}" presName="spacing" presStyleCnt="0"/>
      <dgm:spPr/>
    </dgm:pt>
    <dgm:pt modelId="{5FB6B6F2-5EBB-4094-955B-1D17297424D1}" type="pres">
      <dgm:prSet presAssocID="{161AB455-19E3-4611-A90B-AEDBAF31184D}" presName="composite" presStyleCnt="0"/>
      <dgm:spPr/>
    </dgm:pt>
    <dgm:pt modelId="{04C72BF0-D2C6-4ACA-9BB1-BE8539B6913B}" type="pres">
      <dgm:prSet presAssocID="{161AB455-19E3-4611-A90B-AEDBAF31184D}" presName="imgShp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E3221B7-0868-4E66-8C94-F43E5CB8516B}" type="pres">
      <dgm:prSet presAssocID="{161AB455-19E3-4611-A90B-AEDBAF31184D}" presName="txShp" presStyleLbl="node1" presStyleIdx="4" presStyleCnt="6">
        <dgm:presLayoutVars>
          <dgm:bulletEnabled val="1"/>
        </dgm:presLayoutVars>
      </dgm:prSet>
      <dgm:spPr/>
    </dgm:pt>
    <dgm:pt modelId="{F73D8331-DE6D-4117-A9BA-2C9B4485C4B3}" type="pres">
      <dgm:prSet presAssocID="{1F06DCE4-2F13-44BF-8195-8F3E0DF4AEC0}" presName="spacing" presStyleCnt="0"/>
      <dgm:spPr/>
    </dgm:pt>
    <dgm:pt modelId="{56C33ACA-4ACF-4423-843F-6606317A4656}" type="pres">
      <dgm:prSet presAssocID="{E23C1895-340E-4668-BF47-A16305FBF2CE}" presName="composite" presStyleCnt="0"/>
      <dgm:spPr/>
    </dgm:pt>
    <dgm:pt modelId="{E3FC52AB-AC7C-4B84-B5D7-957ADC3D2BFD}" type="pres">
      <dgm:prSet presAssocID="{E23C1895-340E-4668-BF47-A16305FBF2CE}" presName="imgShp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8172F2A3-1DB3-4339-BC84-AFB197A8A66F}" type="pres">
      <dgm:prSet presAssocID="{E23C1895-340E-4668-BF47-A16305FBF2CE}" presName="txShp" presStyleLbl="node1" presStyleIdx="5" presStyleCnt="6">
        <dgm:presLayoutVars>
          <dgm:bulletEnabled val="1"/>
        </dgm:presLayoutVars>
      </dgm:prSet>
      <dgm:spPr/>
    </dgm:pt>
  </dgm:ptLst>
  <dgm:cxnLst>
    <dgm:cxn modelId="{2684130C-2CEF-4053-A220-7FAB73B50D9C}" srcId="{84D5ABBF-4A29-4786-8549-6BB199F620FE}" destId="{E23C1895-340E-4668-BF47-A16305FBF2CE}" srcOrd="5" destOrd="0" parTransId="{C02AED65-F2E6-42AC-8D29-C04B28BA0C45}" sibTransId="{254720E6-797B-4593-9462-9A9C23A5912A}"/>
    <dgm:cxn modelId="{57787818-317C-4C2F-9E84-40E2AF688D02}" srcId="{84D5ABBF-4A29-4786-8549-6BB199F620FE}" destId="{EDE44E71-629E-41EB-9877-29B340C53843}" srcOrd="1" destOrd="0" parTransId="{336F1D74-B857-4DE4-830D-8FEB5A844814}" sibTransId="{EF472F72-9CB4-4FA3-B5BC-48EC9A039B20}"/>
    <dgm:cxn modelId="{01514320-D9B6-4396-BED9-CD3558C8006A}" srcId="{84D5ABBF-4A29-4786-8549-6BB199F620FE}" destId="{448EE090-2053-4D30-BCEB-81FCAA02F5F6}" srcOrd="0" destOrd="0" parTransId="{94675781-B99E-4814-9754-CFF997209002}" sibTransId="{1624EB9C-1389-419B-893A-A6F49E2B9C99}"/>
    <dgm:cxn modelId="{BECE363C-2077-4B68-A562-EF920E9AE5E1}" srcId="{84D5ABBF-4A29-4786-8549-6BB199F620FE}" destId="{C5D34E6E-3472-47A0-8BF6-E1E4C12BC36B}" srcOrd="3" destOrd="0" parTransId="{07053678-C70D-4166-845D-0A0DADC528A9}" sibTransId="{9DBE4B20-AD17-4FC7-A758-E4F39BDD5AB8}"/>
    <dgm:cxn modelId="{5EABC24A-EDF8-4DA6-A569-5FF59022242E}" type="presOf" srcId="{EDE44E71-629E-41EB-9877-29B340C53843}" destId="{7FE7E45D-9D21-4D2A-A9A6-29B76E4A3180}" srcOrd="0" destOrd="0" presId="urn:microsoft.com/office/officeart/2005/8/layout/vList3"/>
    <dgm:cxn modelId="{F669B26F-D9EE-459A-8F60-7C86F0FD6EA6}" type="presOf" srcId="{E23C1895-340E-4668-BF47-A16305FBF2CE}" destId="{8172F2A3-1DB3-4339-BC84-AFB197A8A66F}" srcOrd="0" destOrd="0" presId="urn:microsoft.com/office/officeart/2005/8/layout/vList3"/>
    <dgm:cxn modelId="{9A1AE073-8BC1-4ADB-B50B-6F7F04FE5903}" type="presOf" srcId="{448EE090-2053-4D30-BCEB-81FCAA02F5F6}" destId="{1FF59418-EEAC-4C84-BFF8-DF28ADAE6804}" srcOrd="0" destOrd="0" presId="urn:microsoft.com/office/officeart/2005/8/layout/vList3"/>
    <dgm:cxn modelId="{438CA756-4F04-453C-BC55-8991496F6554}" srcId="{84D5ABBF-4A29-4786-8549-6BB199F620FE}" destId="{5B8D28EE-1F03-4392-BFDD-7C2892431BE4}" srcOrd="2" destOrd="0" parTransId="{923ABA58-03C2-4055-B79A-B85AEEFA4428}" sibTransId="{5E50F8F7-648B-40A8-A095-5367A54E9B61}"/>
    <dgm:cxn modelId="{35ADF757-BB1F-4232-83B2-84D95FF9A603}" srcId="{84D5ABBF-4A29-4786-8549-6BB199F620FE}" destId="{161AB455-19E3-4611-A90B-AEDBAF31184D}" srcOrd="4" destOrd="0" parTransId="{8C640C09-502B-4D4A-A55B-760C680C8796}" sibTransId="{1F06DCE4-2F13-44BF-8195-8F3E0DF4AEC0}"/>
    <dgm:cxn modelId="{17F97C7E-F163-4333-9884-C2F4DBCDC9FA}" type="presOf" srcId="{C5D34E6E-3472-47A0-8BF6-E1E4C12BC36B}" destId="{1948F0E7-5812-4568-A646-742EB5571D70}" srcOrd="0" destOrd="0" presId="urn:microsoft.com/office/officeart/2005/8/layout/vList3"/>
    <dgm:cxn modelId="{2C04EA8F-2F91-4A12-A27A-44DE36F7EBA7}" type="presOf" srcId="{161AB455-19E3-4611-A90B-AEDBAF31184D}" destId="{BE3221B7-0868-4E66-8C94-F43E5CB8516B}" srcOrd="0" destOrd="0" presId="urn:microsoft.com/office/officeart/2005/8/layout/vList3"/>
    <dgm:cxn modelId="{68857EC2-021D-43C6-8DDA-80746583A562}" type="presOf" srcId="{5B8D28EE-1F03-4392-BFDD-7C2892431BE4}" destId="{A3EC4281-D721-41A6-ADCB-88C909068082}" srcOrd="0" destOrd="0" presId="urn:microsoft.com/office/officeart/2005/8/layout/vList3"/>
    <dgm:cxn modelId="{DED1D7E2-6DE9-436A-8913-5D740925C354}" type="presOf" srcId="{84D5ABBF-4A29-4786-8549-6BB199F620FE}" destId="{5CB7140A-B005-4FF1-BEAD-A771867FB2AA}" srcOrd="0" destOrd="0" presId="urn:microsoft.com/office/officeart/2005/8/layout/vList3"/>
    <dgm:cxn modelId="{D786BE59-7BC0-4839-BB3F-0C97FBB5BC68}" type="presParOf" srcId="{5CB7140A-B005-4FF1-BEAD-A771867FB2AA}" destId="{2C5E2FC8-5EBF-40D3-BE90-0481C1F56F96}" srcOrd="0" destOrd="0" presId="urn:microsoft.com/office/officeart/2005/8/layout/vList3"/>
    <dgm:cxn modelId="{59F890CC-DC9D-4CA9-BCEE-4ACB69D5CA79}" type="presParOf" srcId="{2C5E2FC8-5EBF-40D3-BE90-0481C1F56F96}" destId="{3169804E-CF05-42D3-B810-86A49E4DF9D0}" srcOrd="0" destOrd="0" presId="urn:microsoft.com/office/officeart/2005/8/layout/vList3"/>
    <dgm:cxn modelId="{B12194BE-EB80-4CF3-9093-F193573F9474}" type="presParOf" srcId="{2C5E2FC8-5EBF-40D3-BE90-0481C1F56F96}" destId="{1FF59418-EEAC-4C84-BFF8-DF28ADAE6804}" srcOrd="1" destOrd="0" presId="urn:microsoft.com/office/officeart/2005/8/layout/vList3"/>
    <dgm:cxn modelId="{ECF698FF-D3A0-4B61-8C98-9AD3AD9C65D4}" type="presParOf" srcId="{5CB7140A-B005-4FF1-BEAD-A771867FB2AA}" destId="{29DAD595-7460-4A30-B23E-765686B52B15}" srcOrd="1" destOrd="0" presId="urn:microsoft.com/office/officeart/2005/8/layout/vList3"/>
    <dgm:cxn modelId="{7481516F-82F3-4F2C-90C5-6620438B8BB0}" type="presParOf" srcId="{5CB7140A-B005-4FF1-BEAD-A771867FB2AA}" destId="{BDDFA249-DD93-49F9-B161-7F6F8C14E226}" srcOrd="2" destOrd="0" presId="urn:microsoft.com/office/officeart/2005/8/layout/vList3"/>
    <dgm:cxn modelId="{6CD08B26-26C5-4978-99B4-20A126156130}" type="presParOf" srcId="{BDDFA249-DD93-49F9-B161-7F6F8C14E226}" destId="{F48FD038-E284-48B0-8645-7264BBC64698}" srcOrd="0" destOrd="0" presId="urn:microsoft.com/office/officeart/2005/8/layout/vList3"/>
    <dgm:cxn modelId="{1D446E1E-82C5-4B85-A2CA-FC0950219737}" type="presParOf" srcId="{BDDFA249-DD93-49F9-B161-7F6F8C14E226}" destId="{7FE7E45D-9D21-4D2A-A9A6-29B76E4A3180}" srcOrd="1" destOrd="0" presId="urn:microsoft.com/office/officeart/2005/8/layout/vList3"/>
    <dgm:cxn modelId="{EBBD8284-6D8B-4C55-B154-6349607A7C23}" type="presParOf" srcId="{5CB7140A-B005-4FF1-BEAD-A771867FB2AA}" destId="{F89C939B-8C5B-48EA-BB61-EA3948C694CA}" srcOrd="3" destOrd="0" presId="urn:microsoft.com/office/officeart/2005/8/layout/vList3"/>
    <dgm:cxn modelId="{FABB1F4D-6693-4A9B-BE7E-3A331FD9F124}" type="presParOf" srcId="{5CB7140A-B005-4FF1-BEAD-A771867FB2AA}" destId="{6A97C8D5-E0E1-4DE1-BA0C-393275CEB5BF}" srcOrd="4" destOrd="0" presId="urn:microsoft.com/office/officeart/2005/8/layout/vList3"/>
    <dgm:cxn modelId="{2F0BD95F-D02F-405E-B640-9EC740AD6531}" type="presParOf" srcId="{6A97C8D5-E0E1-4DE1-BA0C-393275CEB5BF}" destId="{038207A7-7B92-468A-A7CA-6F17FAE2AB40}" srcOrd="0" destOrd="0" presId="urn:microsoft.com/office/officeart/2005/8/layout/vList3"/>
    <dgm:cxn modelId="{1637B08F-F5D0-4062-A516-5D60495CD9A2}" type="presParOf" srcId="{6A97C8D5-E0E1-4DE1-BA0C-393275CEB5BF}" destId="{A3EC4281-D721-41A6-ADCB-88C909068082}" srcOrd="1" destOrd="0" presId="urn:microsoft.com/office/officeart/2005/8/layout/vList3"/>
    <dgm:cxn modelId="{4940F366-57D1-4744-B0CF-336E7EC854A3}" type="presParOf" srcId="{5CB7140A-B005-4FF1-BEAD-A771867FB2AA}" destId="{EBF6035A-8FF9-4FD2-B995-276DF69683B7}" srcOrd="5" destOrd="0" presId="urn:microsoft.com/office/officeart/2005/8/layout/vList3"/>
    <dgm:cxn modelId="{FAC539E9-A484-483C-976D-18DFA3F04C56}" type="presParOf" srcId="{5CB7140A-B005-4FF1-BEAD-A771867FB2AA}" destId="{AA6F6FA0-2684-4C29-A8C9-1F41CCA71F55}" srcOrd="6" destOrd="0" presId="urn:microsoft.com/office/officeart/2005/8/layout/vList3"/>
    <dgm:cxn modelId="{61B3E688-8444-4D26-AE2B-D91B4B513055}" type="presParOf" srcId="{AA6F6FA0-2684-4C29-A8C9-1F41CCA71F55}" destId="{ADF00A3F-C96F-4C9F-B3FA-913CF4D4B724}" srcOrd="0" destOrd="0" presId="urn:microsoft.com/office/officeart/2005/8/layout/vList3"/>
    <dgm:cxn modelId="{94FB9BB9-8569-4A11-8B28-635B5FD3AA88}" type="presParOf" srcId="{AA6F6FA0-2684-4C29-A8C9-1F41CCA71F55}" destId="{1948F0E7-5812-4568-A646-742EB5571D70}" srcOrd="1" destOrd="0" presId="urn:microsoft.com/office/officeart/2005/8/layout/vList3"/>
    <dgm:cxn modelId="{48C94578-AE21-40A1-A320-1EE4ECBB0EFD}" type="presParOf" srcId="{5CB7140A-B005-4FF1-BEAD-A771867FB2AA}" destId="{E0484F85-99F9-4313-AA27-F6B85C753ADB}" srcOrd="7" destOrd="0" presId="urn:microsoft.com/office/officeart/2005/8/layout/vList3"/>
    <dgm:cxn modelId="{FFEC29B7-D12E-446D-B756-2EF81B935201}" type="presParOf" srcId="{5CB7140A-B005-4FF1-BEAD-A771867FB2AA}" destId="{5FB6B6F2-5EBB-4094-955B-1D17297424D1}" srcOrd="8" destOrd="0" presId="urn:microsoft.com/office/officeart/2005/8/layout/vList3"/>
    <dgm:cxn modelId="{AA4D729D-F1DA-4D07-8CA1-B9DFBB4B144B}" type="presParOf" srcId="{5FB6B6F2-5EBB-4094-955B-1D17297424D1}" destId="{04C72BF0-D2C6-4ACA-9BB1-BE8539B6913B}" srcOrd="0" destOrd="0" presId="urn:microsoft.com/office/officeart/2005/8/layout/vList3"/>
    <dgm:cxn modelId="{A1A19CD5-5423-4EF6-B50D-C379C841AA1B}" type="presParOf" srcId="{5FB6B6F2-5EBB-4094-955B-1D17297424D1}" destId="{BE3221B7-0868-4E66-8C94-F43E5CB8516B}" srcOrd="1" destOrd="0" presId="urn:microsoft.com/office/officeart/2005/8/layout/vList3"/>
    <dgm:cxn modelId="{9D2961E6-987B-49AD-B11C-07E39F4FBE00}" type="presParOf" srcId="{5CB7140A-B005-4FF1-BEAD-A771867FB2AA}" destId="{F73D8331-DE6D-4117-A9BA-2C9B4485C4B3}" srcOrd="9" destOrd="0" presId="urn:microsoft.com/office/officeart/2005/8/layout/vList3"/>
    <dgm:cxn modelId="{BB8188BB-19B0-4168-AFC7-7FCA36670F2D}" type="presParOf" srcId="{5CB7140A-B005-4FF1-BEAD-A771867FB2AA}" destId="{56C33ACA-4ACF-4423-843F-6606317A4656}" srcOrd="10" destOrd="0" presId="urn:microsoft.com/office/officeart/2005/8/layout/vList3"/>
    <dgm:cxn modelId="{BC29894A-D0D2-468E-94A7-D2CCF1EA66E3}" type="presParOf" srcId="{56C33ACA-4ACF-4423-843F-6606317A4656}" destId="{E3FC52AB-AC7C-4B84-B5D7-957ADC3D2BFD}" srcOrd="0" destOrd="0" presId="urn:microsoft.com/office/officeart/2005/8/layout/vList3"/>
    <dgm:cxn modelId="{4506EC93-D9B4-48A5-B94A-6335E23921D6}" type="presParOf" srcId="{56C33ACA-4ACF-4423-843F-6606317A4656}" destId="{8172F2A3-1DB3-4339-BC84-AFB197A8A66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F59418-EEAC-4C84-BFF8-DF28ADAE6804}">
      <dsp:nvSpPr>
        <dsp:cNvPr id="0" name=""/>
        <dsp:cNvSpPr/>
      </dsp:nvSpPr>
      <dsp:spPr>
        <a:xfrm rot="10800000">
          <a:off x="942930" y="2549"/>
          <a:ext cx="3142791" cy="60529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920" tIns="30480" rIns="56896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Всероссийские спортивные соревнования (игры) школьников «Президентские состязания»</a:t>
          </a:r>
        </a:p>
      </dsp:txBody>
      <dsp:txXfrm rot="10800000">
        <a:off x="1094255" y="2549"/>
        <a:ext cx="2991466" cy="605299"/>
      </dsp:txXfrm>
    </dsp:sp>
    <dsp:sp modelId="{3169804E-CF05-42D3-B810-86A49E4DF9D0}">
      <dsp:nvSpPr>
        <dsp:cNvPr id="0" name=""/>
        <dsp:cNvSpPr/>
      </dsp:nvSpPr>
      <dsp:spPr>
        <a:xfrm>
          <a:off x="640280" y="2549"/>
          <a:ext cx="605299" cy="6052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7E45D-9D21-4D2A-A9A6-29B76E4A3180}">
      <dsp:nvSpPr>
        <dsp:cNvPr id="0" name=""/>
        <dsp:cNvSpPr/>
      </dsp:nvSpPr>
      <dsp:spPr>
        <a:xfrm rot="10800000">
          <a:off x="942930" y="788535"/>
          <a:ext cx="3142791" cy="60529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920" tIns="30480" rIns="56896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Всероссийские спортивные соревнования (игры) школьников «Президентские спортивные игры»</a:t>
          </a:r>
        </a:p>
      </dsp:txBody>
      <dsp:txXfrm rot="10800000">
        <a:off x="1094255" y="788535"/>
        <a:ext cx="2991466" cy="605299"/>
      </dsp:txXfrm>
    </dsp:sp>
    <dsp:sp modelId="{F48FD038-E284-48B0-8645-7264BBC64698}">
      <dsp:nvSpPr>
        <dsp:cNvPr id="0" name=""/>
        <dsp:cNvSpPr/>
      </dsp:nvSpPr>
      <dsp:spPr>
        <a:xfrm>
          <a:off x="640280" y="788535"/>
          <a:ext cx="605299" cy="60529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C4281-D721-41A6-ADCB-88C909068082}">
      <dsp:nvSpPr>
        <dsp:cNvPr id="0" name=""/>
        <dsp:cNvSpPr/>
      </dsp:nvSpPr>
      <dsp:spPr>
        <a:xfrm rot="10800000">
          <a:off x="942930" y="1574521"/>
          <a:ext cx="3142791" cy="60529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920" tIns="30480" rIns="56896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Всероссийские спортивные игры школьных спортивных клубов</a:t>
          </a:r>
        </a:p>
      </dsp:txBody>
      <dsp:txXfrm rot="10800000">
        <a:off x="1094255" y="1574521"/>
        <a:ext cx="2991466" cy="605299"/>
      </dsp:txXfrm>
    </dsp:sp>
    <dsp:sp modelId="{038207A7-7B92-468A-A7CA-6F17FAE2AB40}">
      <dsp:nvSpPr>
        <dsp:cNvPr id="0" name=""/>
        <dsp:cNvSpPr/>
      </dsp:nvSpPr>
      <dsp:spPr>
        <a:xfrm>
          <a:off x="640280" y="1574521"/>
          <a:ext cx="605299" cy="60529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48F0E7-5812-4568-A646-742EB5571D70}">
      <dsp:nvSpPr>
        <dsp:cNvPr id="0" name=""/>
        <dsp:cNvSpPr/>
      </dsp:nvSpPr>
      <dsp:spPr>
        <a:xfrm rot="10800000">
          <a:off x="942930" y="2360508"/>
          <a:ext cx="3142791" cy="60529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920" tIns="30480" rIns="56896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Всероссийские открытые спартакиады (летняя и зимняя)  среди обучающихся организаций дополнительного образования физкультурно-спортивной направленности</a:t>
          </a:r>
        </a:p>
      </dsp:txBody>
      <dsp:txXfrm rot="10800000">
        <a:off x="1094255" y="2360508"/>
        <a:ext cx="2991466" cy="605299"/>
      </dsp:txXfrm>
    </dsp:sp>
    <dsp:sp modelId="{ADF00A3F-C96F-4C9F-B3FA-913CF4D4B724}">
      <dsp:nvSpPr>
        <dsp:cNvPr id="0" name=""/>
        <dsp:cNvSpPr/>
      </dsp:nvSpPr>
      <dsp:spPr>
        <a:xfrm>
          <a:off x="640280" y="2360508"/>
          <a:ext cx="605299" cy="60529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221B7-0868-4E66-8C94-F43E5CB8516B}">
      <dsp:nvSpPr>
        <dsp:cNvPr id="0" name=""/>
        <dsp:cNvSpPr/>
      </dsp:nvSpPr>
      <dsp:spPr>
        <a:xfrm rot="10800000">
          <a:off x="942930" y="3146494"/>
          <a:ext cx="3142791" cy="60529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920" tIns="30480" rIns="56896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Организационное сопровождение мероприятий по созданию в общеобразовательных организациях, расположенных в сельской местности и малых городах, условий для занятия физической культурой и спортом</a:t>
          </a:r>
        </a:p>
      </dsp:txBody>
      <dsp:txXfrm rot="10800000">
        <a:off x="1094255" y="3146494"/>
        <a:ext cx="2991466" cy="605299"/>
      </dsp:txXfrm>
    </dsp:sp>
    <dsp:sp modelId="{04C72BF0-D2C6-4ACA-9BB1-BE8539B6913B}">
      <dsp:nvSpPr>
        <dsp:cNvPr id="0" name=""/>
        <dsp:cNvSpPr/>
      </dsp:nvSpPr>
      <dsp:spPr>
        <a:xfrm>
          <a:off x="640280" y="3146494"/>
          <a:ext cx="605299" cy="60529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72F2A3-1DB3-4339-BC84-AFB197A8A66F}">
      <dsp:nvSpPr>
        <dsp:cNvPr id="0" name=""/>
        <dsp:cNvSpPr/>
      </dsp:nvSpPr>
      <dsp:spPr>
        <a:xfrm rot="10800000">
          <a:off x="942930" y="3932480"/>
          <a:ext cx="3142791" cy="60529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920" tIns="30480" rIns="56896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Спортивно-массовые и физкультурно-оздоровительные мероприятия в рамках проектов «Футбол в школу», «Регби в школу», «Компьютерный спорт в школу» и другие</a:t>
          </a:r>
        </a:p>
      </dsp:txBody>
      <dsp:txXfrm rot="10800000">
        <a:off x="1094255" y="3932480"/>
        <a:ext cx="2991466" cy="605299"/>
      </dsp:txXfrm>
    </dsp:sp>
    <dsp:sp modelId="{E3FC52AB-AC7C-4B84-B5D7-957ADC3D2BFD}">
      <dsp:nvSpPr>
        <dsp:cNvPr id="0" name=""/>
        <dsp:cNvSpPr/>
      </dsp:nvSpPr>
      <dsp:spPr>
        <a:xfrm>
          <a:off x="640280" y="3932480"/>
          <a:ext cx="605299" cy="605299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C7B65-7B2C-4A1E-ADC6-5ECD4AF85716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90D40-2E8E-4B52-B82E-FE4703009C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186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F5F58-4613-4274-8EFE-8D9141C6A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5C84B1-748A-455F-A76F-929296A01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05B768-21B0-4C07-8A8D-7093BF26D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20FC-D535-4F95-8BC7-D343B44296CF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F3BF42-97B2-4631-8421-69740FAA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72A65E-9B23-41D3-B3A0-8195C95C0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E258-E1BE-4D7F-8592-D18F26550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94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CBE3B-3B81-4987-AFA3-3EFC33DA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7B0F60-F158-4904-BA8E-B7376AA2E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7A8342-07F0-4B2F-8C63-B36CC0885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20FC-D535-4F95-8BC7-D343B44296CF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802C1A-084B-455F-91AF-265C2D81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B589D7-89F3-4777-B37D-6D610A4E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E258-E1BE-4D7F-8592-D18F26550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645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D72E50-4FE2-4435-9A5C-914970D062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8B0859-1959-4C72-BB0A-C5B535530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F5C1B3-9649-44A7-85AF-445ADFFC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20FC-D535-4F95-8BC7-D343B44296CF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D2BF17-2745-4CDA-A23F-922228645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4C7F19-6814-45E5-B0D0-6D7C5452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E258-E1BE-4D7F-8592-D18F26550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55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7A96-A30C-4673-984E-CA48CBF131E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ФЦОМОФВ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33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32D7-1BBA-468B-8877-2781FB1DC4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ФЦОМОФВ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76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DCE75-4710-45EC-B495-D405794B47E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ФЦОМОФВ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19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3E71-D286-4186-A9FD-C55F41AF5C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ФЦОМОФВ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35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C89D-3B3E-4A30-8B38-A0F04C8D48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ФЦОМОФВ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64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03A1-0045-4651-9097-4116A5DBA0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ФЦОМОФВ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66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1AB0B-C19F-4478-8E18-1B72D48DB8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ФЦОМОФВ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25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0AB0-F922-47F0-BBDE-EBC15E97B3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ФЦОМОФВ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DCD6BA-89E9-4398-93AD-8CE3E222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86132D-DCDA-42E9-8637-A628556B2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FF323C-91CA-4C58-9FA1-D7AEDD448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20FC-D535-4F95-8BC7-D343B44296CF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993C06-F2A8-40DF-8813-23F279F55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A8FC26-3D34-47B0-8BF0-436C57016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E258-E1BE-4D7F-8592-D18F26550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572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16B5-1848-45CB-BA01-4E00CDFD74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ФЦОМОФВ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71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EC7E-11FF-4626-BA6A-6C8C08D746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ФЦОМОФВ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6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501A-8C68-4629-A111-2E9AFFC4E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ФЦОМОФВ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739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7A96-A30C-4673-984E-CA48CBF131E3}" type="datetime1">
              <a:rPr lang="ru-RU" smtClean="0"/>
              <a:t>29.06.2021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ФЦОМОФВ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20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32D7-1BBA-468B-8877-2781FB1DC411}" type="datetime1">
              <a:rPr lang="ru-RU" smtClean="0"/>
              <a:t>29.06.2021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ФЦОМОФВ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92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DCE75-4710-45EC-B495-D405794B47E3}" type="datetime1">
              <a:rPr lang="ru-RU" smtClean="0"/>
              <a:t>29.06.2021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ФЦОМОФВ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264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3E71-D286-4186-A9FD-C55F41AF5C02}" type="datetime1">
              <a:rPr lang="ru-RU" smtClean="0"/>
              <a:t>29.06.2021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ФЦОМОФВ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139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C89D-3B3E-4A30-8B38-A0F04C8D48B5}" type="datetime1">
              <a:rPr lang="ru-RU" smtClean="0"/>
              <a:t>29.06.2021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ФЦОМОФВ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85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03A1-0045-4651-9097-4116A5DBA03E}" type="datetime1">
              <a:rPr lang="ru-RU" smtClean="0"/>
              <a:t>29.06.2021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ФЦОМОФВ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351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1AB0B-C19F-4478-8E18-1B72D48DB8C5}" type="datetime1">
              <a:rPr lang="ru-RU" smtClean="0"/>
              <a:t>29.06.2021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ФЦОМОФВ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474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608B9-9C1F-44B6-ADDC-FF897B3F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8B260C-E112-4B4F-B86D-DE423C6AE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AE451-36B2-43E1-BDDE-8BE03BFE7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20FC-D535-4F95-8BC7-D343B44296CF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FE8E84-29D3-4A82-A276-D49C28F30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B3C1E2-00CE-4648-8FA3-82436B49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E258-E1BE-4D7F-8592-D18F26550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189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0AB0-F922-47F0-BBDE-EBC15E97B377}" type="datetime1">
              <a:rPr lang="ru-RU" smtClean="0"/>
              <a:t>29.06.2021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ФЦОМОФВ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2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16B5-1848-45CB-BA01-4E00CDFD746C}" type="datetime1">
              <a:rPr lang="ru-RU" smtClean="0"/>
              <a:t>29.06.2021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ФЦОМОФВ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0138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EC7E-11FF-4626-BA6A-6C8C08D7464D}" type="datetime1">
              <a:rPr lang="ru-RU" smtClean="0"/>
              <a:t>29.06.2021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ФЦОМОФВ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260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501A-8C68-4629-A111-2E9AFFC4E569}" type="datetime1">
              <a:rPr lang="ru-RU" smtClean="0"/>
              <a:t>29.06.2021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ФЦОМОФВ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9E44-2B5A-4C92-A30A-408152D25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09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D4D16-E7CD-44C4-9FDD-ACB95D60F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BD83A8-D918-4E9F-BB6C-B50955BA3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1FFCDF-6532-406F-BCF8-16376EEA5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27B4A0-26F5-44AA-8354-238D0899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20FC-D535-4F95-8BC7-D343B44296CF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003E02-2242-4C53-BDF3-62CE92AC0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D886AC-7778-4289-AB3F-F079675E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E258-E1BE-4D7F-8592-D18F26550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080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30FD3-A55C-43EF-B8D1-C7CF60DB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E87EC9-A949-42CE-97F2-8759D1627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888152-BF09-4A18-B527-650BCB255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D01E90-9010-4C16-937D-F138E8753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48212B-F889-4C91-93C4-B3030B3B7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90D449D-140B-4DEE-8712-6064E8282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20FC-D535-4F95-8BC7-D343B44296CF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AF84503-D1F9-47B8-AC58-0813A973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ECB7BF-FC7D-4C45-9FE2-A1246B66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E258-E1BE-4D7F-8592-D18F26550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682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2643E-2D61-4F84-BBEC-D62FBCD85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B4122E-A953-4063-A9E6-C9F83C284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20FC-D535-4F95-8BC7-D343B44296CF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924BE6-1ADB-4510-B407-D91A5C6F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468574-EA51-465C-B7B1-6D8FB3A7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E258-E1BE-4D7F-8592-D18F26550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814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338D93B-7F68-4DD2-BE02-3A1CB2C73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20FC-D535-4F95-8BC7-D343B44296CF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92BEA6-587C-43EF-B292-4A6F48DD8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0AE08C-708D-43A7-9601-5E560836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E258-E1BE-4D7F-8592-D18F26550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730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63F6AD-29D7-4544-9620-0AD2EB8B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FAA1DD-4891-46EB-BA4E-5A3E15705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DF4EF7-BA77-489F-A28E-0C610FD0E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665B4D-A440-4345-BF1D-4149B173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20FC-D535-4F95-8BC7-D343B44296CF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6E0521-0A9E-4751-873C-7E844C849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6BA64F-0322-4010-94E1-AD266EEA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E258-E1BE-4D7F-8592-D18F26550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261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54247-1019-408D-86C1-E224FFA7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9F7020-C0FB-4D92-BB27-CFF9BD2E36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E4AA95-C4F9-4AC2-ACC5-BA5325E3F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9E60CE-005C-4371-805C-FF13FB0B0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20FC-D535-4F95-8BC7-D343B44296CF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F772A9-CB71-47AF-BE47-983578651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5B326F-2FC0-434F-B860-7810790A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E258-E1BE-4D7F-8592-D18F26550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77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926E6-C181-4406-AB87-D74DB6CD6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D5C9C-C98C-40EA-98FE-6AB012F55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8A4519-3214-4A48-9FCC-29172A38D7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A20FC-D535-4F95-8BC7-D343B44296CF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CCD2B1-840A-4C8F-828A-9EAD57179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84C201-C8FB-4A3C-86A0-7F95C1F79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CE258-E1BE-4D7F-8592-D18F26550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96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B65BC-3268-4F95-882B-3E34BDC072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ФЦОМОФВ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29E44-2B5A-4C92-A30A-408152D253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B65BC-3268-4F95-882B-3E34BDC07216}" type="datetime1">
              <a:rPr lang="ru-RU" smtClean="0"/>
              <a:t>29.06.2021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ФЦОМОФВ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29E44-2B5A-4C92-A30A-408152D25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7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1.wdp"/><Relationship Id="rId18" Type="http://schemas.microsoft.com/office/2007/relationships/hdphoto" Target="../media/hdphoto1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jp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jpg"/><Relationship Id="rId1" Type="http://schemas.microsoft.com/office/2007/relationships/media" Target="../media/media1.mp3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35.png"/><Relationship Id="rId15" Type="http://schemas.microsoft.com/office/2007/relationships/hdphoto" Target="../media/hdphoto12.wdp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microsoft.com/office/2007/relationships/hdphoto" Target="../media/hdphoto9.wdp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5" Type="http://schemas.microsoft.com/office/2007/relationships/hdphoto" Target="../media/hdphoto14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3.png"/><Relationship Id="rId7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jpeg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12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slide" Target="slide9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8805C6-6023-4945-A658-F551B662470A}"/>
              </a:ext>
            </a:extLst>
          </p:cNvPr>
          <p:cNvSpPr txBox="1"/>
          <p:nvPr/>
        </p:nvSpPr>
        <p:spPr>
          <a:xfrm>
            <a:off x="283923" y="1798706"/>
            <a:ext cx="11624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«Федеральный центр обеспечения цифрового развития физической культуры и спорта» 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3DE9F4D7-EDC8-4018-8EB8-BC4B0355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218" y="142696"/>
            <a:ext cx="530858" cy="66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8C2EB8-2413-4F63-B750-CF0F3C5C3860}"/>
              </a:ext>
            </a:extLst>
          </p:cNvPr>
          <p:cNvSpPr/>
          <p:nvPr/>
        </p:nvSpPr>
        <p:spPr>
          <a:xfrm>
            <a:off x="1834307" y="281196"/>
            <a:ext cx="85233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 просвещения  Российской Федерации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«Федеральный центр организационно-методического обеспечения физического воспитания»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591CD0-A515-4DD8-AAB8-92468B14E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t="14935" r="6224" b="-1811"/>
          <a:stretch/>
        </p:blipFill>
        <p:spPr>
          <a:xfrm>
            <a:off x="2243998" y="3258949"/>
            <a:ext cx="7704000" cy="34550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138B2B-3C2A-462D-8E68-1FB397F743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9119" r="9439" b="13379"/>
          <a:stretch/>
        </p:blipFill>
        <p:spPr>
          <a:xfrm>
            <a:off x="283923" y="142696"/>
            <a:ext cx="1140586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2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AA8D66E-C49C-4DD2-AFC7-898BDB6FF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927"/>
            <a:ext cx="11770243" cy="65501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F3EB9C-E025-4697-AD33-7A2D351BB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35" y="153927"/>
            <a:ext cx="4915930" cy="65501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15A0451-24D0-45B2-953F-8BA4233282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35" y="153927"/>
            <a:ext cx="5029715" cy="655236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E360BDA-9533-4A5B-844E-9A9A85A095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35" y="151713"/>
            <a:ext cx="5029715" cy="663043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8C25D8A-E1B2-4A29-A51A-6989A11B96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35" y="149499"/>
            <a:ext cx="5031376" cy="663042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933E04-4F05-47DA-8CAB-44295E95F1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" y="37214"/>
            <a:ext cx="12025424" cy="678357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60E59F5-A449-44C7-AAA5-A4CD2DF8FB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37214"/>
            <a:ext cx="12025423" cy="678357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C60BD2D-DDC7-4BC9-A344-7729FDE8F2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9" y="74427"/>
            <a:ext cx="12025423" cy="676230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F489BA-E642-488B-BF83-E33ED2C7CC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1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" y="53162"/>
            <a:ext cx="12032515" cy="6783572"/>
          </a:xfrm>
          <a:prstGeom prst="rect">
            <a:avLst/>
          </a:prstGeom>
        </p:spPr>
      </p:pic>
      <p:pic>
        <p:nvPicPr>
          <p:cNvPr id="2" name="Unknown Artist - Футбольный марш (minus)">
            <a:hlinkClick r:id="" action="ppaction://media"/>
            <a:extLst>
              <a:ext uri="{FF2B5EF4-FFF2-40B4-BE49-F238E27FC236}">
                <a16:creationId xmlns:a16="http://schemas.microsoft.com/office/drawing/2014/main" id="{86B628DE-2C55-4B01-92E8-FA4D4FAE7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37203" y="5681413"/>
            <a:ext cx="329682" cy="32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9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1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a76dee6-cba1-4348-849f-7314c4fba7fa">
            <a:hlinkClick r:id="" action="ppaction://media"/>
            <a:extLst>
              <a:ext uri="{FF2B5EF4-FFF2-40B4-BE49-F238E27FC236}">
                <a16:creationId xmlns:a16="http://schemas.microsoft.com/office/drawing/2014/main" id="{01627D6B-37EA-4612-B97A-B671A91B06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12192000" cy="6685642"/>
          </a:xfrm>
          <a:prstGeom prst="rect">
            <a:avLst/>
          </a:prstGeom>
        </p:spPr>
      </p:pic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3DE9F4D7-EDC8-4018-8EB8-BC4B0355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218" y="142696"/>
            <a:ext cx="530858" cy="66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138B2B-3C2A-462D-8E68-1FB397F743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9119" r="9439" b="13379"/>
          <a:stretch/>
        </p:blipFill>
        <p:spPr>
          <a:xfrm>
            <a:off x="283923" y="142696"/>
            <a:ext cx="1140586" cy="923331"/>
          </a:xfrm>
          <a:prstGeom prst="rect">
            <a:avLst/>
          </a:prstGeom>
        </p:spPr>
      </p:pic>
      <p:pic>
        <p:nvPicPr>
          <p:cNvPr id="4" name="Неизвестен - Все вокруг стараются спортом занимаются - минус_(HugeMusic.ru)">
            <a:hlinkClick r:id="" action="ppaction://media"/>
            <a:extLst>
              <a:ext uri="{FF2B5EF4-FFF2-40B4-BE49-F238E27FC236}">
                <a16:creationId xmlns:a16="http://schemas.microsoft.com/office/drawing/2014/main" id="{43789943-9EC6-4AC8-B49D-D40E0A7CB5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74" y="5963331"/>
            <a:ext cx="362498" cy="3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9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A4F5CE9-9FCB-4F6B-B691-22D1DF085D6A}"/>
              </a:ext>
            </a:extLst>
          </p:cNvPr>
          <p:cNvSpPr txBox="1"/>
          <p:nvPr/>
        </p:nvSpPr>
        <p:spPr>
          <a:xfrm>
            <a:off x="1479478" y="237493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КОНТАКТНАЯ ИНФОРМАЦИЯ</a:t>
            </a:r>
          </a:p>
        </p:txBody>
      </p:sp>
      <p:pic>
        <p:nvPicPr>
          <p:cNvPr id="10" name="Picture 3" descr="ЛОГО 1">
            <a:extLst>
              <a:ext uri="{FF2B5EF4-FFF2-40B4-BE49-F238E27FC236}">
                <a16:creationId xmlns:a16="http://schemas.microsoft.com/office/drawing/2014/main" id="{5D9C6076-EE67-42BF-B7F2-2F116E229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218" y="142696"/>
            <a:ext cx="530858" cy="66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21CFAA-3DE2-4C25-91E9-13CA131282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9119" r="9439" b="13379"/>
          <a:stretch/>
        </p:blipFill>
        <p:spPr>
          <a:xfrm>
            <a:off x="283923" y="142696"/>
            <a:ext cx="1140586" cy="923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9AB64A-3663-4980-803B-A5DE1BD63665}"/>
              </a:ext>
            </a:extLst>
          </p:cNvPr>
          <p:cNvSpPr txBox="1"/>
          <p:nvPr/>
        </p:nvSpPr>
        <p:spPr>
          <a:xfrm>
            <a:off x="750013" y="1001459"/>
            <a:ext cx="10602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</a:rPr>
              <a:t>Скрынников Богдан Александрович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руководитель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Федерального центра цифрового развития ФГБУ «ФЦОМОФВ»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Тел. +7 (967)074-76-32, </a:t>
            </a:r>
          </a:p>
          <a:p>
            <a:r>
              <a:rPr lang="ru-RU" sz="2400" i="1" dirty="0">
                <a:solidFill>
                  <a:schemeClr val="accent1">
                    <a:lumMod val="75000"/>
                  </a:schemeClr>
                </a:solidFill>
              </a:rPr>
              <a:t>Эл. почта: B.Skrynnikov@fcomofv.ru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79688C-6BD6-45B8-9366-A421BEB2EC48}"/>
              </a:ext>
            </a:extLst>
          </p:cNvPr>
          <p:cNvSpPr txBox="1"/>
          <p:nvPr/>
        </p:nvSpPr>
        <p:spPr>
          <a:xfrm>
            <a:off x="750013" y="2561148"/>
            <a:ext cx="101953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Даудова Дженнет Умалатовна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специалист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Федерального центра цифрового развития ФГБУ «ФЦОМОФВ»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Тел. +7 (910) 544-81-36;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Эл. почта: D.daudova@fcomofv.ru</a:t>
            </a:r>
            <a:endParaRPr lang="ru-RU" sz="2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94E6E9-F6D7-48AB-8770-E65C01FC00EE}"/>
              </a:ext>
            </a:extLst>
          </p:cNvPr>
          <p:cNvSpPr txBox="1"/>
          <p:nvPr/>
        </p:nvSpPr>
        <p:spPr>
          <a:xfrm>
            <a:off x="743164" y="3955522"/>
            <a:ext cx="101953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Агафонова Мария Геннадьевна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специалист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Федерального центра цифрового развития ФГБУ «ФЦОМОФВ»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Тел. +7 (916) 989-06-51;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Эл. почта: Mon@fcomofv.ru</a:t>
            </a:r>
            <a:endParaRPr lang="ru-RU" sz="2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8F8905-5133-4644-ADFB-322211AF5DE7}"/>
              </a:ext>
            </a:extLst>
          </p:cNvPr>
          <p:cNvSpPr txBox="1"/>
          <p:nvPr/>
        </p:nvSpPr>
        <p:spPr>
          <a:xfrm>
            <a:off x="750013" y="5349895"/>
            <a:ext cx="1019539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Шпотин Валерий Алексеевич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специалист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Федерального центра цифрового развития ФГБУ «ФЦОМОФВ»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Тел.+7 (926) 850-29-90;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Эл. почта: V.Shpotin@fcomofv.ru</a:t>
            </a:r>
            <a:endParaRPr lang="ru-RU" sz="2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E8663A-D966-4DF9-B50F-D2FE5B87D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637" y="5075954"/>
            <a:ext cx="1580388" cy="11852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FBC5C7-E0BB-41AE-A125-68F9216AE2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587" y="2447642"/>
            <a:ext cx="2892489" cy="2490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DCF99B-D8D5-4441-8CE6-675C129C25C2}"/>
              </a:ext>
            </a:extLst>
          </p:cNvPr>
          <p:cNvSpPr txBox="1"/>
          <p:nvPr/>
        </p:nvSpPr>
        <p:spPr>
          <a:xfrm>
            <a:off x="9290075" y="4066240"/>
            <a:ext cx="253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Impact" panose="020B080603090205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6147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9FC83C3-0EE0-4066-A34B-D45E8F2CAB90}"/>
              </a:ext>
            </a:extLst>
          </p:cNvPr>
          <p:cNvSpPr txBox="1"/>
          <p:nvPr/>
        </p:nvSpPr>
        <p:spPr>
          <a:xfrm>
            <a:off x="830976" y="749951"/>
            <a:ext cx="1053003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Определение целей, функций и порядка организации деятельности структурного подразделения регламентируется Положением о структурном подразделении и осуществляется в соответствии и на основе плана работ по выполнению государственного задания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ФГБУ «ФЦОМОФВ»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согласованного с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Министерством просвещения Российской Федерации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spcAft>
                <a:spcPts val="6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своей деятельности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центр цифрового развития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руководствуется: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434C98-BD34-4D00-8499-AD3F8AF545D8}"/>
              </a:ext>
            </a:extLst>
          </p:cNvPr>
          <p:cNvSpPr txBox="1"/>
          <p:nvPr/>
        </p:nvSpPr>
        <p:spPr>
          <a:xfrm>
            <a:off x="4026563" y="167102"/>
            <a:ext cx="4138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Общие положения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: усеченные противолежащие углы 13">
            <a:extLst>
              <a:ext uri="{FF2B5EF4-FFF2-40B4-BE49-F238E27FC236}">
                <a16:creationId xmlns:a16="http://schemas.microsoft.com/office/drawing/2014/main" id="{F194980E-F6EE-44DD-A27D-469DCD068923}"/>
              </a:ext>
            </a:extLst>
          </p:cNvPr>
          <p:cNvSpPr/>
          <p:nvPr/>
        </p:nvSpPr>
        <p:spPr>
          <a:xfrm>
            <a:off x="830976" y="2474222"/>
            <a:ext cx="10530038" cy="596766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Конституцией Российской Федерации</a:t>
            </a:r>
            <a:endParaRPr lang="ru-RU" dirty="0"/>
          </a:p>
        </p:txBody>
      </p:sp>
      <p:sp>
        <p:nvSpPr>
          <p:cNvPr id="15" name="Прямоугольник: усеченные противолежащие углы 14">
            <a:extLst>
              <a:ext uri="{FF2B5EF4-FFF2-40B4-BE49-F238E27FC236}">
                <a16:creationId xmlns:a16="http://schemas.microsoft.com/office/drawing/2014/main" id="{8F53FA12-6033-4530-81E8-46FCCB265B6E}"/>
              </a:ext>
            </a:extLst>
          </p:cNvPr>
          <p:cNvSpPr/>
          <p:nvPr/>
        </p:nvSpPr>
        <p:spPr>
          <a:xfrm>
            <a:off x="830976" y="3190247"/>
            <a:ext cx="10530038" cy="596766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едеральными законами, указами и распоряжениями Президента Российской Федерации</a:t>
            </a:r>
            <a:endParaRPr lang="ru-RU" dirty="0"/>
          </a:p>
        </p:txBody>
      </p:sp>
      <p:sp>
        <p:nvSpPr>
          <p:cNvPr id="16" name="Прямоугольник: усеченные противолежащие углы 15">
            <a:extLst>
              <a:ext uri="{FF2B5EF4-FFF2-40B4-BE49-F238E27FC236}">
                <a16:creationId xmlns:a16="http://schemas.microsoft.com/office/drawing/2014/main" id="{F3934B1E-D093-4340-9D45-3E0DCBB6A732}"/>
              </a:ext>
            </a:extLst>
          </p:cNvPr>
          <p:cNvSpPr/>
          <p:nvPr/>
        </p:nvSpPr>
        <p:spPr>
          <a:xfrm>
            <a:off x="830976" y="3906272"/>
            <a:ext cx="10530038" cy="596766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остановлениями и распоряжениями Правительства Российской Федерации и иными законодательными и нормативными правовыми актами Российской Федерации  </a:t>
            </a:r>
            <a:endParaRPr lang="ru-RU" dirty="0"/>
          </a:p>
        </p:txBody>
      </p:sp>
      <p:sp>
        <p:nvSpPr>
          <p:cNvPr id="20" name="Прямоугольник: усеченные противолежащие углы 19">
            <a:extLst>
              <a:ext uri="{FF2B5EF4-FFF2-40B4-BE49-F238E27FC236}">
                <a16:creationId xmlns:a16="http://schemas.microsoft.com/office/drawing/2014/main" id="{23A062A9-4318-4F3D-989F-4DB7CE1EF54D}"/>
              </a:ext>
            </a:extLst>
          </p:cNvPr>
          <p:cNvSpPr/>
          <p:nvPr/>
        </p:nvSpPr>
        <p:spPr>
          <a:xfrm>
            <a:off x="830976" y="5338322"/>
            <a:ext cx="10530038" cy="596766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ставом и локальными актами ФГБУ «ФЦОМОФВ»</a:t>
            </a:r>
            <a:endParaRPr lang="ru-RU" dirty="0"/>
          </a:p>
        </p:txBody>
      </p:sp>
      <p:sp>
        <p:nvSpPr>
          <p:cNvPr id="21" name="Прямоугольник: усеченные противолежащие углы 20">
            <a:extLst>
              <a:ext uri="{FF2B5EF4-FFF2-40B4-BE49-F238E27FC236}">
                <a16:creationId xmlns:a16="http://schemas.microsoft.com/office/drawing/2014/main" id="{61F66A96-8E8E-48CC-9C1C-D98CE174F8AB}"/>
              </a:ext>
            </a:extLst>
          </p:cNvPr>
          <p:cNvSpPr/>
          <p:nvPr/>
        </p:nvSpPr>
        <p:spPr>
          <a:xfrm>
            <a:off x="830976" y="4622297"/>
            <a:ext cx="10530038" cy="596766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риказами Министерства просвещения Российской Федерации</a:t>
            </a:r>
            <a:endParaRPr lang="ru-RU" dirty="0"/>
          </a:p>
        </p:txBody>
      </p:sp>
      <p:sp>
        <p:nvSpPr>
          <p:cNvPr id="22" name="Прямоугольник: усеченные противолежащие углы 21">
            <a:extLst>
              <a:ext uri="{FF2B5EF4-FFF2-40B4-BE49-F238E27FC236}">
                <a16:creationId xmlns:a16="http://schemas.microsoft.com/office/drawing/2014/main" id="{B00A2002-694F-4515-85FB-8C19C0D73E6A}"/>
              </a:ext>
            </a:extLst>
          </p:cNvPr>
          <p:cNvSpPr/>
          <p:nvPr/>
        </p:nvSpPr>
        <p:spPr>
          <a:xfrm>
            <a:off x="830976" y="6054347"/>
            <a:ext cx="10530038" cy="596766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Положением о структурном подразделении</a:t>
            </a:r>
            <a:endParaRPr lang="ru-RU" dirty="0"/>
          </a:p>
        </p:txBody>
      </p:sp>
      <p:pic>
        <p:nvPicPr>
          <p:cNvPr id="12" name="Picture 3" descr="ЛОГО 1">
            <a:extLst>
              <a:ext uri="{FF2B5EF4-FFF2-40B4-BE49-F238E27FC236}">
                <a16:creationId xmlns:a16="http://schemas.microsoft.com/office/drawing/2014/main" id="{245B2FBF-0005-4AFD-8875-B04D5786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218" y="142696"/>
            <a:ext cx="530858" cy="66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3D100C-5F9A-468C-898B-C8747FF7F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9119" r="9439" b="13379"/>
          <a:stretch/>
        </p:blipFill>
        <p:spPr>
          <a:xfrm>
            <a:off x="283923" y="142696"/>
            <a:ext cx="1140586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0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E65624C-5BE1-4E4E-920C-B6945ADFC054}"/>
              </a:ext>
            </a:extLst>
          </p:cNvPr>
          <p:cNvSpPr txBox="1"/>
          <p:nvPr/>
        </p:nvSpPr>
        <p:spPr>
          <a:xfrm>
            <a:off x="1523997" y="175112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Федерального центра цифрового развития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Блок-схема: альтернативный процесс 3">
            <a:extLst>
              <a:ext uri="{FF2B5EF4-FFF2-40B4-BE49-F238E27FC236}">
                <a16:creationId xmlns:a16="http://schemas.microsoft.com/office/drawing/2014/main" id="{DF9E03D0-2885-4228-BE86-0A954558B5D0}"/>
              </a:ext>
            </a:extLst>
          </p:cNvPr>
          <p:cNvSpPr/>
          <p:nvPr/>
        </p:nvSpPr>
        <p:spPr>
          <a:xfrm>
            <a:off x="1424512" y="851666"/>
            <a:ext cx="9545472" cy="4041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единой, целостной информационной системы ФГБУ «ФЦОМОФВ»</a:t>
            </a:r>
          </a:p>
        </p:txBody>
      </p:sp>
      <p:sp>
        <p:nvSpPr>
          <p:cNvPr id="14" name="Блок-схема: альтернативный процесс 13">
            <a:extLst>
              <a:ext uri="{FF2B5EF4-FFF2-40B4-BE49-F238E27FC236}">
                <a16:creationId xmlns:a16="http://schemas.microsoft.com/office/drawing/2014/main" id="{7A03EEF2-6F30-4778-9C28-2313F6EE3081}"/>
              </a:ext>
            </a:extLst>
          </p:cNvPr>
          <p:cNvSpPr/>
          <p:nvPr/>
        </p:nvSpPr>
        <p:spPr>
          <a:xfrm>
            <a:off x="1424509" y="1342632"/>
            <a:ext cx="9545475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цифровой образовательной среды, в том числе внедрение цифровых платформ и технологий в области ФК и С в системе образования Российской Федерации.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539DEDEF-5E72-43E6-96D8-2723B1D060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8516085"/>
              </p:ext>
            </p:extLst>
          </p:nvPr>
        </p:nvGraphicFramePr>
        <p:xfrm>
          <a:off x="0" y="2112554"/>
          <a:ext cx="4726002" cy="454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E015F59-5649-4150-A6E8-5C9309E0EE62}"/>
              </a:ext>
            </a:extLst>
          </p:cNvPr>
          <p:cNvSpPr/>
          <p:nvPr/>
        </p:nvSpPr>
        <p:spPr>
          <a:xfrm>
            <a:off x="4225490" y="2097552"/>
            <a:ext cx="7757963" cy="4570334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Picture 3" descr="ЛОГО 1">
            <a:extLst>
              <a:ext uri="{FF2B5EF4-FFF2-40B4-BE49-F238E27FC236}">
                <a16:creationId xmlns:a16="http://schemas.microsoft.com/office/drawing/2014/main" id="{70B23537-3D59-4736-8909-7B7B089EE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218" y="142696"/>
            <a:ext cx="530858" cy="66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A381BEB-4170-455F-8900-D01FFBB620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9119" r="9439" b="13379"/>
          <a:stretch/>
        </p:blipFill>
        <p:spPr>
          <a:xfrm>
            <a:off x="283923" y="142696"/>
            <a:ext cx="1140586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3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Graphic spid="11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лок-схема: альтернативный процесс 14">
            <a:extLst>
              <a:ext uri="{FF2B5EF4-FFF2-40B4-BE49-F238E27FC236}">
                <a16:creationId xmlns:a16="http://schemas.microsoft.com/office/drawing/2014/main" id="{B269A7D3-2856-4D62-B8AC-5E9E87664A93}"/>
              </a:ext>
            </a:extLst>
          </p:cNvPr>
          <p:cNvSpPr/>
          <p:nvPr/>
        </p:nvSpPr>
        <p:spPr>
          <a:xfrm>
            <a:off x="693016" y="1168677"/>
            <a:ext cx="7007195" cy="4715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Осуществление диагностической и мониторинговой деятельности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F253A9-622E-4BB8-B347-52D695E81985}"/>
              </a:ext>
            </a:extLst>
          </p:cNvPr>
          <p:cNvSpPr txBox="1"/>
          <p:nvPr/>
        </p:nvSpPr>
        <p:spPr>
          <a:xfrm>
            <a:off x="1523994" y="24554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Федерального центра цифрового развития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Блок-схема: альтернативный процесс 8">
            <a:extLst>
              <a:ext uri="{FF2B5EF4-FFF2-40B4-BE49-F238E27FC236}">
                <a16:creationId xmlns:a16="http://schemas.microsoft.com/office/drawing/2014/main" id="{8BDDD590-3DC9-48C3-BF60-15496DEC4F83}"/>
              </a:ext>
            </a:extLst>
          </p:cNvPr>
          <p:cNvSpPr/>
          <p:nvPr/>
        </p:nvSpPr>
        <p:spPr>
          <a:xfrm>
            <a:off x="693018" y="1806431"/>
            <a:ext cx="7709838" cy="69288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Разработка, поддержка и обновление инструментария для осуществления 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мониторингов (программного обеспечения и электронных форм)</a:t>
            </a:r>
          </a:p>
        </p:txBody>
      </p:sp>
      <p:sp>
        <p:nvSpPr>
          <p:cNvPr id="10" name="Блок-схема: альтернативный процесс 9">
            <a:extLst>
              <a:ext uri="{FF2B5EF4-FFF2-40B4-BE49-F238E27FC236}">
                <a16:creationId xmlns:a16="http://schemas.microsoft.com/office/drawing/2014/main" id="{F701FCAC-4BE2-4313-ADDE-CBBD1F82F00D}"/>
              </a:ext>
            </a:extLst>
          </p:cNvPr>
          <p:cNvSpPr/>
          <p:nvPr/>
        </p:nvSpPr>
        <p:spPr>
          <a:xfrm>
            <a:off x="693018" y="2662342"/>
            <a:ext cx="8181475" cy="66059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Организация сбора и накопления информации от субъектов РФ по результатам   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мониторингов в области ФК и С в системе образования РФ</a:t>
            </a:r>
          </a:p>
        </p:txBody>
      </p:sp>
      <p:sp>
        <p:nvSpPr>
          <p:cNvPr id="11" name="Блок-схема: альтернативный процесс 10">
            <a:extLst>
              <a:ext uri="{FF2B5EF4-FFF2-40B4-BE49-F238E27FC236}">
                <a16:creationId xmlns:a16="http://schemas.microsoft.com/office/drawing/2014/main" id="{985DDE6D-69FD-4723-B834-F2D6CAA214B7}"/>
              </a:ext>
            </a:extLst>
          </p:cNvPr>
          <p:cNvSpPr/>
          <p:nvPr/>
        </p:nvSpPr>
        <p:spPr>
          <a:xfrm>
            <a:off x="693018" y="3485966"/>
            <a:ext cx="8951496" cy="73924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Участие в организации и проведении вебинаров, видеоконференций, семинаров,  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совещаний, выставок, презентаций, конференций …</a:t>
            </a:r>
          </a:p>
        </p:txBody>
      </p:sp>
      <p:sp>
        <p:nvSpPr>
          <p:cNvPr id="18" name="Блок-схема: альтернативный процесс 17">
            <a:extLst>
              <a:ext uri="{FF2B5EF4-FFF2-40B4-BE49-F238E27FC236}">
                <a16:creationId xmlns:a16="http://schemas.microsoft.com/office/drawing/2014/main" id="{9E3F3F17-C133-42CD-BCFF-D26A6E422F0D}"/>
              </a:ext>
            </a:extLst>
          </p:cNvPr>
          <p:cNvSpPr/>
          <p:nvPr/>
        </p:nvSpPr>
        <p:spPr>
          <a:xfrm>
            <a:off x="693016" y="4508934"/>
            <a:ext cx="8951496" cy="71711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Обеспечение функционирования и совершенствования системы цифрового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развития ФК и С в  системе образования Российской Федерации</a:t>
            </a:r>
          </a:p>
        </p:txBody>
      </p:sp>
      <p:pic>
        <p:nvPicPr>
          <p:cNvPr id="19" name="Picture 3" descr="ЛОГО 1">
            <a:extLst>
              <a:ext uri="{FF2B5EF4-FFF2-40B4-BE49-F238E27FC236}">
                <a16:creationId xmlns:a16="http://schemas.microsoft.com/office/drawing/2014/main" id="{65D703CB-8608-4B43-8E4F-42CC58D4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218" y="142696"/>
            <a:ext cx="530858" cy="66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096836E-7D19-4FD9-B940-5F5D4F148A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9119" r="9439" b="13379"/>
          <a:stretch/>
        </p:blipFill>
        <p:spPr>
          <a:xfrm>
            <a:off x="283923" y="142696"/>
            <a:ext cx="1140586" cy="9233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784F5D-0692-47A6-8FB4-4D76CDD25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398" y="996079"/>
            <a:ext cx="1863398" cy="16528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05B07A-6E26-4C57-B2C6-92C71DB4A5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178" y="2291740"/>
            <a:ext cx="1482892" cy="11863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DBF865-23C1-4F2C-B1F7-A9AB9E4C2E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071" y="3006084"/>
            <a:ext cx="1895893" cy="128920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AE11971-49D2-482C-90E0-01EE962B36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258" y="5358267"/>
            <a:ext cx="1342253" cy="149139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0533444-CA3F-4976-85AD-0B2A67E349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21" y="1439452"/>
            <a:ext cx="1052037" cy="113817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31C5867-F93E-480C-8F84-92F8B629B0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378" y="5465662"/>
            <a:ext cx="1722950" cy="143694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6C6F0D-0C62-4EAE-901C-84D8ACA7FE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63" y="735977"/>
            <a:ext cx="757001" cy="94625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6E947EE-9E54-4478-B94B-4E4C6B40C0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6" y="5605866"/>
            <a:ext cx="1417738" cy="100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0" grpId="0" animBg="1"/>
      <p:bldP spid="11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A4F5CE9-9FCB-4F6B-B691-22D1DF085D6A}"/>
              </a:ext>
            </a:extLst>
          </p:cNvPr>
          <p:cNvSpPr txBox="1"/>
          <p:nvPr/>
        </p:nvSpPr>
        <p:spPr>
          <a:xfrm>
            <a:off x="1429764" y="213431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Мониторинги и статистика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3" descr="ЛОГО 1">
            <a:extLst>
              <a:ext uri="{FF2B5EF4-FFF2-40B4-BE49-F238E27FC236}">
                <a16:creationId xmlns:a16="http://schemas.microsoft.com/office/drawing/2014/main" id="{5D9C6076-EE67-42BF-B7F2-2F116E229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218" y="142696"/>
            <a:ext cx="530858" cy="66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21CFAA-3DE2-4C25-91E9-13CA131282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9119" r="9439" b="13379"/>
          <a:stretch/>
        </p:blipFill>
        <p:spPr>
          <a:xfrm>
            <a:off x="283923" y="142696"/>
            <a:ext cx="1140586" cy="9233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582210-E04D-49D6-AD95-A46B877E2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</a14:imgLayer>
                </a14:imgProps>
              </a:ext>
            </a:extLst>
          </a:blip>
          <a:srcRect l="18009" t="6299" r="18799" b="6036"/>
          <a:stretch/>
        </p:blipFill>
        <p:spPr>
          <a:xfrm>
            <a:off x="1578019" y="745831"/>
            <a:ext cx="9645688" cy="57985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214C35-3E91-45B1-A399-A81DF26E3D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57" y="4378064"/>
            <a:ext cx="2555249" cy="2266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E15426-1886-46D3-85D2-FA6714A5BD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704" y="2402589"/>
            <a:ext cx="1494033" cy="14940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457EE4-AB36-4FCE-942A-9EDE9B66E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42" y="1131899"/>
            <a:ext cx="1316765" cy="15079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F138E6F-52A1-4201-907F-E41B530699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131" y="2639812"/>
            <a:ext cx="1956391" cy="12112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2F7F18-12A1-4794-B3C9-0C9D049C9C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4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0" y="2907318"/>
            <a:ext cx="1426503" cy="15234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E4592BF-9CAB-4614-8C00-A48524A0A2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4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2" y="4821709"/>
            <a:ext cx="1337303" cy="142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A4F5CE9-9FCB-4F6B-B691-22D1DF085D6A}"/>
              </a:ext>
            </a:extLst>
          </p:cNvPr>
          <p:cNvSpPr txBox="1"/>
          <p:nvPr/>
        </p:nvSpPr>
        <p:spPr>
          <a:xfrm>
            <a:off x="1424509" y="233095"/>
            <a:ext cx="97495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Сопровождения мероприятий по созданию в общеобразовательных  организациях, 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расположенных в сельской местности и малых городах, условий для занятия физической культурой и спортом» в целях достижения показателей и результатов федерального проекта «Успех каждого ребёнка», входящего в состав национального проекта «Образование», в рамках 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Российской Федерации «Развитие образования» в 2021 году </a:t>
            </a:r>
          </a:p>
        </p:txBody>
      </p:sp>
      <p:pic>
        <p:nvPicPr>
          <p:cNvPr id="10" name="Picture 3" descr="ЛОГО 1">
            <a:extLst>
              <a:ext uri="{FF2B5EF4-FFF2-40B4-BE49-F238E27FC236}">
                <a16:creationId xmlns:a16="http://schemas.microsoft.com/office/drawing/2014/main" id="{5D9C6076-EE67-42BF-B7F2-2F116E229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218" y="142696"/>
            <a:ext cx="530858" cy="66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21CFAA-3DE2-4C25-91E9-13CA131282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9119" r="9439" b="13379"/>
          <a:stretch/>
        </p:blipFill>
        <p:spPr>
          <a:xfrm>
            <a:off x="283923" y="142696"/>
            <a:ext cx="1140586" cy="923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D8FEDB-8D85-4DD5-8BAC-0C4DD715F210}"/>
              </a:ext>
            </a:extLst>
          </p:cNvPr>
          <p:cNvSpPr txBox="1"/>
          <p:nvPr/>
        </p:nvSpPr>
        <p:spPr>
          <a:xfrm>
            <a:off x="290674" y="2087263"/>
            <a:ext cx="9732000" cy="154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68" b="1" i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1-й этап: </a:t>
            </a:r>
            <a:r>
              <a:rPr lang="ru-RU" sz="1568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концепции сбора данных, их документирования и программы управления массивами данных: </a:t>
            </a:r>
          </a:p>
          <a:p>
            <a:r>
              <a:rPr lang="ru-RU" sz="1568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15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таблицы исходных данных;</a:t>
            </a:r>
          </a:p>
          <a:p>
            <a:r>
              <a:rPr lang="ru-RU" sz="1568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- </a:t>
            </a:r>
            <a:r>
              <a:rPr lang="ru-RU" sz="15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 взаимодействия с регионами (сведения об ответственных за операционное сопровождение   	   мониторинга в регионах и их контактных данных).</a:t>
            </a:r>
          </a:p>
          <a:p>
            <a:endParaRPr lang="ru-RU" sz="1568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5B2A0B-1B41-4C6D-8BA4-A05A7FB1623B}"/>
              </a:ext>
            </a:extLst>
          </p:cNvPr>
          <p:cNvSpPr txBox="1"/>
          <p:nvPr/>
        </p:nvSpPr>
        <p:spPr>
          <a:xfrm>
            <a:off x="283923" y="3548668"/>
            <a:ext cx="9732000" cy="2328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23"/>
              </a:spcAft>
            </a:pPr>
            <a:r>
              <a:rPr lang="ru-RU" sz="1568" b="1" i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2-й этап: </a:t>
            </a:r>
            <a:r>
              <a:rPr lang="ru-RU" sz="1568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электронных форм сбора статистических данных:</a:t>
            </a:r>
          </a:p>
          <a:p>
            <a:r>
              <a:rPr lang="ru-RU" sz="1568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- </a:t>
            </a:r>
            <a:r>
              <a:rPr lang="ru-RU" sz="1568" dirty="0">
                <a:latin typeface="Times New Roman" panose="02020603050405020304" pitchFamily="18" charset="0"/>
                <a:ea typeface="Calibri" panose="020F0502020204030204" pitchFamily="34" charset="0"/>
              </a:rPr>
              <a:t>таблицы детализированного отчёта школы;</a:t>
            </a:r>
          </a:p>
          <a:p>
            <a:r>
              <a:rPr lang="ru-RU" sz="1568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- </a:t>
            </a:r>
            <a:r>
              <a:rPr lang="ru-RU" sz="1568" dirty="0">
                <a:latin typeface="Times New Roman" panose="02020603050405020304" pitchFamily="18" charset="0"/>
                <a:ea typeface="Calibri" panose="020F0502020204030204" pitchFamily="34" charset="0"/>
              </a:rPr>
              <a:t>таблицы детализированного отчёта субъекта Российской Федерации;</a:t>
            </a:r>
          </a:p>
          <a:p>
            <a:r>
              <a:rPr lang="ru-RU" sz="1568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- </a:t>
            </a:r>
            <a:r>
              <a:rPr lang="ru-RU" sz="1568" dirty="0">
                <a:latin typeface="Times New Roman" panose="02020603050405020304" pitchFamily="18" charset="0"/>
                <a:ea typeface="Calibri" panose="020F0502020204030204" pitchFamily="34" charset="0"/>
              </a:rPr>
              <a:t>таблицы детализированного отчёта за Центр и проверочной формы;</a:t>
            </a:r>
          </a:p>
          <a:p>
            <a:r>
              <a:rPr lang="ru-RU" sz="1568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- форм итогового отчёта субъекта Российской Федерации;</a:t>
            </a:r>
          </a:p>
          <a:p>
            <a:r>
              <a:rPr lang="ru-RU" sz="1568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- форм итогового отчёта Центра.</a:t>
            </a:r>
          </a:p>
          <a:p>
            <a:endParaRPr lang="ru-RU" sz="1568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568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568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итогам реализации этапа Центром будут сформированы ежемесячные отчёты о сопровождении мероприятий.</a:t>
            </a:r>
            <a:endParaRPr lang="ru-RU" sz="1568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FF5496-216A-4F1F-9125-7B2806472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727" y="2857281"/>
            <a:ext cx="2076244" cy="212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7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A4F5CE9-9FCB-4F6B-B691-22D1DF085D6A}"/>
              </a:ext>
            </a:extLst>
          </p:cNvPr>
          <p:cNvSpPr txBox="1"/>
          <p:nvPr/>
        </p:nvSpPr>
        <p:spPr>
          <a:xfrm>
            <a:off x="1429764" y="213431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«Сопровождение в системе ГИИС «Электронный бюджет»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3" descr="ЛОГО 1">
            <a:extLst>
              <a:ext uri="{FF2B5EF4-FFF2-40B4-BE49-F238E27FC236}">
                <a16:creationId xmlns:a16="http://schemas.microsoft.com/office/drawing/2014/main" id="{5D9C6076-EE67-42BF-B7F2-2F116E229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218" y="142696"/>
            <a:ext cx="530858" cy="66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21CFAA-3DE2-4C25-91E9-13CA131282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9119" r="9439" b="13379"/>
          <a:stretch/>
        </p:blipFill>
        <p:spPr>
          <a:xfrm>
            <a:off x="283923" y="142696"/>
            <a:ext cx="1140586" cy="9233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101219-376A-4F55-B29E-EA326BF6CFE7}"/>
              </a:ext>
            </a:extLst>
          </p:cNvPr>
          <p:cNvSpPr/>
          <p:nvPr/>
        </p:nvSpPr>
        <p:spPr>
          <a:xfrm>
            <a:off x="140438" y="1151645"/>
            <a:ext cx="1725407" cy="24929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в ГИИС «Электронный бюджет» отчётов о расходах бюджетов субъектов Российской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Федерации, по форме согласно приложению № 3 к соглашению и принятие в ГИИС «Электронный бюджет» отчетов о Достижении значений показателей</a:t>
            </a:r>
          </a:p>
        </p:txBody>
      </p:sp>
      <p:sp>
        <p:nvSpPr>
          <p:cNvPr id="6" name="Стрелка вправо 15">
            <a:extLst>
              <a:ext uri="{FF2B5EF4-FFF2-40B4-BE49-F238E27FC236}">
                <a16:creationId xmlns:a16="http://schemas.microsoft.com/office/drawing/2014/main" id="{0F61EE61-2FF5-43E8-8595-26B4DD85A72F}"/>
              </a:ext>
            </a:extLst>
          </p:cNvPr>
          <p:cNvSpPr/>
          <p:nvPr/>
        </p:nvSpPr>
        <p:spPr>
          <a:xfrm>
            <a:off x="2002662" y="1596352"/>
            <a:ext cx="750128" cy="345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68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494C04-77E6-4C48-A2C2-06A9BFECCC64}"/>
              </a:ext>
            </a:extLst>
          </p:cNvPr>
          <p:cNvSpPr/>
          <p:nvPr/>
        </p:nvSpPr>
        <p:spPr>
          <a:xfrm>
            <a:off x="2821529" y="1168765"/>
            <a:ext cx="231369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Согласование и утверждение перечня спортивного инвентаря и оборудования в соответствии с Приложением № 3 к  Методическим рекомендациям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(инфраструктурный лист)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6FBD10-1F0F-4C8F-828D-2B98BDB6B8FC}"/>
              </a:ext>
            </a:extLst>
          </p:cNvPr>
          <p:cNvSpPr/>
          <p:nvPr/>
        </p:nvSpPr>
        <p:spPr>
          <a:xfrm>
            <a:off x="6068113" y="1353431"/>
            <a:ext cx="242856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сбора заявок, отбора субъектов Российской Федерации и предварительное распределение</a:t>
            </a:r>
          </a:p>
          <a:p>
            <a:pPr algn="ctr">
              <a:spcAft>
                <a:spcPts val="523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ассигнований до 2024 года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5821CE7-B515-4A5E-A135-0A2AAE547789}"/>
              </a:ext>
            </a:extLst>
          </p:cNvPr>
          <p:cNvSpPr/>
          <p:nvPr/>
        </p:nvSpPr>
        <p:spPr>
          <a:xfrm>
            <a:off x="9532756" y="1353430"/>
            <a:ext cx="242856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предварительных (парафированных) соглашений о предоставлении субсидии из федерального бюджета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2022-2024 годы</a:t>
            </a:r>
            <a:endParaRPr lang="ru-RU" sz="12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9A600E4-CF35-4BAD-B315-FB8507C52865}"/>
              </a:ext>
            </a:extLst>
          </p:cNvPr>
          <p:cNvSpPr/>
          <p:nvPr/>
        </p:nvSpPr>
        <p:spPr>
          <a:xfrm>
            <a:off x="5081197" y="2545349"/>
            <a:ext cx="2165144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Формирование и заключение иных дополнительных соглашений по инициативе субъектов Российской Федерации</a:t>
            </a:r>
            <a:endParaRPr lang="ru-RU" sz="1200" dirty="0"/>
          </a:p>
        </p:txBody>
      </p:sp>
      <p:sp>
        <p:nvSpPr>
          <p:cNvPr id="17" name="Стрелка вправо 24">
            <a:extLst>
              <a:ext uri="{FF2B5EF4-FFF2-40B4-BE49-F238E27FC236}">
                <a16:creationId xmlns:a16="http://schemas.microsoft.com/office/drawing/2014/main" id="{2F7FA374-5010-4C40-8441-544139773A53}"/>
              </a:ext>
            </a:extLst>
          </p:cNvPr>
          <p:cNvSpPr/>
          <p:nvPr/>
        </p:nvSpPr>
        <p:spPr>
          <a:xfrm>
            <a:off x="7532236" y="2822349"/>
            <a:ext cx="1741906" cy="46166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68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F018C2E-16FF-46B6-BDA4-A43E2EF6C68D}"/>
              </a:ext>
            </a:extLst>
          </p:cNvPr>
          <p:cNvSpPr/>
          <p:nvPr/>
        </p:nvSpPr>
        <p:spPr>
          <a:xfrm>
            <a:off x="9479508" y="2611007"/>
            <a:ext cx="242856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Заключение финансового соглашения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Субъектами Российской Федерации 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2022-2024 годы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49144F2-07C8-413A-8E92-45772B770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437" y="3752822"/>
            <a:ext cx="4580095" cy="301765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6633A0A-469B-47A6-9A3A-AC026C165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3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9757" y="3668241"/>
            <a:ext cx="2003791" cy="30176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14B9C85-C1DD-4C58-BEDE-ECFE70A213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4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2772" y="3668241"/>
            <a:ext cx="5135994" cy="3047064"/>
          </a:xfrm>
          <a:prstGeom prst="rect">
            <a:avLst/>
          </a:prstGeom>
        </p:spPr>
      </p:pic>
      <p:sp>
        <p:nvSpPr>
          <p:cNvPr id="24" name="Стрелка вправо 15">
            <a:extLst>
              <a:ext uri="{FF2B5EF4-FFF2-40B4-BE49-F238E27FC236}">
                <a16:creationId xmlns:a16="http://schemas.microsoft.com/office/drawing/2014/main" id="{10EF893C-4FC0-4D98-B712-08FE5E38A069}"/>
              </a:ext>
            </a:extLst>
          </p:cNvPr>
          <p:cNvSpPr/>
          <p:nvPr/>
        </p:nvSpPr>
        <p:spPr>
          <a:xfrm>
            <a:off x="5249246" y="1536005"/>
            <a:ext cx="750128" cy="345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68"/>
          </a:p>
        </p:txBody>
      </p:sp>
      <p:sp>
        <p:nvSpPr>
          <p:cNvPr id="25" name="Стрелка вправо 15">
            <a:extLst>
              <a:ext uri="{FF2B5EF4-FFF2-40B4-BE49-F238E27FC236}">
                <a16:creationId xmlns:a16="http://schemas.microsoft.com/office/drawing/2014/main" id="{1D68330D-7351-4874-851F-9D1AC505FF12}"/>
              </a:ext>
            </a:extLst>
          </p:cNvPr>
          <p:cNvSpPr/>
          <p:nvPr/>
        </p:nvSpPr>
        <p:spPr>
          <a:xfrm>
            <a:off x="8660641" y="1658459"/>
            <a:ext cx="750128" cy="345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68"/>
          </a:p>
        </p:txBody>
      </p:sp>
      <p:sp>
        <p:nvSpPr>
          <p:cNvPr id="2" name="Стрелка: изогнутая 1">
            <a:extLst>
              <a:ext uri="{FF2B5EF4-FFF2-40B4-BE49-F238E27FC236}">
                <a16:creationId xmlns:a16="http://schemas.microsoft.com/office/drawing/2014/main" id="{D62398C5-7C33-404A-BB5C-0F9E2BA1E91D}"/>
              </a:ext>
            </a:extLst>
          </p:cNvPr>
          <p:cNvSpPr/>
          <p:nvPr/>
        </p:nvSpPr>
        <p:spPr>
          <a:xfrm flipV="1">
            <a:off x="4062015" y="2700705"/>
            <a:ext cx="813816" cy="65159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1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4" grpId="0" animBg="1"/>
      <p:bldP spid="16" grpId="0" animBg="1"/>
      <p:bldP spid="17" grpId="0" animBg="1"/>
      <p:bldP spid="18" grpId="0" animBg="1"/>
      <p:bldP spid="24" grpId="0" animBg="1"/>
      <p:bldP spid="2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ACB8BB"/>
            </a:gs>
            <a:gs pos="0">
              <a:schemeClr val="accent4">
                <a:lumMod val="60000"/>
                <a:lumOff val="40000"/>
              </a:schemeClr>
            </a:gs>
            <a:gs pos="10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5" y="788788"/>
            <a:ext cx="11425619" cy="5710710"/>
          </a:xfrm>
          <a:prstGeom prst="rect">
            <a:avLst/>
          </a:prstGeom>
        </p:spPr>
      </p:pic>
      <p:sp>
        <p:nvSpPr>
          <p:cNvPr id="4" name="Блок-схема: узел 3">
            <a:hlinkClick r:id="rId3" action="ppaction://hlinksldjump" tooltip="Ростовская область"/>
          </p:cNvPr>
          <p:cNvSpPr>
            <a:spLocks noChangeAspect="1"/>
          </p:cNvSpPr>
          <p:nvPr/>
        </p:nvSpPr>
        <p:spPr>
          <a:xfrm>
            <a:off x="1283774" y="4313000"/>
            <a:ext cx="108000" cy="108000"/>
          </a:xfrm>
          <a:prstGeom prst="flowChartConnector">
            <a:avLst/>
          </a:prstGeom>
          <a:gradFill>
            <a:gsLst>
              <a:gs pos="88000">
                <a:srgbClr val="FF0000"/>
              </a:gs>
              <a:gs pos="10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Блок-схема: узел 8">
            <a:hlinkClick r:id="" action="ppaction://noaction"/>
          </p:cNvPr>
          <p:cNvSpPr>
            <a:spLocks noChangeAspect="1"/>
          </p:cNvSpPr>
          <p:nvPr/>
        </p:nvSpPr>
        <p:spPr>
          <a:xfrm>
            <a:off x="6154184" y="3896143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Блок-схема: узел 5">
            <a:hlinkClick r:id="rId3" action="ppaction://hlinksldjump" tooltip="Республика Саха (Якутия)"/>
          </p:cNvPr>
          <p:cNvSpPr>
            <a:spLocks noChangeAspect="1"/>
          </p:cNvSpPr>
          <p:nvPr/>
        </p:nvSpPr>
        <p:spPr>
          <a:xfrm>
            <a:off x="8397006" y="3752143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06902" y="300104"/>
            <a:ext cx="5311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РОССИЙСКАЯ ФЕДЕРАЦИЯ</a:t>
            </a:r>
            <a:endParaRPr kumimoji="0" lang="ru-RU" alt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Управляющая кнопка: домой 12">
            <a:hlinkClick r:id="" action="ppaction://noaction" highlightClick="1"/>
          </p:cNvPr>
          <p:cNvSpPr>
            <a:spLocks/>
          </p:cNvSpPr>
          <p:nvPr/>
        </p:nvSpPr>
        <p:spPr>
          <a:xfrm>
            <a:off x="11594793" y="6427498"/>
            <a:ext cx="504000" cy="360000"/>
          </a:xfrm>
          <a:prstGeom prst="actionButtonHom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Управляющая кнопка: возврат 13">
            <a:hlinkClick r:id="rId4" action="ppaction://hlinksldjump" highlightClick="1"/>
          </p:cNvPr>
          <p:cNvSpPr/>
          <p:nvPr/>
        </p:nvSpPr>
        <p:spPr>
          <a:xfrm>
            <a:off x="10961450" y="6434494"/>
            <a:ext cx="504000" cy="360000"/>
          </a:xfrm>
          <a:prstGeom prst="actionButtonReturn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6298184" y="6427498"/>
            <a:ext cx="504000" cy="360000"/>
          </a:xfrm>
          <a:prstGeom prst="actionButtonForwardNex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5588473" y="6426914"/>
            <a:ext cx="504000" cy="360000"/>
          </a:xfrm>
          <a:prstGeom prst="actionButtonBackPreviou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Блок-схема: узел 10"/>
          <p:cNvSpPr>
            <a:spLocks noChangeAspect="1"/>
          </p:cNvSpPr>
          <p:nvPr/>
        </p:nvSpPr>
        <p:spPr>
          <a:xfrm>
            <a:off x="5010086" y="3680143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Блок-схема: узел 11">
            <a:hlinkClick r:id="rId3" action="ppaction://hlinksldjump" tooltip="Ханты-Мансийский автономный округ"/>
          </p:cNvPr>
          <p:cNvSpPr>
            <a:spLocks noChangeAspect="1"/>
          </p:cNvSpPr>
          <p:nvPr/>
        </p:nvSpPr>
        <p:spPr>
          <a:xfrm>
            <a:off x="4264498" y="3906280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Блок-схема: узел 14">
            <a:hlinkClick r:id="rId3" action="ppaction://hlinksldjump" tooltip="Томская область"/>
          </p:cNvPr>
          <p:cNvSpPr>
            <a:spLocks noChangeAspect="1"/>
          </p:cNvSpPr>
          <p:nvPr/>
        </p:nvSpPr>
        <p:spPr>
          <a:xfrm>
            <a:off x="5085735" y="4609664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Блок-схема: узел 15">
            <a:hlinkClick r:id="rId3" action="ppaction://hlinksldjump" tooltip="Иркутская область"/>
          </p:cNvPr>
          <p:cNvSpPr>
            <a:spLocks noChangeAspect="1"/>
          </p:cNvSpPr>
          <p:nvPr/>
        </p:nvSpPr>
        <p:spPr>
          <a:xfrm>
            <a:off x="6821562" y="5087965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Блок-схема: узел 16">
            <a:hlinkClick r:id="rId3" action="ppaction://hlinksldjump" tooltip="Республика Бурятия"/>
          </p:cNvPr>
          <p:cNvSpPr>
            <a:spLocks noChangeAspect="1"/>
          </p:cNvSpPr>
          <p:nvPr/>
        </p:nvSpPr>
        <p:spPr>
          <a:xfrm>
            <a:off x="7510879" y="5369319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Блок-схема: узел 17">
            <a:hlinkClick r:id="rId3" action="ppaction://hlinksldjump" tooltip="Республика Тыва"/>
          </p:cNvPr>
          <p:cNvSpPr>
            <a:spLocks noChangeAspect="1"/>
          </p:cNvSpPr>
          <p:nvPr/>
        </p:nvSpPr>
        <p:spPr>
          <a:xfrm>
            <a:off x="6077137" y="5635054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Блок-схема: узел 18">
            <a:hlinkClick r:id="rId3" action="ppaction://hlinksldjump" tooltip="Забайкальский край"/>
          </p:cNvPr>
          <p:cNvSpPr>
            <a:spLocks noChangeAspect="1"/>
          </p:cNvSpPr>
          <p:nvPr/>
        </p:nvSpPr>
        <p:spPr>
          <a:xfrm>
            <a:off x="7896909" y="5682687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Блок-схема: узел 19">
            <a:hlinkClick r:id="rId3" action="ppaction://hlinksldjump" tooltip="Амурская область"/>
          </p:cNvPr>
          <p:cNvSpPr>
            <a:spLocks noChangeAspect="1"/>
          </p:cNvSpPr>
          <p:nvPr/>
        </p:nvSpPr>
        <p:spPr>
          <a:xfrm>
            <a:off x="8918811" y="5197739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Блок-схема: узел 20">
            <a:hlinkClick r:id="rId3" action="ppaction://hlinksldjump" tooltip="Хабаровский край"/>
          </p:cNvPr>
          <p:cNvSpPr>
            <a:spLocks noChangeAspect="1"/>
          </p:cNvSpPr>
          <p:nvPr/>
        </p:nvSpPr>
        <p:spPr>
          <a:xfrm>
            <a:off x="9339180" y="4598399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Блок-схема: узел 21">
            <a:hlinkClick r:id="rId3" action="ppaction://hlinksldjump" tooltip="Магаданская область"/>
          </p:cNvPr>
          <p:cNvSpPr>
            <a:spLocks noChangeAspect="1"/>
          </p:cNvSpPr>
          <p:nvPr/>
        </p:nvSpPr>
        <p:spPr>
          <a:xfrm>
            <a:off x="10198971" y="3536143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Блок-схема: узел 22">
            <a:hlinkClick r:id="rId3" action="ppaction://hlinksldjump" tooltip="Чукотский автономный округ"/>
          </p:cNvPr>
          <p:cNvSpPr>
            <a:spLocks noChangeAspect="1"/>
          </p:cNvSpPr>
          <p:nvPr/>
        </p:nvSpPr>
        <p:spPr>
          <a:xfrm>
            <a:off x="10817450" y="2354457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Блок-схема: узел 23">
            <a:hlinkClick r:id="rId3" action="ppaction://hlinksldjump" tooltip="Камчатский край"/>
          </p:cNvPr>
          <p:cNvSpPr>
            <a:spLocks noChangeAspect="1"/>
          </p:cNvSpPr>
          <p:nvPr/>
        </p:nvSpPr>
        <p:spPr>
          <a:xfrm>
            <a:off x="11141450" y="3978280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Блок-схема: узел 24">
            <a:hlinkClick r:id="rId3" action="ppaction://hlinksldjump" tooltip="Приморский край"/>
          </p:cNvPr>
          <p:cNvSpPr>
            <a:spLocks noChangeAspect="1"/>
          </p:cNvSpPr>
          <p:nvPr/>
        </p:nvSpPr>
        <p:spPr>
          <a:xfrm>
            <a:off x="9900227" y="6090746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Блок-схема: узел 25">
            <a:hlinkClick r:id="rId3" action="ppaction://hlinksldjump" tooltip="Омская область"/>
          </p:cNvPr>
          <p:cNvSpPr>
            <a:spLocks noChangeAspect="1"/>
          </p:cNvSpPr>
          <p:nvPr/>
        </p:nvSpPr>
        <p:spPr>
          <a:xfrm>
            <a:off x="4348743" y="4746895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Блок-схема: узел 26">
            <a:hlinkClick r:id="rId3" action="ppaction://hlinksldjump" tooltip="Новосибирская область"/>
          </p:cNvPr>
          <p:cNvSpPr>
            <a:spLocks noChangeAspect="1"/>
          </p:cNvSpPr>
          <p:nvPr/>
        </p:nvSpPr>
        <p:spPr>
          <a:xfrm>
            <a:off x="4728571" y="4930343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Блок-схема: узел 27">
            <a:hlinkClick r:id="rId3" action="ppaction://hlinksldjump" tooltip="Алтайский край"/>
          </p:cNvPr>
          <p:cNvSpPr>
            <a:spLocks noChangeAspect="1"/>
          </p:cNvSpPr>
          <p:nvPr/>
        </p:nvSpPr>
        <p:spPr>
          <a:xfrm>
            <a:off x="4872571" y="5369319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Блок-схема: узел 28">
            <a:hlinkClick r:id="rId3" action="ppaction://hlinksldjump" tooltip="Кемеровская область"/>
          </p:cNvPr>
          <p:cNvSpPr>
            <a:spLocks noChangeAspect="1"/>
          </p:cNvSpPr>
          <p:nvPr/>
        </p:nvSpPr>
        <p:spPr>
          <a:xfrm>
            <a:off x="5444473" y="5150996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Блок-схема: узел 29">
            <a:hlinkClick r:id="rId5" action="ppaction://hlinksldjump" tooltip="Республика Алтай"/>
          </p:cNvPr>
          <p:cNvSpPr>
            <a:spLocks noChangeAspect="1"/>
          </p:cNvSpPr>
          <p:nvPr/>
        </p:nvSpPr>
        <p:spPr>
          <a:xfrm>
            <a:off x="5281031" y="5677378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Блок-схема: узел 30">
            <a:hlinkClick r:id="rId3" action="ppaction://hlinksldjump" tooltip="Тюменская область"/>
          </p:cNvPr>
          <p:cNvSpPr>
            <a:spLocks noChangeAspect="1"/>
          </p:cNvSpPr>
          <p:nvPr/>
        </p:nvSpPr>
        <p:spPr>
          <a:xfrm>
            <a:off x="4048226" y="4457000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Блок-схема: узел 31">
            <a:hlinkClick r:id="rId3" action="ppaction://hlinksldjump" tooltip="Курганская область"/>
          </p:cNvPr>
          <p:cNvSpPr>
            <a:spLocks noChangeAspect="1"/>
          </p:cNvSpPr>
          <p:nvPr/>
        </p:nvSpPr>
        <p:spPr>
          <a:xfrm>
            <a:off x="3607730" y="4529000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Блок-схема: узел 32">
            <a:hlinkClick r:id="rId3" action="ppaction://hlinksldjump" tooltip="Свердловская область"/>
          </p:cNvPr>
          <p:cNvSpPr>
            <a:spLocks noChangeAspect="1"/>
          </p:cNvSpPr>
          <p:nvPr/>
        </p:nvSpPr>
        <p:spPr>
          <a:xfrm>
            <a:off x="3615792" y="4122280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Блок-схема: узел 33">
            <a:hlinkClick r:id="rId3" action="ppaction://hlinksldjump" tooltip="Пермский край"/>
          </p:cNvPr>
          <p:cNvSpPr>
            <a:spLocks noChangeAspect="1"/>
          </p:cNvSpPr>
          <p:nvPr/>
        </p:nvSpPr>
        <p:spPr>
          <a:xfrm>
            <a:off x="3304615" y="3826251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Блок-схема: узел 34">
            <a:hlinkClick r:id="rId3" action="ppaction://hlinksldjump" tooltip="Республика Коми"/>
          </p:cNvPr>
          <p:cNvSpPr>
            <a:spLocks noChangeAspect="1"/>
          </p:cNvSpPr>
          <p:nvPr/>
        </p:nvSpPr>
        <p:spPr>
          <a:xfrm>
            <a:off x="3607730" y="3193205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Блок-схема: узел 35">
            <a:hlinkClick r:id="rId3" action="ppaction://hlinksldjump" tooltip="Республика Башкартостан"/>
          </p:cNvPr>
          <p:cNvSpPr>
            <a:spLocks noChangeAspect="1"/>
          </p:cNvSpPr>
          <p:nvPr/>
        </p:nvSpPr>
        <p:spPr>
          <a:xfrm>
            <a:off x="2890278" y="4414636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Блок-схема: узел 36">
            <a:hlinkClick r:id="rId3" action="ppaction://hlinksldjump" tooltip="Оренбургская область"/>
          </p:cNvPr>
          <p:cNvSpPr>
            <a:spLocks noChangeAspect="1"/>
          </p:cNvSpPr>
          <p:nvPr/>
        </p:nvSpPr>
        <p:spPr>
          <a:xfrm>
            <a:off x="2607095" y="4558636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Блок-схема: узел 37">
            <a:hlinkClick r:id="rId3" action="ppaction://hlinksldjump" tooltip="Курская область"/>
          </p:cNvPr>
          <p:cNvSpPr>
            <a:spLocks noChangeAspect="1"/>
          </p:cNvSpPr>
          <p:nvPr/>
        </p:nvSpPr>
        <p:spPr>
          <a:xfrm>
            <a:off x="1295796" y="3694272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Блок-схема: узел 38">
            <a:hlinkClick r:id="rId3" action="ppaction://hlinksldjump" tooltip="Смоленская область"/>
          </p:cNvPr>
          <p:cNvSpPr>
            <a:spLocks noChangeAspect="1"/>
          </p:cNvSpPr>
          <p:nvPr/>
        </p:nvSpPr>
        <p:spPr>
          <a:xfrm>
            <a:off x="1444574" y="3239653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Блок-схема: узел 39">
            <a:hlinkClick r:id="rId3" action="ppaction://hlinksldjump" tooltip="Псковская облать"/>
          </p:cNvPr>
          <p:cNvSpPr>
            <a:spLocks noChangeAspect="1"/>
          </p:cNvSpPr>
          <p:nvPr/>
        </p:nvSpPr>
        <p:spPr>
          <a:xfrm>
            <a:off x="1484287" y="2866916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Блок-схема: узел 40">
            <a:hlinkClick r:id="rId3" action="ppaction://hlinksldjump" tooltip="Удмуртская Республика"/>
          </p:cNvPr>
          <p:cNvSpPr>
            <a:spLocks noChangeAspect="1"/>
          </p:cNvSpPr>
          <p:nvPr/>
        </p:nvSpPr>
        <p:spPr>
          <a:xfrm>
            <a:off x="2962278" y="3946053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Блок-схема: узел 41">
            <a:hlinkClick r:id="rId3" action="ppaction://hlinksldjump" tooltip="Кировская область"/>
          </p:cNvPr>
          <p:cNvSpPr>
            <a:spLocks noChangeAspect="1"/>
          </p:cNvSpPr>
          <p:nvPr/>
        </p:nvSpPr>
        <p:spPr>
          <a:xfrm>
            <a:off x="2818278" y="3690062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Блок-схема: узел 42">
            <a:hlinkClick r:id="rId3" action="ppaction://hlinksldjump" tooltip="Республика Ингушетия"/>
          </p:cNvPr>
          <p:cNvSpPr>
            <a:spLocks noChangeAspect="1"/>
          </p:cNvSpPr>
          <p:nvPr/>
        </p:nvSpPr>
        <p:spPr>
          <a:xfrm>
            <a:off x="1166239" y="4917520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Блок-схема: узел 43">
            <a:hlinkClick r:id="rId3" action="ppaction://hlinksldjump" tooltip="Республика Северная Осетия-Алания"/>
          </p:cNvPr>
          <p:cNvSpPr>
            <a:spLocks noChangeAspect="1"/>
          </p:cNvSpPr>
          <p:nvPr/>
        </p:nvSpPr>
        <p:spPr>
          <a:xfrm>
            <a:off x="998253" y="4983728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Блок-схема: узел 44">
            <a:hlinkClick r:id="rId3" action="ppaction://hlinksldjump" tooltip="Карачаево-Черкесская Республика"/>
          </p:cNvPr>
          <p:cNvSpPr>
            <a:spLocks noChangeAspect="1"/>
          </p:cNvSpPr>
          <p:nvPr/>
        </p:nvSpPr>
        <p:spPr>
          <a:xfrm>
            <a:off x="894760" y="4745668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Блок-схема: узел 45">
            <a:hlinkClick r:id="rId3" action="ppaction://hlinksldjump" tooltip="Ставропольский край"/>
          </p:cNvPr>
          <p:cNvSpPr>
            <a:spLocks noChangeAspect="1"/>
          </p:cNvSpPr>
          <p:nvPr/>
        </p:nvSpPr>
        <p:spPr>
          <a:xfrm>
            <a:off x="1158336" y="4681664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Блок-схема: узел 46">
            <a:hlinkClick r:id="rId3" action="ppaction://hlinksldjump" tooltip="Чувашская Республика-Чувашия"/>
          </p:cNvPr>
          <p:cNvSpPr>
            <a:spLocks noChangeAspect="1"/>
          </p:cNvSpPr>
          <p:nvPr/>
        </p:nvSpPr>
        <p:spPr>
          <a:xfrm>
            <a:off x="2391355" y="3882780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Блок-схема: узел 47">
            <a:hlinkClick r:id="rId3" action="ppaction://hlinksldjump" tooltip="Республика Дагестан"/>
          </p:cNvPr>
          <p:cNvSpPr>
            <a:spLocks noChangeAspect="1"/>
          </p:cNvSpPr>
          <p:nvPr/>
        </p:nvSpPr>
        <p:spPr>
          <a:xfrm>
            <a:off x="1256329" y="5235637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Блок-схема: узел 48">
            <a:hlinkClick r:id="rId3" action="ppaction://hlinksldjump" tooltip="Белгородская область"/>
          </p:cNvPr>
          <p:cNvSpPr>
            <a:spLocks noChangeAspect="1"/>
          </p:cNvSpPr>
          <p:nvPr/>
        </p:nvSpPr>
        <p:spPr>
          <a:xfrm>
            <a:off x="1256329" y="3888571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Блок-схема: узел 49">
            <a:hlinkClick r:id="rId3" action="ppaction://hlinksldjump" tooltip="Брянская область"/>
          </p:cNvPr>
          <p:cNvSpPr>
            <a:spLocks noChangeAspect="1"/>
          </p:cNvSpPr>
          <p:nvPr/>
        </p:nvSpPr>
        <p:spPr>
          <a:xfrm>
            <a:off x="1283774" y="3464143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Блок-схема: узел 50">
            <a:hlinkClick r:id="rId3" action="ppaction://hlinksldjump" tooltip="Новгородская область"/>
          </p:cNvPr>
          <p:cNvSpPr>
            <a:spLocks noChangeAspect="1"/>
          </p:cNvSpPr>
          <p:nvPr/>
        </p:nvSpPr>
        <p:spPr>
          <a:xfrm>
            <a:off x="1767522" y="2892215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Блок-схема: узел 51">
            <a:hlinkClick r:id="rId3" action="ppaction://hlinksldjump" tooltip="Ненецкий автономный округ"/>
          </p:cNvPr>
          <p:cNvSpPr>
            <a:spLocks noChangeAspect="1"/>
          </p:cNvSpPr>
          <p:nvPr/>
        </p:nvSpPr>
        <p:spPr>
          <a:xfrm>
            <a:off x="4120498" y="2911322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Блок-схема: узел 52">
            <a:hlinkClick r:id="rId3" action="ppaction://hlinksldjump" tooltip="Архангельская область"/>
          </p:cNvPr>
          <p:cNvSpPr>
            <a:spLocks noChangeAspect="1"/>
          </p:cNvSpPr>
          <p:nvPr/>
        </p:nvSpPr>
        <p:spPr>
          <a:xfrm>
            <a:off x="2818278" y="2942700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Блок-схема: узел 53">
            <a:hlinkClick r:id="rId3" action="ppaction://hlinksldjump" tooltip="Чеченская Республика"/>
          </p:cNvPr>
          <p:cNvSpPr>
            <a:spLocks noChangeAspect="1"/>
          </p:cNvSpPr>
          <p:nvPr/>
        </p:nvSpPr>
        <p:spPr>
          <a:xfrm>
            <a:off x="1221196" y="5042839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Блок-схема: узел 54">
            <a:hlinkClick r:id="rId3" action="ppaction://hlinksldjump" tooltip="Кабардино-Балкарская Республика"/>
          </p:cNvPr>
          <p:cNvSpPr>
            <a:spLocks noChangeAspect="1"/>
          </p:cNvSpPr>
          <p:nvPr/>
        </p:nvSpPr>
        <p:spPr>
          <a:xfrm>
            <a:off x="1011236" y="4818895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Блок-схема: узел 55">
            <a:hlinkClick r:id="rId3" action="ppaction://hlinksldjump" tooltip="Волгоградская область"/>
          </p:cNvPr>
          <p:cNvSpPr>
            <a:spLocks noChangeAspect="1"/>
          </p:cNvSpPr>
          <p:nvPr/>
        </p:nvSpPr>
        <p:spPr>
          <a:xfrm>
            <a:off x="1642500" y="4357546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Блок-схема: узел 56">
            <a:hlinkClick r:id="rId3" action="ppaction://hlinksldjump" tooltip="Республика Калмыкия"/>
          </p:cNvPr>
          <p:cNvSpPr>
            <a:spLocks noChangeAspect="1"/>
          </p:cNvSpPr>
          <p:nvPr/>
        </p:nvSpPr>
        <p:spPr>
          <a:xfrm>
            <a:off x="1444574" y="4713863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Блок-схема: узел 57">
            <a:hlinkClick r:id="rId3" action="ppaction://hlinksldjump" tooltip="Астраханская область"/>
          </p:cNvPr>
          <p:cNvSpPr>
            <a:spLocks noChangeAspect="1"/>
          </p:cNvSpPr>
          <p:nvPr/>
        </p:nvSpPr>
        <p:spPr>
          <a:xfrm>
            <a:off x="1713522" y="4767863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Блок-схема: узел 58">
            <a:hlinkClick r:id="rId3" action="ppaction://hlinksldjump" tooltip="Краснодарский край"/>
          </p:cNvPr>
          <p:cNvSpPr>
            <a:spLocks noChangeAspect="1"/>
          </p:cNvSpPr>
          <p:nvPr/>
        </p:nvSpPr>
        <p:spPr>
          <a:xfrm>
            <a:off x="1022557" y="4421000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Блок-схема: узел 59">
            <a:hlinkClick r:id="rId3" action="ppaction://hlinksldjump" tooltip="Республика Марий Эл"/>
          </p:cNvPr>
          <p:cNvSpPr>
            <a:spLocks noChangeAspect="1"/>
          </p:cNvSpPr>
          <p:nvPr/>
        </p:nvSpPr>
        <p:spPr>
          <a:xfrm>
            <a:off x="2576994" y="3835283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Блок-схема: узел 60">
            <a:hlinkClick r:id="rId3" action="ppaction://hlinksldjump" tooltip="Сахалинская область"/>
          </p:cNvPr>
          <p:cNvSpPr>
            <a:spLocks noChangeAspect="1"/>
          </p:cNvSpPr>
          <p:nvPr/>
        </p:nvSpPr>
        <p:spPr>
          <a:xfrm>
            <a:off x="10342971" y="5269739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Блок-схема: узел 61">
            <a:hlinkClick r:id="rId3" action="ppaction://hlinksldjump" tooltip="г. Москва"/>
          </p:cNvPr>
          <p:cNvSpPr>
            <a:spLocks noChangeAspect="1"/>
          </p:cNvSpPr>
          <p:nvPr/>
        </p:nvSpPr>
        <p:spPr>
          <a:xfrm>
            <a:off x="1805525" y="3370944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Блок-схема: узел 62">
            <a:hlinkClick r:id="rId3" action="ppaction://hlinksldjump" tooltip="Мурманская область"/>
          </p:cNvPr>
          <p:cNvSpPr>
            <a:spLocks noChangeAspect="1"/>
          </p:cNvSpPr>
          <p:nvPr/>
        </p:nvSpPr>
        <p:spPr>
          <a:xfrm>
            <a:off x="3034278" y="2199538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Блок-схема: узел 63">
            <a:hlinkClick r:id="rId3" action="ppaction://hlinksldjump" tooltip="г. Санкт-Петербург"/>
          </p:cNvPr>
          <p:cNvSpPr>
            <a:spLocks noChangeAspect="1"/>
          </p:cNvSpPr>
          <p:nvPr/>
        </p:nvSpPr>
        <p:spPr>
          <a:xfrm>
            <a:off x="1821522" y="2674515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Блок-схема: узел 64">
            <a:hlinkClick r:id="rId3" action="ppaction://hlinksldjump" tooltip="Ярославская область"/>
          </p:cNvPr>
          <p:cNvSpPr>
            <a:spLocks noChangeAspect="1"/>
          </p:cNvSpPr>
          <p:nvPr/>
        </p:nvSpPr>
        <p:spPr>
          <a:xfrm>
            <a:off x="2145755" y="3293261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Блок-схема: узел 65">
            <a:hlinkClick r:id="rId3" action="ppaction://hlinksldjump" tooltip="Калужская область"/>
          </p:cNvPr>
          <p:cNvSpPr>
            <a:spLocks noChangeAspect="1"/>
          </p:cNvSpPr>
          <p:nvPr/>
        </p:nvSpPr>
        <p:spPr>
          <a:xfrm>
            <a:off x="1563596" y="3424676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Блок-схема: узел 66">
            <a:hlinkClick r:id="rId3" action="ppaction://hlinksldjump" tooltip="Рязанская область"/>
          </p:cNvPr>
          <p:cNvSpPr>
            <a:spLocks noChangeAspect="1"/>
          </p:cNvSpPr>
          <p:nvPr/>
        </p:nvSpPr>
        <p:spPr>
          <a:xfrm>
            <a:off x="1880487" y="3702903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Блок-схема: узел 67">
            <a:hlinkClick r:id="rId3" action="ppaction://hlinksldjump" tooltip="Орловская область"/>
          </p:cNvPr>
          <p:cNvSpPr>
            <a:spLocks noChangeAspect="1"/>
          </p:cNvSpPr>
          <p:nvPr/>
        </p:nvSpPr>
        <p:spPr>
          <a:xfrm>
            <a:off x="1447696" y="3582097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Блок-схема: узел 68">
            <a:hlinkClick r:id="rId3" action="ppaction://hlinksldjump" tooltip="Липецкая область"/>
          </p:cNvPr>
          <p:cNvSpPr>
            <a:spLocks noChangeAspect="1"/>
          </p:cNvSpPr>
          <p:nvPr/>
        </p:nvSpPr>
        <p:spPr>
          <a:xfrm>
            <a:off x="1594521" y="3782646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Блок-схема: узел 69">
            <a:hlinkClick r:id="rId3" action="ppaction://hlinksldjump" tooltip="Республика Татарстан"/>
          </p:cNvPr>
          <p:cNvSpPr>
            <a:spLocks noChangeAspect="1"/>
          </p:cNvSpPr>
          <p:nvPr/>
        </p:nvSpPr>
        <p:spPr>
          <a:xfrm>
            <a:off x="2612529" y="4059014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Блок-схема: узел 70">
            <a:hlinkClick r:id="rId3" action="ppaction://hlinksldjump" tooltip="Пензенская область"/>
          </p:cNvPr>
          <p:cNvSpPr>
            <a:spLocks noChangeAspect="1"/>
          </p:cNvSpPr>
          <p:nvPr/>
        </p:nvSpPr>
        <p:spPr>
          <a:xfrm>
            <a:off x="2015690" y="4012064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Блок-схема: узел 71">
            <a:hlinkClick r:id="rId3" action="ppaction://hlinksldjump" tooltip="Архангельская область"/>
          </p:cNvPr>
          <p:cNvSpPr>
            <a:spLocks noChangeAspect="1"/>
          </p:cNvSpPr>
          <p:nvPr/>
        </p:nvSpPr>
        <p:spPr>
          <a:xfrm>
            <a:off x="4408498" y="2215938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Блок-схема: узел 72">
            <a:hlinkClick r:id="rId3" action="ppaction://hlinksldjump" tooltip="Республика Хакасия"/>
          </p:cNvPr>
          <p:cNvSpPr>
            <a:spLocks noChangeAspect="1"/>
          </p:cNvSpPr>
          <p:nvPr/>
        </p:nvSpPr>
        <p:spPr>
          <a:xfrm>
            <a:off x="5691650" y="5370770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Блок-схема: узел 73">
            <a:hlinkClick r:id="rId3" action="ppaction://hlinksldjump" tooltip="Ленинградская область"/>
          </p:cNvPr>
          <p:cNvSpPr>
            <a:spLocks noChangeAspect="1"/>
          </p:cNvSpPr>
          <p:nvPr/>
        </p:nvSpPr>
        <p:spPr>
          <a:xfrm>
            <a:off x="2059480" y="2839322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Блок-схема: узел 74">
            <a:hlinkClick r:id="rId3" action="ppaction://hlinksldjump" tooltip="Республика Карелия"/>
          </p:cNvPr>
          <p:cNvSpPr>
            <a:spLocks noChangeAspect="1"/>
          </p:cNvSpPr>
          <p:nvPr/>
        </p:nvSpPr>
        <p:spPr>
          <a:xfrm>
            <a:off x="2489825" y="2380424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Блок-схема: узел 75">
            <a:hlinkClick r:id="rId3" action="ppaction://hlinksldjump" tooltip="Тверская область"/>
          </p:cNvPr>
          <p:cNvSpPr>
            <a:spLocks noChangeAspect="1"/>
          </p:cNvSpPr>
          <p:nvPr/>
        </p:nvSpPr>
        <p:spPr>
          <a:xfrm>
            <a:off x="1877525" y="3156832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Блок-схема: узел 76">
            <a:hlinkClick r:id="rId3" action="ppaction://hlinksldjump" tooltip="Костромская область"/>
          </p:cNvPr>
          <p:cNvSpPr>
            <a:spLocks noChangeAspect="1"/>
          </p:cNvSpPr>
          <p:nvPr/>
        </p:nvSpPr>
        <p:spPr>
          <a:xfrm>
            <a:off x="2397607" y="3411511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Блок-схема: узел 77">
            <a:hlinkClick r:id="rId3" action="ppaction://hlinksldjump" tooltip="Нижегородская область"/>
          </p:cNvPr>
          <p:cNvSpPr>
            <a:spLocks noChangeAspect="1"/>
          </p:cNvSpPr>
          <p:nvPr/>
        </p:nvSpPr>
        <p:spPr>
          <a:xfrm>
            <a:off x="2259027" y="3714526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Блок-схема: узел 78">
            <a:hlinkClick r:id="rId3" action="ppaction://hlinksldjump" tooltip="Тульская область"/>
          </p:cNvPr>
          <p:cNvSpPr>
            <a:spLocks noChangeAspect="1"/>
          </p:cNvSpPr>
          <p:nvPr/>
        </p:nvSpPr>
        <p:spPr>
          <a:xfrm>
            <a:off x="1635596" y="3593844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Блок-схема: узел 79">
            <a:hlinkClick r:id="rId3" action="ppaction://hlinksldjump" tooltip="Тамбовская область"/>
          </p:cNvPr>
          <p:cNvSpPr>
            <a:spLocks noChangeAspect="1"/>
          </p:cNvSpPr>
          <p:nvPr/>
        </p:nvSpPr>
        <p:spPr>
          <a:xfrm>
            <a:off x="1770865" y="3893798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Блок-схема: узел 80">
            <a:hlinkClick r:id="rId3" action="ppaction://hlinksldjump" tooltip="Ульяновская область"/>
          </p:cNvPr>
          <p:cNvSpPr>
            <a:spLocks noChangeAspect="1"/>
          </p:cNvSpPr>
          <p:nvPr/>
        </p:nvSpPr>
        <p:spPr>
          <a:xfrm>
            <a:off x="2289755" y="4059014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Блок-схема: узел 81">
            <a:hlinkClick r:id="rId3" action="ppaction://hlinksldjump" tooltip="Еврейская автономная область"/>
          </p:cNvPr>
          <p:cNvSpPr>
            <a:spLocks noChangeAspect="1"/>
          </p:cNvSpPr>
          <p:nvPr/>
        </p:nvSpPr>
        <p:spPr>
          <a:xfrm>
            <a:off x="9483180" y="5785378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Блок-схема: узел 82">
            <a:hlinkClick r:id="rId3" action="ppaction://hlinksldjump" tooltip="Челябинская область"/>
          </p:cNvPr>
          <p:cNvSpPr>
            <a:spLocks noChangeAspect="1"/>
          </p:cNvSpPr>
          <p:nvPr/>
        </p:nvSpPr>
        <p:spPr>
          <a:xfrm>
            <a:off x="3139515" y="4646161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Блок-схема: узел 83">
            <a:hlinkClick r:id="rId3" action="ppaction://hlinksldjump" tooltip="Республика Крым"/>
          </p:cNvPr>
          <p:cNvSpPr>
            <a:spLocks noChangeAspect="1"/>
          </p:cNvSpPr>
          <p:nvPr/>
        </p:nvSpPr>
        <p:spPr>
          <a:xfrm>
            <a:off x="535595" y="4113014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Блок-схема: узел 84">
            <a:hlinkClick r:id="rId3" action="ppaction://hlinksldjump" tooltip="Московская область"/>
          </p:cNvPr>
          <p:cNvSpPr>
            <a:spLocks noChangeAspect="1"/>
          </p:cNvSpPr>
          <p:nvPr/>
        </p:nvSpPr>
        <p:spPr>
          <a:xfrm>
            <a:off x="1834134" y="3542871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Блок-схема: узел 85">
            <a:hlinkClick r:id="rId3" action="ppaction://hlinksldjump" tooltip="Вологодская область"/>
          </p:cNvPr>
          <p:cNvSpPr>
            <a:spLocks noChangeAspect="1"/>
          </p:cNvSpPr>
          <p:nvPr/>
        </p:nvSpPr>
        <p:spPr>
          <a:xfrm>
            <a:off x="2413986" y="3164673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Блок-схема: узел 86">
            <a:hlinkClick r:id="rId3" action="ppaction://hlinksldjump" tooltip="Ивановская область"/>
          </p:cNvPr>
          <p:cNvSpPr>
            <a:spLocks noChangeAspect="1"/>
          </p:cNvSpPr>
          <p:nvPr/>
        </p:nvSpPr>
        <p:spPr>
          <a:xfrm>
            <a:off x="2236735" y="3509515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Блок-схема: узел 87">
            <a:hlinkClick r:id="rId3" action="ppaction://hlinksldjump" tooltip="Владимирская область"/>
          </p:cNvPr>
          <p:cNvSpPr>
            <a:spLocks noChangeAspect="1"/>
          </p:cNvSpPr>
          <p:nvPr/>
        </p:nvSpPr>
        <p:spPr>
          <a:xfrm>
            <a:off x="2053447" y="3559031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Блок-схема: узел 88">
            <a:hlinkClick r:id="rId3" action="ppaction://hlinksldjump" tooltip="Республика Мордовия"/>
          </p:cNvPr>
          <p:cNvSpPr>
            <a:spLocks noChangeAspect="1"/>
          </p:cNvSpPr>
          <p:nvPr/>
        </p:nvSpPr>
        <p:spPr>
          <a:xfrm>
            <a:off x="2097053" y="3846354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Блок-схема: узел 89">
            <a:hlinkClick r:id="rId3" action="ppaction://hlinksldjump" tooltip="Самарская область"/>
          </p:cNvPr>
          <p:cNvSpPr>
            <a:spLocks noChangeAspect="1"/>
          </p:cNvSpPr>
          <p:nvPr/>
        </p:nvSpPr>
        <p:spPr>
          <a:xfrm>
            <a:off x="2413986" y="4275085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Блок-схема: узел 90">
            <a:hlinkClick r:id="rId3" action="ppaction://hlinksldjump" tooltip="Саратовская область"/>
          </p:cNvPr>
          <p:cNvSpPr>
            <a:spLocks noChangeAspect="1"/>
          </p:cNvSpPr>
          <p:nvPr/>
        </p:nvSpPr>
        <p:spPr>
          <a:xfrm>
            <a:off x="2120740" y="4275085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Блок-схема: узел 91">
            <a:hlinkClick r:id="rId3" action="ppaction://hlinksldjump" tooltip="Воронежская область"/>
          </p:cNvPr>
          <p:cNvSpPr>
            <a:spLocks noChangeAspect="1"/>
          </p:cNvSpPr>
          <p:nvPr/>
        </p:nvSpPr>
        <p:spPr>
          <a:xfrm>
            <a:off x="1477374" y="4008834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Блок-схема: узел 92">
            <a:hlinkClick r:id="rId3" action="ppaction://hlinksldjump" tooltip="Республика Адыгея"/>
          </p:cNvPr>
          <p:cNvSpPr>
            <a:spLocks noChangeAspect="1"/>
          </p:cNvSpPr>
          <p:nvPr/>
        </p:nvSpPr>
        <p:spPr>
          <a:xfrm>
            <a:off x="930810" y="4574695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135A7A1-BB3D-42C8-ACA1-AC3ABF3F5F47}"/>
              </a:ext>
            </a:extLst>
          </p:cNvPr>
          <p:cNvSpPr txBox="1"/>
          <p:nvPr/>
        </p:nvSpPr>
        <p:spPr>
          <a:xfrm>
            <a:off x="472327" y="738338"/>
            <a:ext cx="114256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Bahnschrift Condensed" panose="020B0502040204020203" pitchFamily="34" charset="0"/>
              </a:rPr>
              <a:t>Запуск в 2021 году раздела «Единого Электронно-Информационного АТЛАСА» на базе «Единой информационной площадки по направлению «Физическая культура и спорт в образовании»» ФГБУ «ФЦОМОФВ» </a:t>
            </a:r>
          </a:p>
        </p:txBody>
      </p:sp>
    </p:spTree>
    <p:extLst>
      <p:ext uri="{BB962C8B-B14F-4D97-AF65-F5344CB8AC3E}">
        <p14:creationId xmlns:p14="http://schemas.microsoft.com/office/powerpoint/2010/main" val="144899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594793" y="6427498"/>
            <a:ext cx="504000" cy="360000"/>
          </a:xfrm>
          <a:prstGeom prst="actionButtonHom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Управляющая кнопка: возврат 2">
            <a:hlinkClick r:id="rId4" action="ppaction://hlinksldjump" highlightClick="1"/>
          </p:cNvPr>
          <p:cNvSpPr/>
          <p:nvPr/>
        </p:nvSpPr>
        <p:spPr>
          <a:xfrm>
            <a:off x="10961450" y="6434494"/>
            <a:ext cx="504000" cy="360000"/>
          </a:xfrm>
          <a:prstGeom prst="actionButtonReturn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6298184" y="6427498"/>
            <a:ext cx="504000" cy="360000"/>
          </a:xfrm>
          <a:prstGeom prst="actionButtonForwardNex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5588473" y="6426914"/>
            <a:ext cx="504000" cy="360000"/>
          </a:xfrm>
          <a:prstGeom prst="actionButtonBackPreviou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8685" y="379184"/>
            <a:ext cx="360045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Республика Алтай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93207" y="141317"/>
            <a:ext cx="1862057" cy="1772390"/>
            <a:chOff x="363026" y="1908002"/>
            <a:chExt cx="4383247" cy="425060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26" y="1908002"/>
              <a:ext cx="4383247" cy="425060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85" y="1908002"/>
              <a:ext cx="873656" cy="9364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9116008" y="128530"/>
            <a:ext cx="2831341" cy="1787723"/>
          </a:xfrm>
          <a:prstGeom prst="roundRect">
            <a:avLst/>
          </a:prstGeom>
          <a:solidFill>
            <a:schemeClr val="lt1">
              <a:alpha val="72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sng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Основные сведения: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Административный центр: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город Горно-Алтайск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Федеральный округ: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Сибирский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D6FA9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Дата образования: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июня 1922 года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D6FA9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Население: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213,544 тыс. чел. (2015 г.)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Сайт: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www.altai-republic.ru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D6FA9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образования и науки: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http://minobr-altai.ru//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Региональный оператор по ФКиС: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Алтайский центр физического воспитания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Сайт…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60692" y="1023639"/>
            <a:ext cx="66861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ДЕТАЛИЗИРОВАННЫЙ ОТЧЕТ (финансовые показатели)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1291948" y="489853"/>
            <a:ext cx="1260000" cy="289441"/>
          </a:xfrm>
          <a:prstGeom prst="wedgeRoundRectCallout">
            <a:avLst>
              <a:gd name="adj1" fmla="val -38976"/>
              <a:gd name="adj2" fmla="val 12202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20000"/>
                <a:lumOff val="8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Горно-Алтайск</a:t>
            </a: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0CB08DEE-72CC-4C60-B038-DAB4C42A6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192554"/>
              </p:ext>
            </p:extLst>
          </p:nvPr>
        </p:nvGraphicFramePr>
        <p:xfrm>
          <a:off x="198754" y="2043404"/>
          <a:ext cx="11748598" cy="43835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8001">
                  <a:extLst>
                    <a:ext uri="{9D8B030D-6E8A-4147-A177-3AD203B41FA5}">
                      <a16:colId xmlns:a16="http://schemas.microsoft.com/office/drawing/2014/main" val="2755654364"/>
                    </a:ext>
                  </a:extLst>
                </a:gridCol>
                <a:gridCol w="429916">
                  <a:extLst>
                    <a:ext uri="{9D8B030D-6E8A-4147-A177-3AD203B41FA5}">
                      <a16:colId xmlns:a16="http://schemas.microsoft.com/office/drawing/2014/main" val="4027313930"/>
                    </a:ext>
                  </a:extLst>
                </a:gridCol>
                <a:gridCol w="429916">
                  <a:extLst>
                    <a:ext uri="{9D8B030D-6E8A-4147-A177-3AD203B41FA5}">
                      <a16:colId xmlns:a16="http://schemas.microsoft.com/office/drawing/2014/main" val="1018283164"/>
                    </a:ext>
                  </a:extLst>
                </a:gridCol>
                <a:gridCol w="456633">
                  <a:extLst>
                    <a:ext uri="{9D8B030D-6E8A-4147-A177-3AD203B41FA5}">
                      <a16:colId xmlns:a16="http://schemas.microsoft.com/office/drawing/2014/main" val="3064555946"/>
                    </a:ext>
                  </a:extLst>
                </a:gridCol>
                <a:gridCol w="359478">
                  <a:extLst>
                    <a:ext uri="{9D8B030D-6E8A-4147-A177-3AD203B41FA5}">
                      <a16:colId xmlns:a16="http://schemas.microsoft.com/office/drawing/2014/main" val="2007593586"/>
                    </a:ext>
                  </a:extLst>
                </a:gridCol>
                <a:gridCol w="357049">
                  <a:extLst>
                    <a:ext uri="{9D8B030D-6E8A-4147-A177-3AD203B41FA5}">
                      <a16:colId xmlns:a16="http://schemas.microsoft.com/office/drawing/2014/main" val="1137314588"/>
                    </a:ext>
                  </a:extLst>
                </a:gridCol>
                <a:gridCol w="349762">
                  <a:extLst>
                    <a:ext uri="{9D8B030D-6E8A-4147-A177-3AD203B41FA5}">
                      <a16:colId xmlns:a16="http://schemas.microsoft.com/office/drawing/2014/main" val="641416048"/>
                    </a:ext>
                  </a:extLst>
                </a:gridCol>
                <a:gridCol w="459062">
                  <a:extLst>
                    <a:ext uri="{9D8B030D-6E8A-4147-A177-3AD203B41FA5}">
                      <a16:colId xmlns:a16="http://schemas.microsoft.com/office/drawing/2014/main" val="2274692706"/>
                    </a:ext>
                  </a:extLst>
                </a:gridCol>
                <a:gridCol w="446918">
                  <a:extLst>
                    <a:ext uri="{9D8B030D-6E8A-4147-A177-3AD203B41FA5}">
                      <a16:colId xmlns:a16="http://schemas.microsoft.com/office/drawing/2014/main" val="2950535965"/>
                    </a:ext>
                  </a:extLst>
                </a:gridCol>
                <a:gridCol w="330331">
                  <a:extLst>
                    <a:ext uri="{9D8B030D-6E8A-4147-A177-3AD203B41FA5}">
                      <a16:colId xmlns:a16="http://schemas.microsoft.com/office/drawing/2014/main" val="3849542549"/>
                    </a:ext>
                  </a:extLst>
                </a:gridCol>
                <a:gridCol w="327902">
                  <a:extLst>
                    <a:ext uri="{9D8B030D-6E8A-4147-A177-3AD203B41FA5}">
                      <a16:colId xmlns:a16="http://schemas.microsoft.com/office/drawing/2014/main" val="767402086"/>
                    </a:ext>
                  </a:extLst>
                </a:gridCol>
                <a:gridCol w="359478">
                  <a:extLst>
                    <a:ext uri="{9D8B030D-6E8A-4147-A177-3AD203B41FA5}">
                      <a16:colId xmlns:a16="http://schemas.microsoft.com/office/drawing/2014/main" val="2527714496"/>
                    </a:ext>
                  </a:extLst>
                </a:gridCol>
                <a:gridCol w="444489">
                  <a:extLst>
                    <a:ext uri="{9D8B030D-6E8A-4147-A177-3AD203B41FA5}">
                      <a16:colId xmlns:a16="http://schemas.microsoft.com/office/drawing/2014/main" val="643517038"/>
                    </a:ext>
                  </a:extLst>
                </a:gridCol>
                <a:gridCol w="398340">
                  <a:extLst>
                    <a:ext uri="{9D8B030D-6E8A-4147-A177-3AD203B41FA5}">
                      <a16:colId xmlns:a16="http://schemas.microsoft.com/office/drawing/2014/main" val="1432311192"/>
                    </a:ext>
                  </a:extLst>
                </a:gridCol>
                <a:gridCol w="369193">
                  <a:extLst>
                    <a:ext uri="{9D8B030D-6E8A-4147-A177-3AD203B41FA5}">
                      <a16:colId xmlns:a16="http://schemas.microsoft.com/office/drawing/2014/main" val="951547654"/>
                    </a:ext>
                  </a:extLst>
                </a:gridCol>
                <a:gridCol w="371622">
                  <a:extLst>
                    <a:ext uri="{9D8B030D-6E8A-4147-A177-3AD203B41FA5}">
                      <a16:colId xmlns:a16="http://schemas.microsoft.com/office/drawing/2014/main" val="3853000562"/>
                    </a:ext>
                  </a:extLst>
                </a:gridCol>
                <a:gridCol w="359478">
                  <a:extLst>
                    <a:ext uri="{9D8B030D-6E8A-4147-A177-3AD203B41FA5}">
                      <a16:colId xmlns:a16="http://schemas.microsoft.com/office/drawing/2014/main" val="567204829"/>
                    </a:ext>
                  </a:extLst>
                </a:gridCol>
                <a:gridCol w="400769">
                  <a:extLst>
                    <a:ext uri="{9D8B030D-6E8A-4147-A177-3AD203B41FA5}">
                      <a16:colId xmlns:a16="http://schemas.microsoft.com/office/drawing/2014/main" val="310555575"/>
                    </a:ext>
                  </a:extLst>
                </a:gridCol>
                <a:gridCol w="408055">
                  <a:extLst>
                    <a:ext uri="{9D8B030D-6E8A-4147-A177-3AD203B41FA5}">
                      <a16:colId xmlns:a16="http://schemas.microsoft.com/office/drawing/2014/main" val="3995832055"/>
                    </a:ext>
                  </a:extLst>
                </a:gridCol>
                <a:gridCol w="320615">
                  <a:extLst>
                    <a:ext uri="{9D8B030D-6E8A-4147-A177-3AD203B41FA5}">
                      <a16:colId xmlns:a16="http://schemas.microsoft.com/office/drawing/2014/main" val="430606723"/>
                    </a:ext>
                  </a:extLst>
                </a:gridCol>
                <a:gridCol w="291468">
                  <a:extLst>
                    <a:ext uri="{9D8B030D-6E8A-4147-A177-3AD203B41FA5}">
                      <a16:colId xmlns:a16="http://schemas.microsoft.com/office/drawing/2014/main" val="314841365"/>
                    </a:ext>
                  </a:extLst>
                </a:gridCol>
                <a:gridCol w="349762">
                  <a:extLst>
                    <a:ext uri="{9D8B030D-6E8A-4147-A177-3AD203B41FA5}">
                      <a16:colId xmlns:a16="http://schemas.microsoft.com/office/drawing/2014/main" val="3212961834"/>
                    </a:ext>
                  </a:extLst>
                </a:gridCol>
                <a:gridCol w="408055">
                  <a:extLst>
                    <a:ext uri="{9D8B030D-6E8A-4147-A177-3AD203B41FA5}">
                      <a16:colId xmlns:a16="http://schemas.microsoft.com/office/drawing/2014/main" val="1271919690"/>
                    </a:ext>
                  </a:extLst>
                </a:gridCol>
                <a:gridCol w="349762">
                  <a:extLst>
                    <a:ext uri="{9D8B030D-6E8A-4147-A177-3AD203B41FA5}">
                      <a16:colId xmlns:a16="http://schemas.microsoft.com/office/drawing/2014/main" val="4141603820"/>
                    </a:ext>
                  </a:extLst>
                </a:gridCol>
                <a:gridCol w="327902">
                  <a:extLst>
                    <a:ext uri="{9D8B030D-6E8A-4147-A177-3AD203B41FA5}">
                      <a16:colId xmlns:a16="http://schemas.microsoft.com/office/drawing/2014/main" val="275202024"/>
                    </a:ext>
                  </a:extLst>
                </a:gridCol>
                <a:gridCol w="262321">
                  <a:extLst>
                    <a:ext uri="{9D8B030D-6E8A-4147-A177-3AD203B41FA5}">
                      <a16:colId xmlns:a16="http://schemas.microsoft.com/office/drawing/2014/main" val="2558738599"/>
                    </a:ext>
                  </a:extLst>
                </a:gridCol>
                <a:gridCol w="262321">
                  <a:extLst>
                    <a:ext uri="{9D8B030D-6E8A-4147-A177-3AD203B41FA5}">
                      <a16:colId xmlns:a16="http://schemas.microsoft.com/office/drawing/2014/main" val="1122183245"/>
                    </a:ext>
                  </a:extLst>
                </a:gridCol>
              </a:tblGrid>
              <a:tr h="2935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Наименование и адрес организации (объекта)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Всего по образовательной организации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Ремонт спортзала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Перепрофилирование аудитории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Развитие ШСК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Оснащение плоскостного  открытого сооружения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844669"/>
                  </a:ext>
                </a:extLst>
              </a:tr>
              <a:tr h="2935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Всего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Объем средств федерального бюджета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Объем средств бюджета субъекта РФ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Объем средств федерального бюджета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Объем средств бюджета субъекта РФ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Объем средств федерального бюджета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Объем средств бюджета субъекта РФ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Объем средств федерального бюджета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Объем средств бюджета субъекта РФ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Объем средств федерального бюджета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Объем средств бюджета субъекта РФ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206099"/>
                  </a:ext>
                </a:extLst>
              </a:tr>
              <a:tr h="785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Всего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Региональный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Местный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Внебюджетн. источники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Всего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Региональный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Местный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Внебюджетн. источники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Всего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Региональный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Местный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Внебюджетн. источники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Всего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Региональный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Местный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Внебюджетн. источники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Всего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Региональный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Местный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Внебюджетн. источники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extLst>
                  <a:ext uri="{0D108BD9-81ED-4DB2-BD59-A6C34878D82A}">
                    <a16:rowId xmlns:a16="http://schemas.microsoft.com/office/drawing/2014/main" val="3041034434"/>
                  </a:ext>
                </a:extLst>
              </a:tr>
              <a:tr h="45691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МКОУ "Чаган-Узунская СОШ им. П.И. Оськиной", 649791, Республика Алтай,Кош- Агачский район,.с. Чаган-Узун, ул..Центральная, 24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3 262,83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3 197,90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64,93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32,30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32,63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3 197,90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64,93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32,30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32,63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0068172"/>
                  </a:ext>
                </a:extLst>
              </a:tr>
              <a:tr h="5314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МКОУ «Джазаторская СОШ им. М.И.Берсимбаева», 649772, Республика Алтай, Кош-Агачский район, с. Беляши, ул.Берсимбаева, д.10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250,00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247,50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2,50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247,50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2771126"/>
                  </a:ext>
                </a:extLst>
              </a:tr>
              <a:tr h="4204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МБОУ  «Кара-Кудюрская СОШ»</a:t>
                      </a:r>
                      <a:br>
                        <a:rPr lang="ru-RU" sz="700" u="none" strike="noStrike">
                          <a:effectLst/>
                        </a:rPr>
                      </a:br>
                      <a:r>
                        <a:rPr lang="ru-RU" sz="700" u="none" strike="noStrike">
                          <a:effectLst/>
                        </a:rPr>
                        <a:t>649740 Республика Алтай,Улаганский район, с. Кара-Кудюр, ул. Набережная,4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2 181,11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2 137,71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43,40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21,59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21,81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2 137,71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43,40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21,59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21,81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7431696"/>
                  </a:ext>
                </a:extLst>
              </a:tr>
              <a:tr h="499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МБОУ  "Улаганская начальная общеобразовательная школа", </a:t>
                      </a:r>
                      <a:br>
                        <a:rPr lang="ru-RU" sz="700" u="none" strike="noStrike">
                          <a:effectLst/>
                        </a:rPr>
                      </a:br>
                      <a:r>
                        <a:rPr lang="ru-RU" sz="700" u="none" strike="noStrike">
                          <a:effectLst/>
                        </a:rPr>
                        <a:t>649750, Республика Алтай, Улаганский район, с. Улаган, ул. А.В. Санаа, 20/1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250,00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247,50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247,50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1835980"/>
                  </a:ext>
                </a:extLst>
              </a:tr>
              <a:tr h="4918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МБОУ " Язулинская основная общеобразовательная школа"</a:t>
                      </a:r>
                      <a:br>
                        <a:rPr lang="ru-RU" sz="700" u="none" strike="noStrike">
                          <a:effectLst/>
                        </a:rPr>
                      </a:br>
                      <a:r>
                        <a:rPr lang="ru-RU" sz="700" u="none" strike="noStrike">
                          <a:effectLst/>
                        </a:rPr>
                        <a:t>649754, Республика Алтай, Улаганский район,село Язула, ул. Заречная,10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250,00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247,50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247,50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46030853"/>
                  </a:ext>
                </a:extLst>
              </a:tr>
              <a:tr h="6108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"Кооская начальная общеобразовательная школа" Филиал МБОУ "Челушманская средняя общеобразовательная школа", 649742, Республика Алтай,       Улаганский район, с. Балыкча, ул. Богатырская, дом 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150,00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148,50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148,50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1298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157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1293</Words>
  <Application>Microsoft Office PowerPoint</Application>
  <PresentationFormat>Широкоэкранный</PresentationFormat>
  <Paragraphs>291</Paragraphs>
  <Slides>12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Bahnschrift Condensed</vt:lpstr>
      <vt:lpstr>Bahnschrift SemiBold</vt:lpstr>
      <vt:lpstr>Calibri</vt:lpstr>
      <vt:lpstr>Calibri Light</vt:lpstr>
      <vt:lpstr>Impact</vt:lpstr>
      <vt:lpstr>Times New Roman</vt:lpstr>
      <vt:lpstr>Тема Office</vt:lpstr>
      <vt:lpstr>1_Office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Валерий Шпотин</dc:creator>
  <cp:lastModifiedBy>Богдан Скрынников</cp:lastModifiedBy>
  <cp:revision>110</cp:revision>
  <cp:lastPrinted>2021-05-28T11:08:19Z</cp:lastPrinted>
  <dcterms:created xsi:type="dcterms:W3CDTF">2021-05-25T08:41:02Z</dcterms:created>
  <dcterms:modified xsi:type="dcterms:W3CDTF">2021-06-29T07:46:57Z</dcterms:modified>
</cp:coreProperties>
</file>