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81" r:id="rId5"/>
    <p:sldId id="282" r:id="rId6"/>
    <p:sldId id="283" r:id="rId7"/>
    <p:sldId id="284" r:id="rId8"/>
    <p:sldId id="286" r:id="rId9"/>
    <p:sldId id="287" r:id="rId10"/>
    <p:sldId id="280" r:id="rId11"/>
    <p:sldId id="261" r:id="rId12"/>
    <p:sldId id="293" r:id="rId13"/>
    <p:sldId id="294" r:id="rId14"/>
    <p:sldId id="295" r:id="rId15"/>
    <p:sldId id="296" r:id="rId16"/>
    <p:sldId id="299" r:id="rId17"/>
    <p:sldId id="300" r:id="rId18"/>
    <p:sldId id="304" r:id="rId19"/>
    <p:sldId id="305" r:id="rId20"/>
    <p:sldId id="301" r:id="rId21"/>
    <p:sldId id="302" r:id="rId22"/>
    <p:sldId id="303" r:id="rId23"/>
    <p:sldId id="306" r:id="rId24"/>
    <p:sldId id="307" r:id="rId25"/>
    <p:sldId id="308" r:id="rId26"/>
    <p:sldId id="310" r:id="rId27"/>
    <p:sldId id="311" r:id="rId28"/>
    <p:sldId id="312" r:id="rId29"/>
    <p:sldId id="297" r:id="rId30"/>
    <p:sldId id="298" r:id="rId31"/>
    <p:sldId id="277" r:id="rId32"/>
    <p:sldId id="290" r:id="rId33"/>
    <p:sldId id="288" r:id="rId34"/>
    <p:sldId id="291" r:id="rId35"/>
  </p:sldIdLst>
  <p:sldSz cx="9753600" cy="7315200"/>
  <p:notesSz cx="6858000" cy="9144000"/>
  <p:embeddedFontLs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Open Sans Bold" panose="020B0806030504020204" pitchFamily="34" charset="0"/>
      <p:bold r:id="rId44"/>
    </p:embeddedFont>
    <p:embeddedFont>
      <p:font typeface="PF Din Text Cond Pro" panose="02000000000000000000" pitchFamily="2" charset="0"/>
      <p:regular r:id="rId45"/>
    </p:embeddedFont>
    <p:embeddedFont>
      <p:font typeface="Microsoft YaHei Light" panose="020B0502040204020203" pitchFamily="34" charset="-122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-1416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45270-FD6B-4566-AB38-D206787AE0AF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2D0329-F5D4-4E61-B6B2-4BA36AEE3395}">
      <dgm:prSet phldrT="[Текст]"/>
      <dgm:spPr/>
      <dgm:t>
        <a:bodyPr/>
        <a:lstStyle/>
        <a:p>
          <a:r>
            <a:rPr lang="ru-RU" b="1" dirty="0"/>
            <a:t>Школьный</a:t>
          </a:r>
        </a:p>
        <a:p>
          <a:r>
            <a:rPr lang="ru-RU" b="1" dirty="0"/>
            <a:t>спортивный клуб </a:t>
          </a:r>
        </a:p>
      </dgm:t>
    </dgm:pt>
    <dgm:pt modelId="{D1BF7EFB-128A-453A-9052-A347EED9DFE3}" type="parTrans" cxnId="{220B036A-8C29-4A59-B3C7-C898910FFA17}">
      <dgm:prSet/>
      <dgm:spPr/>
      <dgm:t>
        <a:bodyPr/>
        <a:lstStyle/>
        <a:p>
          <a:endParaRPr lang="ru-RU"/>
        </a:p>
      </dgm:t>
    </dgm:pt>
    <dgm:pt modelId="{F53F2C1B-2EC2-42D3-BD4F-A07C5DA8255A}" type="sibTrans" cxnId="{220B036A-8C29-4A59-B3C7-C898910FFA17}">
      <dgm:prSet/>
      <dgm:spPr/>
      <dgm:t>
        <a:bodyPr/>
        <a:lstStyle/>
        <a:p>
          <a:endParaRPr lang="ru-RU"/>
        </a:p>
      </dgm:t>
    </dgm:pt>
    <dgm:pt modelId="{80C4B694-710D-4F39-881C-8B7F197BB456}">
      <dgm:prSet phldrT="[Текст]" custT="1"/>
      <dgm:spPr/>
      <dgm:t>
        <a:bodyPr/>
        <a:lstStyle/>
        <a:p>
          <a:r>
            <a:rPr lang="ru-RU" sz="1800" dirty="0"/>
            <a:t>Через личный кабинет подает заявку</a:t>
          </a:r>
        </a:p>
      </dgm:t>
    </dgm:pt>
    <dgm:pt modelId="{660EDFC3-3709-46BF-8670-7FDAF3CA239F}" type="parTrans" cxnId="{7E6538B1-9219-4A27-8529-1FE35A775B80}">
      <dgm:prSet/>
      <dgm:spPr/>
      <dgm:t>
        <a:bodyPr/>
        <a:lstStyle/>
        <a:p>
          <a:endParaRPr lang="ru-RU"/>
        </a:p>
      </dgm:t>
    </dgm:pt>
    <dgm:pt modelId="{F27333B2-9A19-49B1-A5A5-8C5D9152D435}" type="sibTrans" cxnId="{7E6538B1-9219-4A27-8529-1FE35A775B80}">
      <dgm:prSet/>
      <dgm:spPr/>
      <dgm:t>
        <a:bodyPr/>
        <a:lstStyle/>
        <a:p>
          <a:endParaRPr lang="ru-RU"/>
        </a:p>
      </dgm:t>
    </dgm:pt>
    <dgm:pt modelId="{AF6600E7-45A3-43F4-BC76-32F148CC7C7B}">
      <dgm:prSet phldrT="[Текст]"/>
      <dgm:spPr/>
      <dgm:t>
        <a:bodyPr/>
        <a:lstStyle/>
        <a:p>
          <a:r>
            <a:rPr lang="ru-RU" b="1" dirty="0"/>
            <a:t>Региональный </a:t>
          </a:r>
        </a:p>
        <a:p>
          <a:r>
            <a:rPr lang="ru-RU" b="1" dirty="0"/>
            <a:t>координатор</a:t>
          </a:r>
        </a:p>
      </dgm:t>
    </dgm:pt>
    <dgm:pt modelId="{B68945CD-B3D1-4B7B-BDE5-C8EC5AEDEF1E}" type="parTrans" cxnId="{9D05A2E2-1978-4916-B161-3C18834068BA}">
      <dgm:prSet/>
      <dgm:spPr/>
      <dgm:t>
        <a:bodyPr/>
        <a:lstStyle/>
        <a:p>
          <a:endParaRPr lang="ru-RU"/>
        </a:p>
      </dgm:t>
    </dgm:pt>
    <dgm:pt modelId="{987E9973-9FC9-4AC7-9544-19DF7F87EF3F}" type="sibTrans" cxnId="{9D05A2E2-1978-4916-B161-3C18834068BA}">
      <dgm:prSet/>
      <dgm:spPr/>
      <dgm:t>
        <a:bodyPr/>
        <a:lstStyle/>
        <a:p>
          <a:endParaRPr lang="ru-RU"/>
        </a:p>
      </dgm:t>
    </dgm:pt>
    <dgm:pt modelId="{C1E16350-1DA3-44F8-951C-E0BDED1A08A5}">
      <dgm:prSet phldrT="[Текст]" custT="1"/>
      <dgm:spPr/>
      <dgm:t>
        <a:bodyPr/>
        <a:lstStyle/>
        <a:p>
          <a:pPr algn="l"/>
          <a:r>
            <a:rPr lang="ru-RU" sz="1800" dirty="0"/>
            <a:t>Через систему Мониторинга проверяет заявки</a:t>
          </a:r>
        </a:p>
        <a:p>
          <a:pPr algn="l"/>
          <a:r>
            <a:rPr lang="ru-RU" sz="1800" dirty="0"/>
            <a:t>Информирует  ШСК о замечаниях</a:t>
          </a:r>
        </a:p>
        <a:p>
          <a:pPr algn="l"/>
          <a:r>
            <a:rPr lang="ru-RU" sz="1800" dirty="0">
              <a:latin typeface="+mn-lt"/>
            </a:rPr>
            <a:t>Подтверждает готовность о включении ШСК  в </a:t>
          </a:r>
          <a:r>
            <a:rPr lang="ru-RU" sz="18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dirty="0">
              <a:solidFill>
                <a:srgbClr val="BF3C48"/>
              </a:solidFill>
              <a:latin typeface="+mn-lt"/>
            </a:rPr>
            <a:t> </a:t>
          </a:r>
        </a:p>
      </dgm:t>
    </dgm:pt>
    <dgm:pt modelId="{7B870336-84BF-4EF1-BA88-E0DD3BFF8F18}" type="parTrans" cxnId="{9AE1C4B5-60D7-4345-8F86-22017CB2D255}">
      <dgm:prSet/>
      <dgm:spPr/>
      <dgm:t>
        <a:bodyPr/>
        <a:lstStyle/>
        <a:p>
          <a:endParaRPr lang="ru-RU"/>
        </a:p>
      </dgm:t>
    </dgm:pt>
    <dgm:pt modelId="{657C508F-FFDA-41D9-8895-66B2AE3F30E7}" type="sibTrans" cxnId="{9AE1C4B5-60D7-4345-8F86-22017CB2D255}">
      <dgm:prSet/>
      <dgm:spPr/>
      <dgm:t>
        <a:bodyPr/>
        <a:lstStyle/>
        <a:p>
          <a:endParaRPr lang="ru-RU"/>
        </a:p>
      </dgm:t>
    </dgm:pt>
    <dgm:pt modelId="{4F603C64-7BD6-4B18-8828-523495206843}">
      <dgm:prSet phldrT="[Текст]"/>
      <dgm:spPr/>
      <dgm:t>
        <a:bodyPr/>
        <a:lstStyle/>
        <a:p>
          <a:r>
            <a:rPr lang="ru-RU" b="1" dirty="0"/>
            <a:t>Федеральный координатор</a:t>
          </a:r>
        </a:p>
        <a:p>
          <a:r>
            <a:rPr lang="ru-RU" b="1" dirty="0"/>
            <a:t>ФГБУ ФЦОМОФВ </a:t>
          </a:r>
        </a:p>
        <a:p>
          <a:endParaRPr lang="ru-RU" dirty="0"/>
        </a:p>
      </dgm:t>
    </dgm:pt>
    <dgm:pt modelId="{F5CA09A1-282C-455F-8ED6-314C2AB910CE}" type="parTrans" cxnId="{6AE6C070-653C-4080-B70C-7E7E3AFF5F70}">
      <dgm:prSet/>
      <dgm:spPr/>
      <dgm:t>
        <a:bodyPr/>
        <a:lstStyle/>
        <a:p>
          <a:endParaRPr lang="ru-RU"/>
        </a:p>
      </dgm:t>
    </dgm:pt>
    <dgm:pt modelId="{C14567F8-3B0A-4C11-B18D-733D31542F2A}" type="sibTrans" cxnId="{6AE6C070-653C-4080-B70C-7E7E3AFF5F70}">
      <dgm:prSet/>
      <dgm:spPr/>
      <dgm:t>
        <a:bodyPr/>
        <a:lstStyle/>
        <a:p>
          <a:endParaRPr lang="ru-RU"/>
        </a:p>
      </dgm:t>
    </dgm:pt>
    <dgm:pt modelId="{8DE80969-840F-46D6-95D6-ECA0943A4949}">
      <dgm:prSet phldrT="[Текст]"/>
      <dgm:spPr/>
      <dgm:t>
        <a:bodyPr/>
        <a:lstStyle/>
        <a:p>
          <a:r>
            <a:rPr lang="ru-RU" dirty="0"/>
            <a:t>Проверяет заявки  проверенные </a:t>
          </a:r>
          <a:r>
            <a:rPr lang="ru-RU" i="0" dirty="0"/>
            <a:t>региональным координатором</a:t>
          </a:r>
        </a:p>
        <a:p>
          <a:r>
            <a:rPr lang="ru-RU" dirty="0">
              <a:latin typeface="+mn-lt"/>
            </a:rPr>
            <a:t>Включает  ШСК в </a:t>
          </a:r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dirty="0">
              <a:solidFill>
                <a:srgbClr val="BF3C48"/>
              </a:solidFill>
              <a:latin typeface="+mn-lt"/>
            </a:rPr>
            <a:t> </a:t>
          </a:r>
        </a:p>
        <a:p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dirty="0">
            <a:solidFill>
              <a:srgbClr val="BF3C48"/>
            </a:solidFill>
            <a:latin typeface="+mn-lt"/>
          </a:endParaRPr>
        </a:p>
      </dgm:t>
    </dgm:pt>
    <dgm:pt modelId="{C11E7E48-6D0E-40B3-8BE3-7161584D631B}" type="parTrans" cxnId="{9D837EF4-25CD-4A11-97CF-530BE3825951}">
      <dgm:prSet/>
      <dgm:spPr/>
      <dgm:t>
        <a:bodyPr/>
        <a:lstStyle/>
        <a:p>
          <a:endParaRPr lang="ru-RU"/>
        </a:p>
      </dgm:t>
    </dgm:pt>
    <dgm:pt modelId="{D408D9AF-139A-43FF-A750-ACCCF2326BE2}" type="sibTrans" cxnId="{9D837EF4-25CD-4A11-97CF-530BE3825951}">
      <dgm:prSet/>
      <dgm:spPr/>
      <dgm:t>
        <a:bodyPr/>
        <a:lstStyle/>
        <a:p>
          <a:endParaRPr lang="ru-RU"/>
        </a:p>
      </dgm:t>
    </dgm:pt>
    <dgm:pt modelId="{A0853B0C-109F-4879-90BD-014AE3226B8D}" type="pres">
      <dgm:prSet presAssocID="{A5745270-FD6B-4566-AB38-D206787AE0A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A3BE18-D3F3-4D3F-8F6A-E7575B37796C}" type="pres">
      <dgm:prSet presAssocID="{EA2D0329-F5D4-4E61-B6B2-4BA36AEE3395}" presName="thickLine" presStyleLbl="alignNode1" presStyleIdx="0" presStyleCnt="3"/>
      <dgm:spPr/>
    </dgm:pt>
    <dgm:pt modelId="{36A3608C-6C6D-48F8-AC05-E324DF91C643}" type="pres">
      <dgm:prSet presAssocID="{EA2D0329-F5D4-4E61-B6B2-4BA36AEE3395}" presName="horz1" presStyleCnt="0"/>
      <dgm:spPr/>
    </dgm:pt>
    <dgm:pt modelId="{434FFB44-BE91-4772-964C-58ECAA9322A1}" type="pres">
      <dgm:prSet presAssocID="{EA2D0329-F5D4-4E61-B6B2-4BA36AEE3395}" presName="tx1" presStyleLbl="revTx" presStyleIdx="0" presStyleCnt="6"/>
      <dgm:spPr/>
      <dgm:t>
        <a:bodyPr/>
        <a:lstStyle/>
        <a:p>
          <a:endParaRPr lang="ru-RU"/>
        </a:p>
      </dgm:t>
    </dgm:pt>
    <dgm:pt modelId="{683E4472-17D5-4C1B-80D6-8D4A1840039F}" type="pres">
      <dgm:prSet presAssocID="{EA2D0329-F5D4-4E61-B6B2-4BA36AEE3395}" presName="vert1" presStyleCnt="0"/>
      <dgm:spPr/>
    </dgm:pt>
    <dgm:pt modelId="{AFB37FBB-FB0F-4A14-894C-8D1ADBE570A1}" type="pres">
      <dgm:prSet presAssocID="{80C4B694-710D-4F39-881C-8B7F197BB456}" presName="vertSpace2a" presStyleCnt="0"/>
      <dgm:spPr/>
    </dgm:pt>
    <dgm:pt modelId="{3CD290CB-FDF9-4FAC-8A65-18D232FF9578}" type="pres">
      <dgm:prSet presAssocID="{80C4B694-710D-4F39-881C-8B7F197BB456}" presName="horz2" presStyleCnt="0"/>
      <dgm:spPr/>
    </dgm:pt>
    <dgm:pt modelId="{052862C8-F82C-498B-B6CD-A87DFE3ECBAA}" type="pres">
      <dgm:prSet presAssocID="{80C4B694-710D-4F39-881C-8B7F197BB456}" presName="horzSpace2" presStyleCnt="0"/>
      <dgm:spPr/>
    </dgm:pt>
    <dgm:pt modelId="{49B7ED36-3DE0-4767-8D84-2055DDA824B0}" type="pres">
      <dgm:prSet presAssocID="{80C4B694-710D-4F39-881C-8B7F197BB456}" presName="tx2" presStyleLbl="revTx" presStyleIdx="1" presStyleCnt="6"/>
      <dgm:spPr/>
      <dgm:t>
        <a:bodyPr/>
        <a:lstStyle/>
        <a:p>
          <a:endParaRPr lang="ru-RU"/>
        </a:p>
      </dgm:t>
    </dgm:pt>
    <dgm:pt modelId="{1427052F-9E18-48A9-BBA8-A503840B9252}" type="pres">
      <dgm:prSet presAssocID="{80C4B694-710D-4F39-881C-8B7F197BB456}" presName="vert2" presStyleCnt="0"/>
      <dgm:spPr/>
    </dgm:pt>
    <dgm:pt modelId="{B9D1F51D-7279-4FEF-ADDD-5953E2167EA1}" type="pres">
      <dgm:prSet presAssocID="{80C4B694-710D-4F39-881C-8B7F197BB456}" presName="thinLine2b" presStyleLbl="callout" presStyleIdx="0" presStyleCnt="3"/>
      <dgm:spPr/>
    </dgm:pt>
    <dgm:pt modelId="{1F04AB1C-3CE2-4E1C-87CD-C9E1B8C08E74}" type="pres">
      <dgm:prSet presAssocID="{80C4B694-710D-4F39-881C-8B7F197BB456}" presName="vertSpace2b" presStyleCnt="0"/>
      <dgm:spPr/>
    </dgm:pt>
    <dgm:pt modelId="{7A3FBCBE-F64F-4200-BEE0-3A41FCF1927D}" type="pres">
      <dgm:prSet presAssocID="{AF6600E7-45A3-43F4-BC76-32F148CC7C7B}" presName="thickLine" presStyleLbl="alignNode1" presStyleIdx="1" presStyleCnt="3"/>
      <dgm:spPr/>
    </dgm:pt>
    <dgm:pt modelId="{F1D0910B-22BA-40B5-981F-5CFEB07353A9}" type="pres">
      <dgm:prSet presAssocID="{AF6600E7-45A3-43F4-BC76-32F148CC7C7B}" presName="horz1" presStyleCnt="0"/>
      <dgm:spPr/>
    </dgm:pt>
    <dgm:pt modelId="{D56A7261-F704-408A-B690-9BB549FA9EBD}" type="pres">
      <dgm:prSet presAssocID="{AF6600E7-45A3-43F4-BC76-32F148CC7C7B}" presName="tx1" presStyleLbl="revTx" presStyleIdx="2" presStyleCnt="6"/>
      <dgm:spPr/>
      <dgm:t>
        <a:bodyPr/>
        <a:lstStyle/>
        <a:p>
          <a:endParaRPr lang="ru-RU"/>
        </a:p>
      </dgm:t>
    </dgm:pt>
    <dgm:pt modelId="{E119CFC5-E068-473E-8F5D-249D59396E50}" type="pres">
      <dgm:prSet presAssocID="{AF6600E7-45A3-43F4-BC76-32F148CC7C7B}" presName="vert1" presStyleCnt="0"/>
      <dgm:spPr/>
    </dgm:pt>
    <dgm:pt modelId="{1B259C4D-B85A-4335-9D37-01DF5CD5DE88}" type="pres">
      <dgm:prSet presAssocID="{C1E16350-1DA3-44F8-951C-E0BDED1A08A5}" presName="vertSpace2a" presStyleCnt="0"/>
      <dgm:spPr/>
    </dgm:pt>
    <dgm:pt modelId="{91289511-7C44-45E6-B66B-8916ED4D6CAF}" type="pres">
      <dgm:prSet presAssocID="{C1E16350-1DA3-44F8-951C-E0BDED1A08A5}" presName="horz2" presStyleCnt="0"/>
      <dgm:spPr/>
    </dgm:pt>
    <dgm:pt modelId="{FF79981B-EB4F-49FE-853E-1CBC05C69B74}" type="pres">
      <dgm:prSet presAssocID="{C1E16350-1DA3-44F8-951C-E0BDED1A08A5}" presName="horzSpace2" presStyleCnt="0"/>
      <dgm:spPr/>
    </dgm:pt>
    <dgm:pt modelId="{BB52C020-1056-48C2-BA2B-8D690344051B}" type="pres">
      <dgm:prSet presAssocID="{C1E16350-1DA3-44F8-951C-E0BDED1A08A5}" presName="tx2" presStyleLbl="revTx" presStyleIdx="3" presStyleCnt="6"/>
      <dgm:spPr/>
      <dgm:t>
        <a:bodyPr/>
        <a:lstStyle/>
        <a:p>
          <a:endParaRPr lang="ru-RU"/>
        </a:p>
      </dgm:t>
    </dgm:pt>
    <dgm:pt modelId="{25FDB6FF-5462-4E9A-A3D2-0979D35FF548}" type="pres">
      <dgm:prSet presAssocID="{C1E16350-1DA3-44F8-951C-E0BDED1A08A5}" presName="vert2" presStyleCnt="0"/>
      <dgm:spPr/>
    </dgm:pt>
    <dgm:pt modelId="{0A06BC4A-2A83-48CA-89DE-ADBA8159BA37}" type="pres">
      <dgm:prSet presAssocID="{C1E16350-1DA3-44F8-951C-E0BDED1A08A5}" presName="thinLine2b" presStyleLbl="callout" presStyleIdx="1" presStyleCnt="3"/>
      <dgm:spPr/>
    </dgm:pt>
    <dgm:pt modelId="{78159C18-A86D-443C-9217-9FEEE6C22644}" type="pres">
      <dgm:prSet presAssocID="{C1E16350-1DA3-44F8-951C-E0BDED1A08A5}" presName="vertSpace2b" presStyleCnt="0"/>
      <dgm:spPr/>
    </dgm:pt>
    <dgm:pt modelId="{93CB73FE-0E84-4DF3-90C8-B8CC9569B0F2}" type="pres">
      <dgm:prSet presAssocID="{4F603C64-7BD6-4B18-8828-523495206843}" presName="thickLine" presStyleLbl="alignNode1" presStyleIdx="2" presStyleCnt="3"/>
      <dgm:spPr/>
    </dgm:pt>
    <dgm:pt modelId="{3ECA2C9D-D89F-49C2-BB91-7BD6E1BB2425}" type="pres">
      <dgm:prSet presAssocID="{4F603C64-7BD6-4B18-8828-523495206843}" presName="horz1" presStyleCnt="0"/>
      <dgm:spPr/>
    </dgm:pt>
    <dgm:pt modelId="{5654EAB0-8800-4562-B340-7A0E134D4921}" type="pres">
      <dgm:prSet presAssocID="{4F603C64-7BD6-4B18-8828-523495206843}" presName="tx1" presStyleLbl="revTx" presStyleIdx="4" presStyleCnt="6"/>
      <dgm:spPr/>
      <dgm:t>
        <a:bodyPr/>
        <a:lstStyle/>
        <a:p>
          <a:endParaRPr lang="ru-RU"/>
        </a:p>
      </dgm:t>
    </dgm:pt>
    <dgm:pt modelId="{4BBC71BD-1943-41D7-970B-D20F81669A0B}" type="pres">
      <dgm:prSet presAssocID="{4F603C64-7BD6-4B18-8828-523495206843}" presName="vert1" presStyleCnt="0"/>
      <dgm:spPr/>
    </dgm:pt>
    <dgm:pt modelId="{A21A5223-6303-4A27-83EF-20024DB297FB}" type="pres">
      <dgm:prSet presAssocID="{8DE80969-840F-46D6-95D6-ECA0943A4949}" presName="vertSpace2a" presStyleCnt="0"/>
      <dgm:spPr/>
    </dgm:pt>
    <dgm:pt modelId="{7DBA9C79-5CE8-4794-BC95-CBCDBF117AD9}" type="pres">
      <dgm:prSet presAssocID="{8DE80969-840F-46D6-95D6-ECA0943A4949}" presName="horz2" presStyleCnt="0"/>
      <dgm:spPr/>
    </dgm:pt>
    <dgm:pt modelId="{1F29BF3B-81D5-40E4-A70B-9387CF339180}" type="pres">
      <dgm:prSet presAssocID="{8DE80969-840F-46D6-95D6-ECA0943A4949}" presName="horzSpace2" presStyleCnt="0"/>
      <dgm:spPr/>
    </dgm:pt>
    <dgm:pt modelId="{B84A8C9E-DC52-40D4-820A-FD57E3EAE416}" type="pres">
      <dgm:prSet presAssocID="{8DE80969-840F-46D6-95D6-ECA0943A4949}" presName="tx2" presStyleLbl="revTx" presStyleIdx="5" presStyleCnt="6"/>
      <dgm:spPr/>
      <dgm:t>
        <a:bodyPr/>
        <a:lstStyle/>
        <a:p>
          <a:endParaRPr lang="ru-RU"/>
        </a:p>
      </dgm:t>
    </dgm:pt>
    <dgm:pt modelId="{E2C9FF10-0618-4797-9C34-FFEC65A6D19B}" type="pres">
      <dgm:prSet presAssocID="{8DE80969-840F-46D6-95D6-ECA0943A4949}" presName="vert2" presStyleCnt="0"/>
      <dgm:spPr/>
    </dgm:pt>
    <dgm:pt modelId="{273E17BB-A56B-4D12-B06D-A35FC88889A6}" type="pres">
      <dgm:prSet presAssocID="{8DE80969-840F-46D6-95D6-ECA0943A4949}" presName="thinLine2b" presStyleLbl="callout" presStyleIdx="2" presStyleCnt="3"/>
      <dgm:spPr/>
    </dgm:pt>
    <dgm:pt modelId="{185428AE-D885-42B2-B71D-641CFA4D7C97}" type="pres">
      <dgm:prSet presAssocID="{8DE80969-840F-46D6-95D6-ECA0943A4949}" presName="vertSpace2b" presStyleCnt="0"/>
      <dgm:spPr/>
    </dgm:pt>
  </dgm:ptLst>
  <dgm:cxnLst>
    <dgm:cxn modelId="{BEFB9595-648A-4ECD-BFC6-76BA31F3D3F7}" type="presOf" srcId="{EA2D0329-F5D4-4E61-B6B2-4BA36AEE3395}" destId="{434FFB44-BE91-4772-964C-58ECAA9322A1}" srcOrd="0" destOrd="0" presId="urn:microsoft.com/office/officeart/2008/layout/LinedList"/>
    <dgm:cxn modelId="{6AE6C070-653C-4080-B70C-7E7E3AFF5F70}" srcId="{A5745270-FD6B-4566-AB38-D206787AE0AF}" destId="{4F603C64-7BD6-4B18-8828-523495206843}" srcOrd="2" destOrd="0" parTransId="{F5CA09A1-282C-455F-8ED6-314C2AB910CE}" sibTransId="{C14567F8-3B0A-4C11-B18D-733D31542F2A}"/>
    <dgm:cxn modelId="{D95D1E3A-924F-4022-985D-8B6F72D3568A}" type="presOf" srcId="{C1E16350-1DA3-44F8-951C-E0BDED1A08A5}" destId="{BB52C020-1056-48C2-BA2B-8D690344051B}" srcOrd="0" destOrd="0" presId="urn:microsoft.com/office/officeart/2008/layout/LinedList"/>
    <dgm:cxn modelId="{35C0EE83-0E8E-496D-BB53-70146E4E9ED1}" type="presOf" srcId="{8DE80969-840F-46D6-95D6-ECA0943A4949}" destId="{B84A8C9E-DC52-40D4-820A-FD57E3EAE416}" srcOrd="0" destOrd="0" presId="urn:microsoft.com/office/officeart/2008/layout/LinedList"/>
    <dgm:cxn modelId="{9D837EF4-25CD-4A11-97CF-530BE3825951}" srcId="{4F603C64-7BD6-4B18-8828-523495206843}" destId="{8DE80969-840F-46D6-95D6-ECA0943A4949}" srcOrd="0" destOrd="0" parTransId="{C11E7E48-6D0E-40B3-8BE3-7161584D631B}" sibTransId="{D408D9AF-139A-43FF-A750-ACCCF2326BE2}"/>
    <dgm:cxn modelId="{220B036A-8C29-4A59-B3C7-C898910FFA17}" srcId="{A5745270-FD6B-4566-AB38-D206787AE0AF}" destId="{EA2D0329-F5D4-4E61-B6B2-4BA36AEE3395}" srcOrd="0" destOrd="0" parTransId="{D1BF7EFB-128A-453A-9052-A347EED9DFE3}" sibTransId="{F53F2C1B-2EC2-42D3-BD4F-A07C5DA8255A}"/>
    <dgm:cxn modelId="{9AE1C4B5-60D7-4345-8F86-22017CB2D255}" srcId="{AF6600E7-45A3-43F4-BC76-32F148CC7C7B}" destId="{C1E16350-1DA3-44F8-951C-E0BDED1A08A5}" srcOrd="0" destOrd="0" parTransId="{7B870336-84BF-4EF1-BA88-E0DD3BFF8F18}" sibTransId="{657C508F-FFDA-41D9-8895-66B2AE3F30E7}"/>
    <dgm:cxn modelId="{2949AEBA-7863-437F-94C0-DD427ACA20A1}" type="presOf" srcId="{80C4B694-710D-4F39-881C-8B7F197BB456}" destId="{49B7ED36-3DE0-4767-8D84-2055DDA824B0}" srcOrd="0" destOrd="0" presId="urn:microsoft.com/office/officeart/2008/layout/LinedList"/>
    <dgm:cxn modelId="{7E6538B1-9219-4A27-8529-1FE35A775B80}" srcId="{EA2D0329-F5D4-4E61-B6B2-4BA36AEE3395}" destId="{80C4B694-710D-4F39-881C-8B7F197BB456}" srcOrd="0" destOrd="0" parTransId="{660EDFC3-3709-46BF-8670-7FDAF3CA239F}" sibTransId="{F27333B2-9A19-49B1-A5A5-8C5D9152D435}"/>
    <dgm:cxn modelId="{8C3EDCFA-BFD3-418B-BFFB-E7D4FE4CF1F2}" type="presOf" srcId="{A5745270-FD6B-4566-AB38-D206787AE0AF}" destId="{A0853B0C-109F-4879-90BD-014AE3226B8D}" srcOrd="0" destOrd="0" presId="urn:microsoft.com/office/officeart/2008/layout/LinedList"/>
    <dgm:cxn modelId="{9D05A2E2-1978-4916-B161-3C18834068BA}" srcId="{A5745270-FD6B-4566-AB38-D206787AE0AF}" destId="{AF6600E7-45A3-43F4-BC76-32F148CC7C7B}" srcOrd="1" destOrd="0" parTransId="{B68945CD-B3D1-4B7B-BDE5-C8EC5AEDEF1E}" sibTransId="{987E9973-9FC9-4AC7-9544-19DF7F87EF3F}"/>
    <dgm:cxn modelId="{C9154CC2-1D4A-462A-8B6C-5C03A63305C9}" type="presOf" srcId="{4F603C64-7BD6-4B18-8828-523495206843}" destId="{5654EAB0-8800-4562-B340-7A0E134D4921}" srcOrd="0" destOrd="0" presId="urn:microsoft.com/office/officeart/2008/layout/LinedList"/>
    <dgm:cxn modelId="{A44D2512-64E4-462D-BAEA-75C5D41971CB}" type="presOf" srcId="{AF6600E7-45A3-43F4-BC76-32F148CC7C7B}" destId="{D56A7261-F704-408A-B690-9BB549FA9EBD}" srcOrd="0" destOrd="0" presId="urn:microsoft.com/office/officeart/2008/layout/LinedList"/>
    <dgm:cxn modelId="{EC94F032-0A4A-46E9-A44A-9FDF39908887}" type="presParOf" srcId="{A0853B0C-109F-4879-90BD-014AE3226B8D}" destId="{28A3BE18-D3F3-4D3F-8F6A-E7575B37796C}" srcOrd="0" destOrd="0" presId="urn:microsoft.com/office/officeart/2008/layout/LinedList"/>
    <dgm:cxn modelId="{8EC50102-6F8B-456A-98EB-0945CB65953C}" type="presParOf" srcId="{A0853B0C-109F-4879-90BD-014AE3226B8D}" destId="{36A3608C-6C6D-48F8-AC05-E324DF91C643}" srcOrd="1" destOrd="0" presId="urn:microsoft.com/office/officeart/2008/layout/LinedList"/>
    <dgm:cxn modelId="{94DB91F5-E2F9-45C2-B389-FF872D89B64F}" type="presParOf" srcId="{36A3608C-6C6D-48F8-AC05-E324DF91C643}" destId="{434FFB44-BE91-4772-964C-58ECAA9322A1}" srcOrd="0" destOrd="0" presId="urn:microsoft.com/office/officeart/2008/layout/LinedList"/>
    <dgm:cxn modelId="{6A620152-8485-4482-8733-81D89D6529CC}" type="presParOf" srcId="{36A3608C-6C6D-48F8-AC05-E324DF91C643}" destId="{683E4472-17D5-4C1B-80D6-8D4A1840039F}" srcOrd="1" destOrd="0" presId="urn:microsoft.com/office/officeart/2008/layout/LinedList"/>
    <dgm:cxn modelId="{C8A61A36-9811-4A2C-9650-7250A730F44E}" type="presParOf" srcId="{683E4472-17D5-4C1B-80D6-8D4A1840039F}" destId="{AFB37FBB-FB0F-4A14-894C-8D1ADBE570A1}" srcOrd="0" destOrd="0" presId="urn:microsoft.com/office/officeart/2008/layout/LinedList"/>
    <dgm:cxn modelId="{46614AB6-D695-46B2-B11F-499990E47B0E}" type="presParOf" srcId="{683E4472-17D5-4C1B-80D6-8D4A1840039F}" destId="{3CD290CB-FDF9-4FAC-8A65-18D232FF9578}" srcOrd="1" destOrd="0" presId="urn:microsoft.com/office/officeart/2008/layout/LinedList"/>
    <dgm:cxn modelId="{73EF34A6-BA8F-4640-9C7A-B62A11420060}" type="presParOf" srcId="{3CD290CB-FDF9-4FAC-8A65-18D232FF9578}" destId="{052862C8-F82C-498B-B6CD-A87DFE3ECBAA}" srcOrd="0" destOrd="0" presId="urn:microsoft.com/office/officeart/2008/layout/LinedList"/>
    <dgm:cxn modelId="{F272F00A-DBA2-4C82-8D2A-E91B7CF62BB5}" type="presParOf" srcId="{3CD290CB-FDF9-4FAC-8A65-18D232FF9578}" destId="{49B7ED36-3DE0-4767-8D84-2055DDA824B0}" srcOrd="1" destOrd="0" presId="urn:microsoft.com/office/officeart/2008/layout/LinedList"/>
    <dgm:cxn modelId="{D59E62F7-7A3A-43B5-8D28-F7E9B8CF896F}" type="presParOf" srcId="{3CD290CB-FDF9-4FAC-8A65-18D232FF9578}" destId="{1427052F-9E18-48A9-BBA8-A503840B9252}" srcOrd="2" destOrd="0" presId="urn:microsoft.com/office/officeart/2008/layout/LinedList"/>
    <dgm:cxn modelId="{778368ED-E363-46CA-8339-68D9BC9E9645}" type="presParOf" srcId="{683E4472-17D5-4C1B-80D6-8D4A1840039F}" destId="{B9D1F51D-7279-4FEF-ADDD-5953E2167EA1}" srcOrd="2" destOrd="0" presId="urn:microsoft.com/office/officeart/2008/layout/LinedList"/>
    <dgm:cxn modelId="{71F854EE-3713-4B04-A51E-06A0F0699F5C}" type="presParOf" srcId="{683E4472-17D5-4C1B-80D6-8D4A1840039F}" destId="{1F04AB1C-3CE2-4E1C-87CD-C9E1B8C08E74}" srcOrd="3" destOrd="0" presId="urn:microsoft.com/office/officeart/2008/layout/LinedList"/>
    <dgm:cxn modelId="{8CDED6BA-DAC1-48A4-9BEB-6D43F8B32411}" type="presParOf" srcId="{A0853B0C-109F-4879-90BD-014AE3226B8D}" destId="{7A3FBCBE-F64F-4200-BEE0-3A41FCF1927D}" srcOrd="2" destOrd="0" presId="urn:microsoft.com/office/officeart/2008/layout/LinedList"/>
    <dgm:cxn modelId="{650CBD8E-0073-427F-8F7A-EC213A3A542C}" type="presParOf" srcId="{A0853B0C-109F-4879-90BD-014AE3226B8D}" destId="{F1D0910B-22BA-40B5-981F-5CFEB07353A9}" srcOrd="3" destOrd="0" presId="urn:microsoft.com/office/officeart/2008/layout/LinedList"/>
    <dgm:cxn modelId="{DECCE522-9957-4264-925C-31049051594F}" type="presParOf" srcId="{F1D0910B-22BA-40B5-981F-5CFEB07353A9}" destId="{D56A7261-F704-408A-B690-9BB549FA9EBD}" srcOrd="0" destOrd="0" presId="urn:microsoft.com/office/officeart/2008/layout/LinedList"/>
    <dgm:cxn modelId="{C21D5B27-C241-4370-9648-E211247CE9E5}" type="presParOf" srcId="{F1D0910B-22BA-40B5-981F-5CFEB07353A9}" destId="{E119CFC5-E068-473E-8F5D-249D59396E50}" srcOrd="1" destOrd="0" presId="urn:microsoft.com/office/officeart/2008/layout/LinedList"/>
    <dgm:cxn modelId="{CB28525C-8EDB-47D7-BDE7-9D8772BA706F}" type="presParOf" srcId="{E119CFC5-E068-473E-8F5D-249D59396E50}" destId="{1B259C4D-B85A-4335-9D37-01DF5CD5DE88}" srcOrd="0" destOrd="0" presId="urn:microsoft.com/office/officeart/2008/layout/LinedList"/>
    <dgm:cxn modelId="{095516AE-0C24-403E-A054-72CD6AD172F1}" type="presParOf" srcId="{E119CFC5-E068-473E-8F5D-249D59396E50}" destId="{91289511-7C44-45E6-B66B-8916ED4D6CAF}" srcOrd="1" destOrd="0" presId="urn:microsoft.com/office/officeart/2008/layout/LinedList"/>
    <dgm:cxn modelId="{BFB2D7DC-76D6-4150-946B-466C159600D3}" type="presParOf" srcId="{91289511-7C44-45E6-B66B-8916ED4D6CAF}" destId="{FF79981B-EB4F-49FE-853E-1CBC05C69B74}" srcOrd="0" destOrd="0" presId="urn:microsoft.com/office/officeart/2008/layout/LinedList"/>
    <dgm:cxn modelId="{D933F20A-3F5B-4DDF-A8EE-3EAD90C961A2}" type="presParOf" srcId="{91289511-7C44-45E6-B66B-8916ED4D6CAF}" destId="{BB52C020-1056-48C2-BA2B-8D690344051B}" srcOrd="1" destOrd="0" presId="urn:microsoft.com/office/officeart/2008/layout/LinedList"/>
    <dgm:cxn modelId="{EA22FC27-E2F1-499A-B3CD-22355E2518AE}" type="presParOf" srcId="{91289511-7C44-45E6-B66B-8916ED4D6CAF}" destId="{25FDB6FF-5462-4E9A-A3D2-0979D35FF548}" srcOrd="2" destOrd="0" presId="urn:microsoft.com/office/officeart/2008/layout/LinedList"/>
    <dgm:cxn modelId="{6EDECF56-AA74-4AF7-8046-BF8F0F9C11CB}" type="presParOf" srcId="{E119CFC5-E068-473E-8F5D-249D59396E50}" destId="{0A06BC4A-2A83-48CA-89DE-ADBA8159BA37}" srcOrd="2" destOrd="0" presId="urn:microsoft.com/office/officeart/2008/layout/LinedList"/>
    <dgm:cxn modelId="{A2DD621D-08AA-48FC-85DF-29267C80CFB4}" type="presParOf" srcId="{E119CFC5-E068-473E-8F5D-249D59396E50}" destId="{78159C18-A86D-443C-9217-9FEEE6C22644}" srcOrd="3" destOrd="0" presId="urn:microsoft.com/office/officeart/2008/layout/LinedList"/>
    <dgm:cxn modelId="{301F5909-806E-43B7-85F2-B587AC152A34}" type="presParOf" srcId="{A0853B0C-109F-4879-90BD-014AE3226B8D}" destId="{93CB73FE-0E84-4DF3-90C8-B8CC9569B0F2}" srcOrd="4" destOrd="0" presId="urn:microsoft.com/office/officeart/2008/layout/LinedList"/>
    <dgm:cxn modelId="{04D1CAB4-EF23-47DC-9031-2010AFFF7E11}" type="presParOf" srcId="{A0853B0C-109F-4879-90BD-014AE3226B8D}" destId="{3ECA2C9D-D89F-49C2-BB91-7BD6E1BB2425}" srcOrd="5" destOrd="0" presId="urn:microsoft.com/office/officeart/2008/layout/LinedList"/>
    <dgm:cxn modelId="{7B2F2E6E-5266-4195-B275-24C4205C8620}" type="presParOf" srcId="{3ECA2C9D-D89F-49C2-BB91-7BD6E1BB2425}" destId="{5654EAB0-8800-4562-B340-7A0E134D4921}" srcOrd="0" destOrd="0" presId="urn:microsoft.com/office/officeart/2008/layout/LinedList"/>
    <dgm:cxn modelId="{7176A6A3-7070-4A43-99B7-28F23EA3C5C1}" type="presParOf" srcId="{3ECA2C9D-D89F-49C2-BB91-7BD6E1BB2425}" destId="{4BBC71BD-1943-41D7-970B-D20F81669A0B}" srcOrd="1" destOrd="0" presId="urn:microsoft.com/office/officeart/2008/layout/LinedList"/>
    <dgm:cxn modelId="{2404DDAB-C712-48D3-B6B3-C4212D791B51}" type="presParOf" srcId="{4BBC71BD-1943-41D7-970B-D20F81669A0B}" destId="{A21A5223-6303-4A27-83EF-20024DB297FB}" srcOrd="0" destOrd="0" presId="urn:microsoft.com/office/officeart/2008/layout/LinedList"/>
    <dgm:cxn modelId="{08DEB765-C7E8-4D99-859C-B3962BBE467B}" type="presParOf" srcId="{4BBC71BD-1943-41D7-970B-D20F81669A0B}" destId="{7DBA9C79-5CE8-4794-BC95-CBCDBF117AD9}" srcOrd="1" destOrd="0" presId="urn:microsoft.com/office/officeart/2008/layout/LinedList"/>
    <dgm:cxn modelId="{FB8E3746-283C-474F-B7DA-74CC9E0B227A}" type="presParOf" srcId="{7DBA9C79-5CE8-4794-BC95-CBCDBF117AD9}" destId="{1F29BF3B-81D5-40E4-A70B-9387CF339180}" srcOrd="0" destOrd="0" presId="urn:microsoft.com/office/officeart/2008/layout/LinedList"/>
    <dgm:cxn modelId="{09349FDD-8D3A-4C04-8A17-AD993B580AE6}" type="presParOf" srcId="{7DBA9C79-5CE8-4794-BC95-CBCDBF117AD9}" destId="{B84A8C9E-DC52-40D4-820A-FD57E3EAE416}" srcOrd="1" destOrd="0" presId="urn:microsoft.com/office/officeart/2008/layout/LinedList"/>
    <dgm:cxn modelId="{D05D05A0-8BFA-4B83-9A2C-7CCA0EC9E69E}" type="presParOf" srcId="{7DBA9C79-5CE8-4794-BC95-CBCDBF117AD9}" destId="{E2C9FF10-0618-4797-9C34-FFEC65A6D19B}" srcOrd="2" destOrd="0" presId="urn:microsoft.com/office/officeart/2008/layout/LinedList"/>
    <dgm:cxn modelId="{6C3EB795-84FB-4B70-B981-B16F420BEF30}" type="presParOf" srcId="{4BBC71BD-1943-41D7-970B-D20F81669A0B}" destId="{273E17BB-A56B-4D12-B06D-A35FC88889A6}" srcOrd="2" destOrd="0" presId="urn:microsoft.com/office/officeart/2008/layout/LinedList"/>
    <dgm:cxn modelId="{B91190E6-812D-4310-B235-A4063FB3C384}" type="presParOf" srcId="{4BBC71BD-1943-41D7-970B-D20F81669A0B}" destId="{185428AE-D885-42B2-B71D-641CFA4D7C9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3BE18-D3F3-4D3F-8F6A-E7575B37796C}">
      <dsp:nvSpPr>
        <dsp:cNvPr id="0" name=""/>
        <dsp:cNvSpPr/>
      </dsp:nvSpPr>
      <dsp:spPr>
        <a:xfrm>
          <a:off x="0" y="2134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4FFB44-BE91-4772-964C-58ECAA9322A1}">
      <dsp:nvSpPr>
        <dsp:cNvPr id="0" name=""/>
        <dsp:cNvSpPr/>
      </dsp:nvSpPr>
      <dsp:spPr>
        <a:xfrm>
          <a:off x="0" y="2134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Школьный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спортивный клуб </a:t>
          </a:r>
        </a:p>
      </dsp:txBody>
      <dsp:txXfrm>
        <a:off x="0" y="2134"/>
        <a:ext cx="1642725" cy="1455625"/>
      </dsp:txXfrm>
    </dsp:sp>
    <dsp:sp modelId="{49B7ED36-3DE0-4767-8D84-2055DDA824B0}">
      <dsp:nvSpPr>
        <dsp:cNvPr id="0" name=""/>
        <dsp:cNvSpPr/>
      </dsp:nvSpPr>
      <dsp:spPr>
        <a:xfrm>
          <a:off x="1765930" y="68234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Через личный кабинет подает заявку</a:t>
          </a:r>
        </a:p>
      </dsp:txBody>
      <dsp:txXfrm>
        <a:off x="1765930" y="68234"/>
        <a:ext cx="6447698" cy="1322003"/>
      </dsp:txXfrm>
    </dsp:sp>
    <dsp:sp modelId="{B9D1F51D-7279-4FEF-ADDD-5953E2167EA1}">
      <dsp:nvSpPr>
        <dsp:cNvPr id="0" name=""/>
        <dsp:cNvSpPr/>
      </dsp:nvSpPr>
      <dsp:spPr>
        <a:xfrm>
          <a:off x="1642725" y="139023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3FBCBE-F64F-4200-BEE0-3A41FCF1927D}">
      <dsp:nvSpPr>
        <dsp:cNvPr id="0" name=""/>
        <dsp:cNvSpPr/>
      </dsp:nvSpPr>
      <dsp:spPr>
        <a:xfrm>
          <a:off x="0" y="1457759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6A7261-F704-408A-B690-9BB549FA9EBD}">
      <dsp:nvSpPr>
        <dsp:cNvPr id="0" name=""/>
        <dsp:cNvSpPr/>
      </dsp:nvSpPr>
      <dsp:spPr>
        <a:xfrm>
          <a:off x="0" y="1457759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Региональный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координатор</a:t>
          </a:r>
        </a:p>
      </dsp:txBody>
      <dsp:txXfrm>
        <a:off x="0" y="1457759"/>
        <a:ext cx="1642725" cy="1455625"/>
      </dsp:txXfrm>
    </dsp:sp>
    <dsp:sp modelId="{BB52C020-1056-48C2-BA2B-8D690344051B}">
      <dsp:nvSpPr>
        <dsp:cNvPr id="0" name=""/>
        <dsp:cNvSpPr/>
      </dsp:nvSpPr>
      <dsp:spPr>
        <a:xfrm>
          <a:off x="1765930" y="1523859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Через систему Мониторинга проверяет заявки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Информирует  ШСК о замечаниях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+mn-lt"/>
            </a:rPr>
            <a:t>Подтверждает готовность о включении ШСК 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</dsp:txBody>
      <dsp:txXfrm>
        <a:off x="1765930" y="1523859"/>
        <a:ext cx="6447698" cy="1322003"/>
      </dsp:txXfrm>
    </dsp:sp>
    <dsp:sp modelId="{0A06BC4A-2A83-48CA-89DE-ADBA8159BA37}">
      <dsp:nvSpPr>
        <dsp:cNvPr id="0" name=""/>
        <dsp:cNvSpPr/>
      </dsp:nvSpPr>
      <dsp:spPr>
        <a:xfrm>
          <a:off x="1642725" y="2845863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CB73FE-0E84-4DF3-90C8-B8CC9569B0F2}">
      <dsp:nvSpPr>
        <dsp:cNvPr id="0" name=""/>
        <dsp:cNvSpPr/>
      </dsp:nvSpPr>
      <dsp:spPr>
        <a:xfrm>
          <a:off x="0" y="2913385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54EAB0-8800-4562-B340-7A0E134D4921}">
      <dsp:nvSpPr>
        <dsp:cNvPr id="0" name=""/>
        <dsp:cNvSpPr/>
      </dsp:nvSpPr>
      <dsp:spPr>
        <a:xfrm>
          <a:off x="0" y="2913385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Федеральный координатор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ФГБУ ФЦОМОФВ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0" y="2913385"/>
        <a:ext cx="1642725" cy="1455625"/>
      </dsp:txXfrm>
    </dsp:sp>
    <dsp:sp modelId="{B84A8C9E-DC52-40D4-820A-FD57E3EAE416}">
      <dsp:nvSpPr>
        <dsp:cNvPr id="0" name=""/>
        <dsp:cNvSpPr/>
      </dsp:nvSpPr>
      <dsp:spPr>
        <a:xfrm>
          <a:off x="1765930" y="2979485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Проверяет заявки  проверенные </a:t>
          </a:r>
          <a:r>
            <a:rPr lang="ru-RU" sz="1800" i="0" kern="1200" dirty="0"/>
            <a:t>региональным координатором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+mn-lt"/>
            </a:rPr>
            <a:t>Включает  ШСК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sz="1800" kern="1200" dirty="0">
            <a:solidFill>
              <a:srgbClr val="BF3C48"/>
            </a:solidFill>
            <a:latin typeface="+mn-lt"/>
          </a:endParaRPr>
        </a:p>
      </dsp:txBody>
      <dsp:txXfrm>
        <a:off x="1765930" y="2979485"/>
        <a:ext cx="6447698" cy="1322003"/>
      </dsp:txXfrm>
    </dsp:sp>
    <dsp:sp modelId="{273E17BB-A56B-4D12-B06D-A35FC88889A6}">
      <dsp:nvSpPr>
        <dsp:cNvPr id="0" name=""/>
        <dsp:cNvSpPr/>
      </dsp:nvSpPr>
      <dsp:spPr>
        <a:xfrm>
          <a:off x="1642725" y="430148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9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hyperlink" Target="http://&#1092;&#1094;&#1086;&#1084;&#1086;&#1092;&#1074;.&#1088;&#1092;/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&#1077;&#1080;&#1087;-&#1092;&#1082;&#1080;&#1089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7844" y="2553123"/>
            <a:ext cx="9753600" cy="1932328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2" name="Group 2"/>
          <p:cNvGrpSpPr/>
          <p:nvPr/>
        </p:nvGrpSpPr>
        <p:grpSpPr>
          <a:xfrm>
            <a:off x="1571575" y="4497754"/>
            <a:ext cx="6610445" cy="63900"/>
            <a:chOff x="0" y="0"/>
            <a:chExt cx="8813927" cy="85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7058" y="2569878"/>
            <a:ext cx="6610445" cy="63900"/>
            <a:chOff x="0" y="0"/>
            <a:chExt cx="8813927" cy="851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21485" y="1439708"/>
            <a:ext cx="1110627" cy="960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811" y="2877169"/>
            <a:ext cx="910905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ОТКРЫТИЕ И НАПОЛНЕНИИ ЛИЧНЫХ КАБИНЕТОВ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ШКОЛЬНЫХ СПОРТИВНЫХ КЛУБОВ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НА ЕДИНОЙ ИНФОРМАЦИОННОЙ ПЛОЩАДКЕ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ПО НАПРАВЛЕНИЮ ФИЗИЧЕСКАЯ КУЛЬТУРА И СПОРТ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В ОБРАЗОВАНИИ ФГБУ «ФЦОМОФВ»</a:t>
            </a:r>
            <a:r>
              <a:rPr lang="ru-RU" sz="17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117" y="6874845"/>
            <a:ext cx="9109055" cy="5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ru-RU" sz="1700" b="1" spc="204" dirty="0" smtClean="0">
                <a:solidFill>
                  <a:srgbClr val="FFFFFF"/>
                </a:solidFill>
                <a:latin typeface="PF Din Text Cond Pro" panose="02000000000000000000" pitchFamily="2" charset="0"/>
              </a:rPr>
              <a:t>15.06.</a:t>
            </a:r>
            <a:r>
              <a:rPr lang="en-US" sz="1700" b="1" spc="204" dirty="0" smtClean="0">
                <a:solidFill>
                  <a:srgbClr val="FFFFFF"/>
                </a:solidFill>
                <a:latin typeface="PF Din Text Cond Pro" panose="02000000000000000000" pitchFamily="2" charset="0"/>
              </a:rPr>
              <a:t>202</a:t>
            </a:r>
            <a:r>
              <a:rPr lang="ru-RU" sz="1700" b="1" spc="204" dirty="0" smtClean="0">
                <a:solidFill>
                  <a:srgbClr val="FFFFFF"/>
                </a:solidFill>
                <a:latin typeface="PF Din Text Cond Pro" panose="02000000000000000000" pitchFamily="2" charset="0"/>
              </a:rPr>
              <a:t>2</a:t>
            </a:r>
            <a:r>
              <a:rPr lang="en-US" sz="1700" b="1" spc="204" dirty="0" smtClean="0">
                <a:solidFill>
                  <a:srgbClr val="FFFFFF"/>
                </a:solidFill>
                <a:latin typeface="PF Din Text Cond Pro" panose="02000000000000000000" pitchFamily="2" charset="0"/>
              </a:rPr>
              <a:t> </a:t>
            </a:r>
            <a:r>
              <a:rPr lang="en-US" sz="1700" b="1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ГОД</a:t>
            </a:r>
            <a:endParaRPr lang="ru-RU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0" y="173735"/>
            <a:ext cx="962073" cy="11123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75889" y="369062"/>
            <a:ext cx="3333750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МИНИСТЕРСТВО ПРОСВЕЩЕНИЯ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РОССИЙСКОЙ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ФЕДЕРАЦИИ</a:t>
            </a:r>
            <a:endParaRPr lang="en-US" sz="1600" dirty="0">
              <a:solidFill>
                <a:schemeClr val="bg1"/>
              </a:solidFill>
              <a:latin typeface="PF Din Text Cond Pr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15146" y="462104"/>
            <a:ext cx="3333750" cy="26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ФГБУ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«ФЦОМОФВ»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3155" y="282249"/>
            <a:ext cx="652969" cy="65296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7846"/>
            <a:ext cx="1649839" cy="164983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00000">
            <a:off x="8075186" y="5665361"/>
            <a:ext cx="1649839" cy="16498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251CD8-4C80-4A81-BF44-02803BF3A913}"/>
              </a:ext>
            </a:extLst>
          </p:cNvPr>
          <p:cNvSpPr txBox="1"/>
          <p:nvPr/>
        </p:nvSpPr>
        <p:spPr>
          <a:xfrm>
            <a:off x="2223186" y="4987872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FFFFFF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Зарегистрировано  </a:t>
            </a:r>
            <a:r>
              <a:rPr lang="ru-RU" sz="3200" b="1" i="0" dirty="0" smtClean="0">
                <a:solidFill>
                  <a:srgbClr val="FFC00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70 463</a:t>
            </a:r>
            <a:endParaRPr lang="ru-RU" sz="3200" dirty="0">
              <a:solidFill>
                <a:srgbClr val="FFC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3768" r="6193"/>
          <a:stretch/>
        </p:blipFill>
        <p:spPr bwMode="auto">
          <a:xfrm>
            <a:off x="169005" y="2813820"/>
            <a:ext cx="4304542" cy="33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713B4AA9-650A-4338-ACBD-FB24A5C4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4863"/>
          <a:stretch/>
        </p:blipFill>
        <p:spPr bwMode="auto">
          <a:xfrm>
            <a:off x="4724400" y="1973168"/>
            <a:ext cx="4158096" cy="522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7BA45BC-2447-4F8D-9054-BAD58BCE4B6B}"/>
              </a:ext>
            </a:extLst>
          </p:cNvPr>
          <p:cNvSpPr/>
          <p:nvPr/>
        </p:nvSpPr>
        <p:spPr>
          <a:xfrm>
            <a:off x="445758" y="4463159"/>
            <a:ext cx="1028239" cy="2612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129980" y="3010154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20 430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2865432" y="2415016"/>
            <a:ext cx="5614183" cy="4658745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xmlns="" id="{7F0FD0EC-FF79-4DA5-B705-2CB0F4E93469}"/>
              </a:ext>
            </a:extLst>
          </p:cNvPr>
          <p:cNvSpPr txBox="1"/>
          <p:nvPr/>
        </p:nvSpPr>
        <p:spPr>
          <a:xfrm>
            <a:off x="219848" y="3992574"/>
            <a:ext cx="2743200" cy="188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Разделы личного кабинета: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данные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отчеты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Мои достижения</a:t>
            </a:r>
            <a:endParaRPr kumimoji="0" lang="en-US" sz="1600" b="1" i="0" u="none" strike="noStrike" kern="1200" cap="none" spc="42" normalizeH="0" baseline="0" noProof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244733" y="4079528"/>
            <a:ext cx="2553634" cy="2119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6" y="2792732"/>
            <a:ext cx="6384486" cy="3707121"/>
          </a:xfrm>
          <a:prstGeom prst="rect">
            <a:avLst/>
          </a:prstGeom>
        </p:spPr>
      </p:pic>
      <p:sp>
        <p:nvSpPr>
          <p:cNvPr id="18" name="TextBox 19"/>
          <p:cNvSpPr txBox="1"/>
          <p:nvPr/>
        </p:nvSpPr>
        <p:spPr>
          <a:xfrm>
            <a:off x="469719" y="2847356"/>
            <a:ext cx="197475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 </a:t>
            </a: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«Мои достижения»</a:t>
            </a: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4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" y="3451737"/>
            <a:ext cx="2802192" cy="16270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2096" r="22657"/>
          <a:stretch/>
        </p:blipFill>
        <p:spPr>
          <a:xfrm>
            <a:off x="2975796" y="2425588"/>
            <a:ext cx="6248400" cy="47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096" r="22657"/>
          <a:stretch/>
        </p:blipFill>
        <p:spPr>
          <a:xfrm>
            <a:off x="17643" y="2940371"/>
            <a:ext cx="3813171" cy="3308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3830814" y="2523548"/>
            <a:ext cx="5443304" cy="43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152400" y="3276600"/>
            <a:ext cx="4419600" cy="3514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484DE2-4126-4E1C-8589-568AF87904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8319" r="30469" b="5282"/>
          <a:stretch/>
        </p:blipFill>
        <p:spPr>
          <a:xfrm>
            <a:off x="4677392" y="2401661"/>
            <a:ext cx="3920443" cy="49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7"/>
            <a:ext cx="9753600" cy="1560444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1596051" cy="159605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13217" y="1550957"/>
            <a:ext cx="31080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Обработака заявок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0085" y="12853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161143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9">
            <a:extLst>
              <a:ext uri="{FF2B5EF4-FFF2-40B4-BE49-F238E27FC236}">
                <a16:creationId xmlns:a16="http://schemas.microsoft.com/office/drawing/2014/main" xmlns="" id="{5AFCDD20-835C-40E0-8728-6BE1AB786864}"/>
              </a:ext>
            </a:extLst>
          </p:cNvPr>
          <p:cNvSpPr txBox="1"/>
          <p:nvPr/>
        </p:nvSpPr>
        <p:spPr>
          <a:xfrm>
            <a:off x="854518" y="6352816"/>
            <a:ext cx="2274482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«14 рабочих дней»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5AAC0993-53B6-4F1B-B31A-36FA88CC2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10232" y="153763"/>
            <a:ext cx="720946" cy="498108"/>
          </a:xfrm>
          <a:prstGeom prst="rect">
            <a:avLst/>
          </a:prstGeom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xmlns="" id="{73A0F619-4D6F-4291-A16B-82A5AEA29CD1}"/>
              </a:ext>
            </a:extLst>
          </p:cNvPr>
          <p:cNvSpPr txBox="1"/>
          <p:nvPr/>
        </p:nvSpPr>
        <p:spPr>
          <a:xfrm>
            <a:off x="661956" y="2130329"/>
            <a:ext cx="337012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«Администрирование»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27" name="Picture 3" descr="C:\Users\Николай\Desktop\Screenshot_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9" r="25789" b="6314"/>
          <a:stretch/>
        </p:blipFill>
        <p:spPr bwMode="auto">
          <a:xfrm>
            <a:off x="176465" y="2690598"/>
            <a:ext cx="4492448" cy="16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60B79D-BA65-45B0-B7ED-506582A378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82" t="14118" r="11282" b="4167"/>
          <a:stretch/>
        </p:blipFill>
        <p:spPr>
          <a:xfrm>
            <a:off x="4307992" y="2690598"/>
            <a:ext cx="5020544" cy="3931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C82BED-8E72-495A-8891-178C60F53BA2}"/>
              </a:ext>
            </a:extLst>
          </p:cNvPr>
          <p:cNvSpPr txBox="1"/>
          <p:nvPr/>
        </p:nvSpPr>
        <p:spPr>
          <a:xfrm>
            <a:off x="4328023" y="1914373"/>
            <a:ext cx="4901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cap="all">
                <a:solidFill>
                  <a:srgbClr val="1479BC"/>
                </a:solidFill>
                <a:effectLst/>
                <a:latin typeface="-apple-system"/>
              </a:rPr>
              <a:t>МОНИТОРИНГ ЕДИНОГО ВСЕРОССИЙСКОГО ПЕРЕЧНЯ (РЕЕСТРА) ШКОЛЬНЫХ СПОРТИВНЫХ КЛУБОВ И ПОДАННЫХ ЗАЯВОК В РЕЕСТР ОТ СУБЪЕКТОВ РФ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FE0E09-5F23-4D87-8F6E-0A7D4F701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65" y="4757662"/>
            <a:ext cx="4401693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177275" y="182528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4" y="2434295"/>
            <a:ext cx="34848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14" y="2434295"/>
            <a:ext cx="6069038" cy="218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125" y="1819823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Март 2022 </a:t>
            </a:r>
            <a:r>
              <a:rPr lang="ru-RU" b="1" dirty="0">
                <a:solidFill>
                  <a:srgbClr val="FFC000"/>
                </a:solidFill>
              </a:rPr>
              <a:t>г. -  Функция - проверка заявок в реестр ШСК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18133" y="4632536"/>
            <a:ext cx="4747762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/>
              <a:t>Приступили к обработке -  </a:t>
            </a:r>
            <a:r>
              <a:rPr lang="ru-RU" b="1" dirty="0" smtClean="0"/>
              <a:t> 27 </a:t>
            </a:r>
            <a:r>
              <a:rPr lang="ru-RU" b="1" dirty="0"/>
              <a:t>субъектов РФ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E82D4E-2076-40BA-B806-4AFF6E622D37}"/>
              </a:ext>
            </a:extLst>
          </p:cNvPr>
          <p:cNvSpPr txBox="1"/>
          <p:nvPr/>
        </p:nvSpPr>
        <p:spPr>
          <a:xfrm>
            <a:off x="3618133" y="5948930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Активные </a:t>
            </a:r>
            <a:r>
              <a:rPr lang="ru-RU" sz="1200" b="1" dirty="0">
                <a:solidFill>
                  <a:srgbClr val="C00000"/>
                </a:solidFill>
              </a:rPr>
              <a:t>регионы </a:t>
            </a:r>
            <a:r>
              <a:rPr lang="ru-RU" sz="1200" dirty="0">
                <a:solidFill>
                  <a:schemeClr val="tx2"/>
                </a:solidFill>
              </a:rPr>
              <a:t>-  Республика Бурятия, Республика Татарстан, Приморский край, Ростовская область, Ульяновская область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EABFA7-CD8E-49C9-B7E7-1F37E9E7525F}"/>
              </a:ext>
            </a:extLst>
          </p:cNvPr>
          <p:cNvSpPr txBox="1"/>
          <p:nvPr/>
        </p:nvSpPr>
        <p:spPr>
          <a:xfrm>
            <a:off x="6095862" y="5981780"/>
            <a:ext cx="327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Стабильно 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- Ставропольский край, Волгоградская область, Иркутская область, Кемеровская область-Кузбасс, Новосибирская область, Самарская область, Саратовская область, Забайкальский край, Чувашская Республика-Чувашия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E82D4E-2076-40BA-B806-4AFF6E622D37}"/>
              </a:ext>
            </a:extLst>
          </p:cNvPr>
          <p:cNvSpPr txBox="1"/>
          <p:nvPr/>
        </p:nvSpPr>
        <p:spPr>
          <a:xfrm>
            <a:off x="3654334" y="5008017"/>
            <a:ext cx="5838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Включились в работу  – </a:t>
            </a:r>
            <a:r>
              <a:rPr lang="ru-RU" sz="1200" dirty="0">
                <a:solidFill>
                  <a:schemeClr val="tx2"/>
                </a:solidFill>
              </a:rPr>
              <a:t>Республика Дагестан, Республика Марий ЭЛ, Республика Северная  Осетия-Алания, Удмуртская Республика, Чеченская Республика, Алтайский край, Брянская область, Хабаровский край, Магаданская область, Томская область, Тульская область, Республика Крым, Чеченская </a:t>
            </a:r>
            <a:r>
              <a:rPr lang="ru-RU" sz="1200" dirty="0" smtClean="0">
                <a:solidFill>
                  <a:schemeClr val="tx2"/>
                </a:solidFill>
              </a:rPr>
              <a:t>республика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6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415009" y="22198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0" y="1662377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Март 2022 </a:t>
            </a:r>
            <a:r>
              <a:rPr lang="ru-RU" b="1" dirty="0">
                <a:solidFill>
                  <a:srgbClr val="FFC000"/>
                </a:solidFill>
              </a:rPr>
              <a:t>г. -  Функция - проверка заявок в реестр ШСК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5278BF-64F8-4971-A18F-889C8C04D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22738" r="13310"/>
          <a:stretch/>
        </p:blipFill>
        <p:spPr>
          <a:xfrm>
            <a:off x="992005" y="2424125"/>
            <a:ext cx="7769590" cy="450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9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177275" y="20935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0" y="1662377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Март 2022 </a:t>
            </a:r>
            <a:r>
              <a:rPr lang="ru-RU" b="1" dirty="0">
                <a:solidFill>
                  <a:srgbClr val="FFC000"/>
                </a:solidFill>
              </a:rPr>
              <a:t>г. -  Функция - проверка заявок в реестр ШСК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6B53A7-DF83-43F7-AB15-C502DC14A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r="39360" b="7394"/>
          <a:stretch/>
        </p:blipFill>
        <p:spPr>
          <a:xfrm>
            <a:off x="4572000" y="2438633"/>
            <a:ext cx="4572000" cy="44585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64984D-07DD-4580-AB1D-CCE8A5518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t="18199" r="38098" b="4167"/>
          <a:stretch/>
        </p:blipFill>
        <p:spPr>
          <a:xfrm>
            <a:off x="457200" y="2503495"/>
            <a:ext cx="3638080" cy="44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98653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0202" y="2926742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</a:t>
            </a: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algn="ctr">
              <a:lnSpc>
                <a:spcPts val="3919"/>
              </a:lnSpc>
            </a:pP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57098" y="2652673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41786" y="5268462"/>
            <a:ext cx="1041067" cy="920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7228" y="774675"/>
            <a:ext cx="1174236" cy="8112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167492" y="5450387"/>
            <a:ext cx="929861" cy="766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6077" y="778464"/>
            <a:ext cx="1110627" cy="960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82950" y="804365"/>
            <a:ext cx="1284592" cy="856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64653" y="5127153"/>
            <a:ext cx="834726" cy="118630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2072" y="6355988"/>
            <a:ext cx="269988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74940" y="6313456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ДОСТИЖЕНИЯ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86177" y="6337191"/>
            <a:ext cx="23586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113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ОТЧЕТЫ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048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15 ИС ЕИП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5169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31815" y="1845546"/>
            <a:ext cx="2401217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ОБРАТНАЯ СВЯЗЬ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762320" y="433194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16"/>
              </a:rPr>
              <a:t>https://еип-фкис.рф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2850" y="341382"/>
            <a:ext cx="2929384" cy="21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1"/>
              </a:lnSpc>
              <a:spcBef>
                <a:spcPct val="0"/>
              </a:spcBef>
            </a:pP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МЕЖСЕТЕВОЕ </a:t>
            </a:r>
            <a:r>
              <a:rPr lang="ru-RU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ВЗАИМОДЕЙСТВИЕ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82016" y="57199"/>
            <a:ext cx="4619327" cy="24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  <a:spcBef>
                <a:spcPct val="0"/>
              </a:spcBef>
            </a:pPr>
            <a:r>
              <a:rPr lang="en-US" sz="1600" b="1" spc="30" dirty="0">
                <a:solidFill>
                  <a:srgbClr val="004AAD"/>
                </a:solidFill>
                <a:latin typeface="PF Din Text Cond Pro" panose="02000000000000000000" pitchFamily="2" charset="0"/>
              </a:rPr>
              <a:t>ФОРМИРОВАНИЕ ЦИФРОВОЙ ИНФРАСТРУКТУРЫ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13780" y="2278095"/>
            <a:ext cx="1981646" cy="14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"/>
              </a:lnSpc>
              <a:spcBef>
                <a:spcPct val="0"/>
              </a:spcBef>
            </a:pPr>
            <a:r>
              <a:rPr lang="en-US" sz="1001" spc="-20" dirty="0">
                <a:solidFill>
                  <a:srgbClr val="1F375B"/>
                </a:solidFill>
                <a:latin typeface="PF Din Text Cond Pro" panose="02000000000000000000" pitchFamily="2" charset="0"/>
              </a:rPr>
              <a:t>УПРАВЛЕНИЕ ПОЛЬЗОВАТЕЛЯМИ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2518390" y="2250213"/>
            <a:ext cx="9219560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ДОСТУП К ЦИФРОВЫМ  МАТЕРИАЛАМ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56934" y="4870395"/>
            <a:ext cx="5039732" cy="1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"/>
              </a:lnSpc>
              <a:spcBef>
                <a:spcPct val="0"/>
              </a:spcBef>
            </a:pPr>
            <a:r>
              <a:rPr lang="en-US" sz="1400" spc="-24" dirty="0">
                <a:solidFill>
                  <a:srgbClr val="1F375B"/>
                </a:solidFill>
                <a:latin typeface="PF Din Text Cond Pro" panose="02000000000000000000" pitchFamily="2" charset="0"/>
              </a:rPr>
              <a:t>ПОВЫШАЕТ УРОВЕНЬ КОНТРОЛЯ ИСПОЛНЕНИЯ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84045" y="2283094"/>
            <a:ext cx="836291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ОПЕРАТИВНОЕ ВЗАИМОДЕЙСТВИЕ ПОЛЬЗОВАТЕЛЕЙ </a:t>
            </a:r>
          </a:p>
        </p:txBody>
      </p:sp>
      <p:cxnSp>
        <p:nvCxnSpPr>
          <p:cNvPr id="37" name="Соединительная линия уступом 36"/>
          <p:cNvCxnSpPr/>
          <p:nvPr/>
        </p:nvCxnSpPr>
        <p:spPr>
          <a:xfrm rot="10800000" flipH="1" flipV="1">
            <a:off x="2412303" y="75212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0800000" flipH="1" flipV="1">
            <a:off x="6733723" y="25429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516" y="5021688"/>
            <a:ext cx="166613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PF Din Text Cond Pro" panose="02000000000000000000" pitchFamily="2" charset="0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13524" y="4998708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88667" y="4285071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694760" y="471575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D6090B-84E1-4C63-B1FA-4A7C98C866A7}"/>
              </a:ext>
            </a:extLst>
          </p:cNvPr>
          <p:cNvSpPr txBox="1"/>
          <p:nvPr/>
        </p:nvSpPr>
        <p:spPr>
          <a:xfrm>
            <a:off x="5743008" y="2860089"/>
            <a:ext cx="3875401" cy="2314474"/>
          </a:xfrm>
          <a:prstGeom prst="rect">
            <a:avLst/>
          </a:prstGeom>
          <a:noFill/>
        </p:spPr>
        <p:txBody>
          <a:bodyPr wrap="square" lIns="97530" tIns="48765" rIns="97530" bIns="48765" rtlCol="0">
            <a:spAutoFit/>
          </a:bodyPr>
          <a:lstStyle/>
          <a:p>
            <a:r>
              <a:rPr lang="ru-RU" dirty="0"/>
              <a:t>Неправильное заполнение адреса в заявке.</a:t>
            </a:r>
          </a:p>
          <a:p>
            <a:endParaRPr lang="ru-RU" dirty="0"/>
          </a:p>
          <a:p>
            <a:r>
              <a:rPr lang="ru-RU" dirty="0"/>
              <a:t>В заявке необходимо вводить полный адрес общеобразовательной организации (почтовый индекс, регион, город, улица, дом).</a:t>
            </a:r>
          </a:p>
          <a:p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6288" y="4155406"/>
            <a:ext cx="5755138" cy="2038313"/>
            <a:chOff x="66288" y="4557023"/>
            <a:chExt cx="5755138" cy="203831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1DC16FD9-E3E2-4125-B6F5-FECCB96E4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0" t="22136" r="38034" b="50000"/>
            <a:stretch/>
          </p:blipFill>
          <p:spPr>
            <a:xfrm>
              <a:off x="66288" y="4557023"/>
              <a:ext cx="5755138" cy="2038313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616D8585-54BD-43FB-9D67-E8387B55CCDB}"/>
                </a:ext>
              </a:extLst>
            </p:cNvPr>
            <p:cNvCxnSpPr/>
            <p:nvPr/>
          </p:nvCxnSpPr>
          <p:spPr>
            <a:xfrm>
              <a:off x="1277049" y="5677460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152865" y="1676400"/>
            <a:ext cx="5598304" cy="2367379"/>
            <a:chOff x="144705" y="2189644"/>
            <a:chExt cx="5598304" cy="236737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6285BE42-22E5-4810-9179-998680C3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" t="38188" r="39709" b="29449"/>
            <a:stretch/>
          </p:blipFill>
          <p:spPr>
            <a:xfrm>
              <a:off x="144705" y="2189644"/>
              <a:ext cx="5598304" cy="2367379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616D8585-54BD-43FB-9D67-E8387B55CCDB}"/>
                </a:ext>
              </a:extLst>
            </p:cNvPr>
            <p:cNvCxnSpPr/>
            <p:nvPr/>
          </p:nvCxnSpPr>
          <p:spPr>
            <a:xfrm>
              <a:off x="1277049" y="3373698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190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729699" y="451707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" y="1660038"/>
            <a:ext cx="9460827" cy="52034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7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5" y="1772118"/>
            <a:ext cx="8990190" cy="502919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1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F5ACAF-0E9E-45D0-BBE7-D06E5DA9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2500"/>
          <a:stretch/>
        </p:blipFill>
        <p:spPr>
          <a:xfrm>
            <a:off x="490962" y="1905000"/>
            <a:ext cx="8771676" cy="49334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1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648750-4E91-412F-BF6B-48B0B349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16666" r="7031" b="12500"/>
          <a:stretch/>
        </p:blipFill>
        <p:spPr>
          <a:xfrm>
            <a:off x="533400" y="1734411"/>
            <a:ext cx="8840615" cy="50096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902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48FFA9-6A4E-4C5E-8870-1BF59A8B9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28600" y="1676400"/>
            <a:ext cx="9246698" cy="5257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225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9142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 правильно заполненной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заявка, если ШСК является</a:t>
            </a:r>
          </a:p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структурным подразделением</a:t>
            </a:r>
            <a:endParaRPr lang="ru-RU" sz="1700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9E784A-4DD8-4677-B979-2D92EF985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60252" y="1764262"/>
            <a:ext cx="9233096" cy="52500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375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388140" cy="79142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 правильно заполненной 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заявка, если ШСК является </a:t>
            </a:r>
            <a:endParaRPr lang="ru-RU" sz="17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общественным </a:t>
            </a:r>
            <a:r>
              <a:rPr lang="ru-RU" sz="17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ECD522-42D0-4CDE-AC2A-9200A3FBA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3889"/>
          <a:stretch/>
        </p:blipFill>
        <p:spPr>
          <a:xfrm>
            <a:off x="248685" y="1828800"/>
            <a:ext cx="9256229" cy="5105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169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933917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590925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</a:rPr>
              <a:t>Документы для ШСК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C8302C8-B235-4842-832A-D05ADB2DF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90081"/>
              </p:ext>
            </p:extLst>
          </p:nvPr>
        </p:nvGraphicFramePr>
        <p:xfrm>
          <a:off x="266700" y="1202520"/>
          <a:ext cx="9220200" cy="60678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xmlns="" val="2230154464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xmlns="" val="530500945"/>
                    </a:ext>
                  </a:extLst>
                </a:gridCol>
              </a:tblGrid>
              <a:tr h="393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качестве структурных подразделений общеобразовательных организаций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виде общественных объединений, не являющихся юридическими лицами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2893565060"/>
                  </a:ext>
                </a:extLst>
              </a:tr>
              <a:tr h="459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Приказ о создании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Протокол съезда (конференции) или общего собрания общеобразовательной организации о создании ШСК 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(подпись председателя и секретаря)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3835768282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Положение о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Устав ШСК, принятый на съезде (конференции) или общим собрании общеобразовательной организации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3543663280"/>
                  </a:ext>
                </a:extLst>
              </a:tr>
              <a:tr h="547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(печать + подпись директора)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1918200116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2319141380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xmlns="" val="341407681"/>
                  </a:ext>
                </a:extLst>
              </a:tr>
              <a:tr h="9534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Выданная общеобразовательной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 *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5583422"/>
                  </a:ext>
                </a:extLst>
              </a:tr>
              <a:tr h="7040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Все вышеперечисленные документы размещаются на сайте </a:t>
                      </a:r>
                      <a:r>
                        <a:rPr lang="ru-RU" sz="1600">
                          <a:effectLst/>
                        </a:rPr>
                        <a:t>образовательной организации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в формате PDF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67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010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Результат по Заявке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12790" y="-55124"/>
            <a:ext cx="2404613" cy="2315873"/>
            <a:chOff x="-112790" y="-55124"/>
            <a:chExt cx="2404613" cy="231587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24050" y="-55124"/>
              <a:ext cx="2315873" cy="2315873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-112790" y="141926"/>
              <a:ext cx="1648867" cy="50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-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" panose="02000000000000000000" pitchFamily="2" charset="0"/>
                  <a:ea typeface="+mn-ea"/>
                  <a:cs typeface="+mn-cs"/>
                </a:rPr>
                <a:t>КОМПЛЕКСНОЕ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9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-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" panose="02000000000000000000" pitchFamily="2" charset="0"/>
                  <a:ea typeface="+mn-ea"/>
                  <a:cs typeface="+mn-cs"/>
                </a:rPr>
                <a:t>РЕШЕНИЕ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9DCABE3-9B9D-4DD3-8F5E-08A1F85D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15863" b="4097"/>
          <a:stretch/>
        </p:blipFill>
        <p:spPr>
          <a:xfrm>
            <a:off x="42780" y="3174346"/>
            <a:ext cx="4300619" cy="3462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4371860" y="3123779"/>
            <a:ext cx="5120998" cy="3462912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xmlns="" id="{FCE2D4C5-29B6-4747-98BD-1D2EAFC40E87}"/>
              </a:ext>
            </a:extLst>
          </p:cNvPr>
          <p:cNvSpPr txBox="1"/>
          <p:nvPr/>
        </p:nvSpPr>
        <p:spPr>
          <a:xfrm>
            <a:off x="1384166" y="280717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отклонена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xmlns="" id="{102CDC40-AC22-497A-8D05-B07EC5FD8A30}"/>
              </a:ext>
            </a:extLst>
          </p:cNvPr>
          <p:cNvSpPr txBox="1"/>
          <p:nvPr/>
        </p:nvSpPr>
        <p:spPr>
          <a:xfrm>
            <a:off x="6248400" y="2680840"/>
            <a:ext cx="2591893" cy="346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1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xmlns="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xmlns="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xmlns="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xmlns="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xmlns="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07CEBF-2790-4F30-8F4C-3A55A3D5B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12" t="39401" r="58853" b="19522"/>
          <a:stretch/>
        </p:blipFill>
        <p:spPr>
          <a:xfrm>
            <a:off x="176179" y="2896862"/>
            <a:ext cx="2523035" cy="279798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44" y="2695132"/>
            <a:ext cx="6059539" cy="335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4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128062" y="3078489"/>
            <a:ext cx="2354509" cy="2479932"/>
          </a:xfrm>
          <a:prstGeom prst="rect">
            <a:avLst/>
          </a:prstGeom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xmlns="" id="{102CDC40-AC22-497A-8D05-B07EC5FD8A30}"/>
              </a:ext>
            </a:extLst>
          </p:cNvPr>
          <p:cNvSpPr txBox="1"/>
          <p:nvPr/>
        </p:nvSpPr>
        <p:spPr>
          <a:xfrm>
            <a:off x="17643" y="2456964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3C6BD9-72B8-457E-B427-2CD19F6B4F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23123" r="20314" b="2682"/>
          <a:stretch/>
        </p:blipFill>
        <p:spPr>
          <a:xfrm>
            <a:off x="2482571" y="2625049"/>
            <a:ext cx="6704374" cy="45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/>
          <p:nvPr/>
        </p:nvSpPr>
        <p:spPr>
          <a:xfrm>
            <a:off x="0" y="0"/>
            <a:ext cx="9771243" cy="1992670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1051838" y="2113935"/>
            <a:ext cx="8107121" cy="619394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 взаимодействия 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4202041"/>
              </p:ext>
            </p:extLst>
          </p:nvPr>
        </p:nvGraphicFramePr>
        <p:xfrm>
          <a:off x="778806" y="2886699"/>
          <a:ext cx="8213629" cy="437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1E2728-3A1E-478D-9FF6-A46212C30D9F}"/>
              </a:ext>
            </a:extLst>
          </p:cNvPr>
          <p:cNvSpPr txBox="1"/>
          <p:nvPr/>
        </p:nvSpPr>
        <p:spPr>
          <a:xfrm>
            <a:off x="5562600" y="6629400"/>
            <a:ext cx="2968213" cy="36276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календарных дней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413" y="0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Перечень поручений Президента Российской Федерации  от 22 ноября 2019 г. </a:t>
            </a:r>
          </a:p>
          <a:p>
            <a:r>
              <a:rPr lang="ru-RU" dirty="0">
                <a:solidFill>
                  <a:schemeClr val="bg1"/>
                </a:solidFill>
              </a:rPr>
              <a:t>№ Пр-2397 (п.1 «б»)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13" y="923330"/>
            <a:ext cx="4876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2024 год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sz="1600" b="1" dirty="0">
                <a:solidFill>
                  <a:schemeClr val="bg1"/>
                </a:solidFill>
              </a:rPr>
              <a:t>ЗАВЕРШЕНИЕ СОЗДАНИЯ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ШСК ВО ВСЕХ ОБЩЕОБРАЗОВАТЕЛЬНЫХ ОРГАНИЗАЦИЯХ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1103" y="-335"/>
            <a:ext cx="48768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C000"/>
                </a:solidFill>
              </a:rPr>
              <a:t>Межотраслевая программа развития школьного спорта до 2024 г.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724400" y="152400"/>
            <a:ext cx="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768645" y="723885"/>
            <a:ext cx="4876800" cy="10840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lt1"/>
                </a:solidFill>
              </a:rPr>
              <a:t>Показатель (индикатор)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lt1"/>
                </a:solidFill>
              </a:rPr>
              <a:t>«Доля общеобразовательных организаций, имеющих школьный спортивный клуб» </a:t>
            </a:r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743838-1DE3-4170-9AE3-4B24DFBA4980}"/>
              </a:ext>
            </a:extLst>
          </p:cNvPr>
          <p:cNvSpPr txBox="1"/>
          <p:nvPr/>
        </p:nvSpPr>
        <p:spPr>
          <a:xfrm>
            <a:off x="7288198" y="741618"/>
            <a:ext cx="1887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2022 год – 80% </a:t>
            </a:r>
          </a:p>
        </p:txBody>
      </p:sp>
    </p:spTree>
    <p:extLst>
      <p:ext uri="{BB962C8B-B14F-4D97-AF65-F5344CB8AC3E}">
        <p14:creationId xmlns:p14="http://schemas.microsoft.com/office/powerpoint/2010/main" val="9452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8600" y="2480587"/>
            <a:ext cx="461442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Информация по ЕИП-ФКИС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xmlns="" id="{5AFCDD20-835C-40E0-8728-6BE1AB786864}"/>
              </a:ext>
            </a:extLst>
          </p:cNvPr>
          <p:cNvSpPr txBox="1"/>
          <p:nvPr/>
        </p:nvSpPr>
        <p:spPr>
          <a:xfrm>
            <a:off x="4646822" y="2469142"/>
            <a:ext cx="469506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«Рубрика «Часто задаваемые вопросы»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3E7A1F5-08F4-458E-8ADC-1D5D1B2A4B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91"/>
          <a:stretch/>
        </p:blipFill>
        <p:spPr>
          <a:xfrm>
            <a:off x="5728739" y="3390762"/>
            <a:ext cx="3613149" cy="219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969F45A-0D61-4430-861A-0864B306A8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35" t="19223" r="32520" b="20339"/>
          <a:stretch/>
        </p:blipFill>
        <p:spPr>
          <a:xfrm>
            <a:off x="3146356" y="3329107"/>
            <a:ext cx="2582383" cy="2675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9CF2985-210B-4C59-B729-74DF426BA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2" t="42479" r="59375" b="9601"/>
          <a:stretch/>
        </p:blipFill>
        <p:spPr>
          <a:xfrm>
            <a:off x="241556" y="3031804"/>
            <a:ext cx="2839278" cy="37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xmlns="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Обучение 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xmlns="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6BA40A-62EC-4E3A-965E-AFBFBC0D95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5" t="7725" r="7033" b="4167"/>
          <a:stretch/>
        </p:blipFill>
        <p:spPr>
          <a:xfrm>
            <a:off x="146334" y="2988044"/>
            <a:ext cx="4492503" cy="393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7BCEF18-AA7B-4311-8438-4E347B06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42352"/>
            <a:ext cx="4577898" cy="320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933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62065" y="2498701"/>
            <a:ext cx="15240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КОНТАКТЫ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4714D844-1152-493A-8EB4-744BA0272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6"/>
          <a:stretch/>
        </p:blipFill>
        <p:spPr>
          <a:xfrm>
            <a:off x="152400" y="3006734"/>
            <a:ext cx="4062911" cy="30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A01CB4-87BD-48E4-B744-00A730194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39" t="20080" r="17287" b="9600"/>
          <a:stretch/>
        </p:blipFill>
        <p:spPr>
          <a:xfrm>
            <a:off x="4428770" y="3006734"/>
            <a:ext cx="5182642" cy="32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xmlns="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xmlns="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xmlns="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xmlns="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xmlns="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D545319-9816-4318-92F4-E5DB57D472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524" t="17268" r="25000" b="11275"/>
          <a:stretch/>
        </p:blipFill>
        <p:spPr>
          <a:xfrm>
            <a:off x="4534789" y="2478634"/>
            <a:ext cx="4825620" cy="392041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3" y="3059353"/>
            <a:ext cx="4357836" cy="241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xmlns="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xmlns="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xmlns="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xmlns="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xmlns="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3955626" y="2364965"/>
            <a:ext cx="5607525" cy="370566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" y="3066085"/>
            <a:ext cx="4102593" cy="22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xmlns="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xmlns="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xmlns="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xmlns="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xmlns="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724784-6A12-4563-9094-C28F30318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7" t="11614" r="1284" b="5617"/>
          <a:stretch/>
        </p:blipFill>
        <p:spPr>
          <a:xfrm>
            <a:off x="3181328" y="3034271"/>
            <a:ext cx="6495933" cy="3132439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xmlns="" id="{4E5A3003-5C2B-4F6E-9D60-22EFA94273B6}"/>
              </a:ext>
            </a:extLst>
          </p:cNvPr>
          <p:cNvSpPr txBox="1"/>
          <p:nvPr/>
        </p:nvSpPr>
        <p:spPr>
          <a:xfrm>
            <a:off x="4110495" y="2481332"/>
            <a:ext cx="5315357" cy="78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1400" b="1" i="0">
                <a:solidFill>
                  <a:srgbClr val="1479BC"/>
                </a:solidFill>
                <a:effectLst/>
                <a:latin typeface="Roboto" panose="02000000000000000000" pitchFamily="2" charset="0"/>
              </a:rPr>
              <a:t>Единый Всероссийский перечень (реестр) школьных спортивных клубов</a:t>
            </a:r>
            <a:endParaRPr lang="ru-RU" sz="1400" b="0" i="0">
              <a:solidFill>
                <a:srgbClr val="1479BC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43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xmlns="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xmlns="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xmlns="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xmlns="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xmlns="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A0A9DD-64B4-402D-8B75-7D3E8988D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75" t="11771" r="19108" b="3909"/>
          <a:stretch/>
        </p:blipFill>
        <p:spPr>
          <a:xfrm>
            <a:off x="3371383" y="2671648"/>
            <a:ext cx="5795687" cy="43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5610" r="65300" b="2661"/>
          <a:stretch/>
        </p:blipFill>
        <p:spPr bwMode="auto">
          <a:xfrm>
            <a:off x="361121" y="3615735"/>
            <a:ext cx="1371600" cy="35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xmlns="" id="{7B39C0AB-85FF-4F47-A6EA-7EEA6BD00BEE}"/>
              </a:ext>
            </a:extLst>
          </p:cNvPr>
          <p:cNvSpPr txBox="1"/>
          <p:nvPr/>
        </p:nvSpPr>
        <p:spPr>
          <a:xfrm>
            <a:off x="59542" y="2896662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 dirty="0" smtClean="0">
                <a:solidFill>
                  <a:srgbClr val="004AAD"/>
                </a:solidFill>
                <a:latin typeface="PF Din Text Cond Pro" panose="02000000000000000000" pitchFamily="2" charset="0"/>
              </a:rPr>
              <a:t>11 </a:t>
            </a:r>
            <a:r>
              <a:rPr lang="ru-RU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615D849-EBB0-42CD-8A3A-53FF6EA85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81" t="31928" r="57032" b="27777"/>
          <a:stretch/>
        </p:blipFill>
        <p:spPr>
          <a:xfrm>
            <a:off x="1826390" y="2996206"/>
            <a:ext cx="2928362" cy="386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AA9303-3B3E-4B17-BC8D-987E29CEBD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12" t="11598" r="10156" b="72632"/>
          <a:stretch/>
        </p:blipFill>
        <p:spPr>
          <a:xfrm>
            <a:off x="2059958" y="1880862"/>
            <a:ext cx="7289002" cy="8652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F773D0A-646C-4CB4-A6BF-26615F7EC269}"/>
              </a:ext>
            </a:extLst>
          </p:cNvPr>
          <p:cNvSpPr/>
          <p:nvPr/>
        </p:nvSpPr>
        <p:spPr>
          <a:xfrm>
            <a:off x="3505200" y="2298298"/>
            <a:ext cx="762000" cy="33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85" y="2896662"/>
            <a:ext cx="4442069" cy="364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5610" r="65300" b="2661"/>
          <a:stretch/>
        </p:blipFill>
        <p:spPr bwMode="auto">
          <a:xfrm>
            <a:off x="361121" y="3615735"/>
            <a:ext cx="1371600" cy="35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xmlns="" id="{7B39C0AB-85FF-4F47-A6EA-7EEA6BD00BEE}"/>
              </a:ext>
            </a:extLst>
          </p:cNvPr>
          <p:cNvSpPr txBox="1"/>
          <p:nvPr/>
        </p:nvSpPr>
        <p:spPr>
          <a:xfrm>
            <a:off x="59542" y="2896662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 dirty="0" smtClean="0">
                <a:solidFill>
                  <a:srgbClr val="004AAD"/>
                </a:solidFill>
                <a:latin typeface="PF Din Text Cond Pro" panose="02000000000000000000" pitchFamily="2" charset="0"/>
              </a:rPr>
              <a:t>11 </a:t>
            </a:r>
            <a:r>
              <a:rPr lang="ru-RU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AA9303-3B3E-4B17-BC8D-987E29CEBD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12" t="11598" r="10156" b="72632"/>
          <a:stretch/>
        </p:blipFill>
        <p:spPr>
          <a:xfrm>
            <a:off x="2059958" y="1880862"/>
            <a:ext cx="7289002" cy="8652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F773D0A-646C-4CB4-A6BF-26615F7EC269}"/>
              </a:ext>
            </a:extLst>
          </p:cNvPr>
          <p:cNvSpPr/>
          <p:nvPr/>
        </p:nvSpPr>
        <p:spPr>
          <a:xfrm>
            <a:off x="3505200" y="2298298"/>
            <a:ext cx="762000" cy="33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9DCC5D-9425-4FF6-A525-D0602F8FDE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3091" r="17287"/>
          <a:stretch/>
        </p:blipFill>
        <p:spPr>
          <a:xfrm>
            <a:off x="2651776" y="2922890"/>
            <a:ext cx="5844909" cy="40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1254</Words>
  <Application>Microsoft Office PowerPoint</Application>
  <PresentationFormat>Произвольный</PresentationFormat>
  <Paragraphs>300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Sifonn</vt:lpstr>
      <vt:lpstr>Times New Roman</vt:lpstr>
      <vt:lpstr>Roboto</vt:lpstr>
      <vt:lpstr>-apple-system</vt:lpstr>
      <vt:lpstr>Calibri</vt:lpstr>
      <vt:lpstr>Open Sans Bold</vt:lpstr>
      <vt:lpstr>PF Din Text Cond Pro</vt:lpstr>
      <vt:lpstr>Microsoft YaHei Light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онлайн-совещания «Методический десант» с представителями субъектов Российской Федерации на тему «Дистанционные образовательные технологии как ресурс выравнивания доступности дополнительного образования физкультурно-спортивной направленности»</dc:title>
  <dc:creator>Наталья</dc:creator>
  <cp:lastModifiedBy>Наталья Бакашкина</cp:lastModifiedBy>
  <cp:revision>34</cp:revision>
  <dcterms:created xsi:type="dcterms:W3CDTF">2006-08-16T00:00:00Z</dcterms:created>
  <dcterms:modified xsi:type="dcterms:W3CDTF">2022-06-15T03:43:48Z</dcterms:modified>
  <dc:identifier>DAErS5mzEAc</dc:identifier>
</cp:coreProperties>
</file>