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76" r:id="rId5"/>
    <p:sldId id="277" r:id="rId6"/>
    <p:sldId id="278" r:id="rId7"/>
    <p:sldId id="258" r:id="rId8"/>
    <p:sldId id="261" r:id="rId9"/>
    <p:sldId id="263" r:id="rId10"/>
    <p:sldId id="265" r:id="rId11"/>
    <p:sldId id="268" r:id="rId12"/>
    <p:sldId id="275" r:id="rId13"/>
    <p:sldId id="271" r:id="rId14"/>
    <p:sldId id="281" r:id="rId15"/>
    <p:sldId id="284" r:id="rId16"/>
    <p:sldId id="283" r:id="rId17"/>
    <p:sldId id="282" r:id="rId18"/>
    <p:sldId id="269" r:id="rId19"/>
    <p:sldId id="262" r:id="rId20"/>
    <p:sldId id="285" r:id="rId21"/>
  </p:sldIdLst>
  <p:sldSz cx="9753600" cy="73152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icrosoft YaHei Light" panose="020B0502040204020203" pitchFamily="34" charset="-122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Bold" panose="020B0806030504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16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2;&#1094;&#1086;&#1084;&#1086;&#1092;&#1074;.&#1088;&#1092;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&#1077;&#1080;&#1087;-&#1092;&#1082;&#1080;&#1089;.&#1088;&#1092;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sv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sv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sv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hyperlink" Target="http://&#1092;&#1094;&#1086;&#1084;&#1086;&#1092;&#1074;.&#1088;&#1092;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77;&#1080;&#1087;-&#1092;&#1082;&#1080;&#1089;.&#1088;&#1092;/" TargetMode="External"/><Relationship Id="rId5" Type="http://schemas.openxmlformats.org/officeDocument/2006/relationships/image" Target="../media/image10.svg"/><Relationship Id="rId10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hyperlink" Target="http://&#1092;&#1094;&#1086;&#1084;&#1086;&#1092;&#1074;.&#1088;&#1092;/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s://&#1077;&#1080;&#1087;-&#1092;&#1082;&#1080;&#1089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sv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.sv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2.sv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.sv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2;&#1094;&#1086;&#1084;&#1086;&#1092;&#1074;.&#1088;&#1092;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&#1077;&#1080;&#1087;-&#1092;&#1082;&#1080;&#1089;.&#1088;&#1092;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sv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hyperlink" Target="http://&#1092;&#1094;&#1086;&#1084;&#1086;&#1092;&#1074;.&#1088;&#1092;/" TargetMode="External"/><Relationship Id="rId12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77;&#1080;&#1087;-&#1092;&#1082;&#1080;&#1089;.&#1088;&#1092;/" TargetMode="External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7844" y="2553123"/>
            <a:ext cx="9753600" cy="1932328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2" name="Group 2"/>
          <p:cNvGrpSpPr/>
          <p:nvPr/>
        </p:nvGrpSpPr>
        <p:grpSpPr>
          <a:xfrm>
            <a:off x="1571575" y="4497754"/>
            <a:ext cx="6610445" cy="63900"/>
            <a:chOff x="0" y="0"/>
            <a:chExt cx="8813927" cy="85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7058" y="2569878"/>
            <a:ext cx="6610445" cy="63900"/>
            <a:chOff x="0" y="0"/>
            <a:chExt cx="8813927" cy="851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1485" y="1439708"/>
            <a:ext cx="1110627" cy="960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811" y="2877169"/>
            <a:ext cx="910905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>
                <a:solidFill>
                  <a:srgbClr val="FFFFFF"/>
                </a:solidFill>
                <a:latin typeface="PF Din Text Cond Pro" panose="02000000000000000000" pitchFamily="2" charset="0"/>
              </a:rPr>
              <a:t>РАБОТА В ЛИЧНОМ КАБИНЕТЕ</a:t>
            </a:r>
            <a:endParaRPr lang="ru-RU" sz="2400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>
                <a:solidFill>
                  <a:srgbClr val="FFFFFF"/>
                </a:solidFill>
                <a:latin typeface="PF Din Text Cond Pro" panose="02000000000000000000" pitchFamily="2" charset="0"/>
              </a:rPr>
              <a:t>СТУДЕНЧЕСКИХ </a:t>
            </a: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СПОРТИВНЫХ КЛУБОВ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НА ЕДИНОЙ ИНФОРМАЦИОННОЙ ПЛОЩАДКЕ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ПО НАПРАВЛЕНИЮ ФИЗИЧЕСКАЯ КУЛЬТУРА И СПОРТ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В ОБРАЗОВАНИИ ФГБУ «ФЦОМОФВ»</a:t>
            </a:r>
            <a:r>
              <a:rPr lang="ru-RU" sz="17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117" y="6874845"/>
            <a:ext cx="9109055" cy="5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01</a:t>
            </a:r>
            <a:r>
              <a:rPr lang="ru-RU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.</a:t>
            </a:r>
            <a:r>
              <a:rPr lang="en-US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04</a:t>
            </a:r>
            <a:r>
              <a:rPr lang="ru-RU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.</a:t>
            </a:r>
            <a:r>
              <a:rPr lang="en-US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2022 ГОД</a:t>
            </a:r>
            <a:endParaRPr lang="ru-RU" sz="1700" b="1" spc="204">
              <a:solidFill>
                <a:srgbClr val="FFFFFF"/>
              </a:solidFill>
              <a:latin typeface="PF Din Text Cond Pro" panose="02000000000000000000" pitchFamily="2" charset="0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0" y="173735"/>
            <a:ext cx="962073" cy="11123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75889" y="369062"/>
            <a:ext cx="3333750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МИНИСТЕРСТВО ПРОСВЕЩЕНИЯ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РОССИЙСКОЙ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ФЕДЕРАЦИИ</a:t>
            </a:r>
            <a:endParaRPr lang="en-US" sz="1600" dirty="0">
              <a:solidFill>
                <a:schemeClr val="bg1"/>
              </a:solidFill>
              <a:latin typeface="PF Din Text Cond Pr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15146" y="462104"/>
            <a:ext cx="3333750" cy="26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ФГБУ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«ФЦОМОФВ»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3155" y="282249"/>
            <a:ext cx="652969" cy="65296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7846"/>
            <a:ext cx="1649839" cy="164983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8075186" y="5665361"/>
            <a:ext cx="1649839" cy="16498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251CD8-4C80-4A81-BF44-02803BF3A913}"/>
              </a:ext>
            </a:extLst>
          </p:cNvPr>
          <p:cNvSpPr txBox="1"/>
          <p:nvPr/>
        </p:nvSpPr>
        <p:spPr>
          <a:xfrm>
            <a:off x="2438400" y="4987872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>
                <a:solidFill>
                  <a:srgbClr val="FFFFFF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Зарегистрированно </a:t>
            </a:r>
            <a:r>
              <a:rPr lang="ru-RU" sz="3200" b="1" i="0">
                <a:solidFill>
                  <a:srgbClr val="FFC00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30 133</a:t>
            </a:r>
            <a:endParaRPr lang="ru-RU" sz="3200">
              <a:solidFill>
                <a:srgbClr val="FFC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4343400" y="2333386"/>
            <a:ext cx="3149688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«Заявка в Реестр ШСК»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83CB2D-8F02-4C03-8A56-E8FDF41A6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54208"/>
            <a:ext cx="5105400" cy="4192647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id="{1B0EBF4A-3B97-43BB-8B65-E55C0182B27D}"/>
              </a:ext>
            </a:extLst>
          </p:cNvPr>
          <p:cNvSpPr txBox="1"/>
          <p:nvPr/>
        </p:nvSpPr>
        <p:spPr>
          <a:xfrm>
            <a:off x="244732" y="2452733"/>
            <a:ext cx="34128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Работа в личном кабинете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27" name="Соединительная линия уступом 42">
            <a:extLst>
              <a:ext uri="{FF2B5EF4-FFF2-40B4-BE49-F238E27FC236}">
                <a16:creationId xmlns:a16="http://schemas.microsoft.com/office/drawing/2014/main" id="{66C0E08A-7B6B-4C9B-9EFE-9DAB18ED8A10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9">
            <a:extLst>
              <a:ext uri="{FF2B5EF4-FFF2-40B4-BE49-F238E27FC236}">
                <a16:creationId xmlns:a16="http://schemas.microsoft.com/office/drawing/2014/main" id="{D4022A09-388F-41E2-AB3B-3AAA5B535397}"/>
              </a:ext>
            </a:extLst>
          </p:cNvPr>
          <p:cNvSpPr txBox="1"/>
          <p:nvPr/>
        </p:nvSpPr>
        <p:spPr>
          <a:xfrm>
            <a:off x="214095" y="2958930"/>
            <a:ext cx="3149688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«Мои достижения»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49A2B08-55C9-43D5-A6D1-913346F71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7" y="3353647"/>
            <a:ext cx="3731672" cy="2520468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82D25DD-4097-402A-A0BF-60FFC24004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87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7"/>
            <a:ext cx="9753600" cy="1560444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1596051" cy="159605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1549844"/>
            <a:ext cx="31080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Обработака заявок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0085" y="12853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161143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222422" y="1944468"/>
            <a:ext cx="2274482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«14 рабочих дней»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73A0F619-4D6F-4291-A16B-82A5AEA29CD1}"/>
              </a:ext>
            </a:extLst>
          </p:cNvPr>
          <p:cNvSpPr txBox="1"/>
          <p:nvPr/>
        </p:nvSpPr>
        <p:spPr>
          <a:xfrm>
            <a:off x="4117206" y="1599826"/>
            <a:ext cx="337012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«Администрирование»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6078B8-EF3E-4A4F-AC86-3390FB0EA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618"/>
            <a:ext cx="9753600" cy="4645924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B332423-3694-4015-BC71-1F353134C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39341" y="157205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0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7"/>
            <a:ext cx="9753600" cy="1560444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1596051" cy="159605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1549844"/>
            <a:ext cx="31080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Обработака заявок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0085" y="12853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161143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222422" y="1944468"/>
            <a:ext cx="2274482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«14 рабочих дней»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73A0F619-4D6F-4291-A16B-82A5AEA29CD1}"/>
              </a:ext>
            </a:extLst>
          </p:cNvPr>
          <p:cNvSpPr txBox="1"/>
          <p:nvPr/>
        </p:nvSpPr>
        <p:spPr>
          <a:xfrm>
            <a:off x="4117206" y="1599826"/>
            <a:ext cx="337012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«Администрирование»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5EDA30-A777-4B1B-8ACA-477FC92A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348009"/>
            <a:ext cx="9390949" cy="4420926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AC88954-212D-47D6-93AF-8B6F45D6C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39341" y="179986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1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C3B39821-2298-46CB-A739-B5D0660E9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2" t="2704" b="85766"/>
          <a:stretch/>
        </p:blipFill>
        <p:spPr>
          <a:xfrm>
            <a:off x="3947608" y="2465151"/>
            <a:ext cx="5484014" cy="54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1916" y="3291896"/>
            <a:ext cx="1174236" cy="8112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44733" y="2452733"/>
            <a:ext cx="1974758" cy="74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Результаты по заявке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7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470115" y="251436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1594177" y="3446133"/>
            <a:ext cx="2142496" cy="3562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«Свидетельство»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2BE116F-4B9D-4694-A9B6-215581EF80CF}"/>
              </a:ext>
            </a:extLst>
          </p:cNvPr>
          <p:cNvCxnSpPr>
            <a:cxnSpLocks/>
          </p:cNvCxnSpPr>
          <p:nvPr/>
        </p:nvCxnSpPr>
        <p:spPr>
          <a:xfrm>
            <a:off x="3276600" y="2656723"/>
            <a:ext cx="598926" cy="588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19">
            <a:extLst>
              <a:ext uri="{FF2B5EF4-FFF2-40B4-BE49-F238E27FC236}">
                <a16:creationId xmlns:a16="http://schemas.microsoft.com/office/drawing/2014/main" id="{4D1D3E83-5271-42DE-B557-49F82DF730BA}"/>
              </a:ext>
            </a:extLst>
          </p:cNvPr>
          <p:cNvSpPr txBox="1"/>
          <p:nvPr/>
        </p:nvSpPr>
        <p:spPr>
          <a:xfrm>
            <a:off x="1828687" y="2260336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1 вариант</a:t>
            </a:r>
            <a:endParaRPr kumimoji="0" lang="en-US" sz="2000" b="1" i="0" u="sng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91E304-5912-497C-A098-69C1C16461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35" y="3150040"/>
            <a:ext cx="5312160" cy="3755697"/>
          </a:xfrm>
          <a:prstGeom prst="rect">
            <a:avLst/>
          </a:prstGeom>
        </p:spPr>
      </p:pic>
      <p:sp>
        <p:nvSpPr>
          <p:cNvPr id="30" name="TextBox 19">
            <a:extLst>
              <a:ext uri="{FF2B5EF4-FFF2-40B4-BE49-F238E27FC236}">
                <a16:creationId xmlns:a16="http://schemas.microsoft.com/office/drawing/2014/main" id="{720002F1-D1CC-45A2-9919-08B15B3DDCDB}"/>
              </a:ext>
            </a:extLst>
          </p:cNvPr>
          <p:cNvSpPr txBox="1"/>
          <p:nvPr/>
        </p:nvSpPr>
        <p:spPr>
          <a:xfrm>
            <a:off x="31655" y="4512036"/>
            <a:ext cx="1974758" cy="74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2 вариант</a:t>
            </a: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ОТКАЗ</a:t>
            </a:r>
            <a:endParaRPr kumimoji="0" lang="en-US" sz="2000" b="1" i="0" u="sng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6AE0FE70-3DC5-4F98-BE07-9482EE6D84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9341" y="157205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0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Мониторинги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FD9995-6055-4F3A-B38D-021927E9B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57" t="39401" r="19531" b="6944"/>
          <a:stretch/>
        </p:blipFill>
        <p:spPr>
          <a:xfrm>
            <a:off x="433160" y="3112630"/>
            <a:ext cx="2386240" cy="35454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FD76A5-A23F-43C5-8455-9125243A0F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3" t="17268" r="17287" b="6279"/>
          <a:stretch/>
        </p:blipFill>
        <p:spPr>
          <a:xfrm>
            <a:off x="3547087" y="3390762"/>
            <a:ext cx="5340576" cy="36989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EB93516-6829-4ED3-AAEE-E2E3D5BE7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98" t="34641" r="35936" b="46686"/>
          <a:stretch/>
        </p:blipFill>
        <p:spPr>
          <a:xfrm>
            <a:off x="4038600" y="2411551"/>
            <a:ext cx="3700334" cy="9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1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AF1F7A2-CC6A-490D-9DC3-4B010995B8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56" t="33334" r="18750" b="16506"/>
          <a:stretch/>
        </p:blipFill>
        <p:spPr>
          <a:xfrm>
            <a:off x="111712" y="2881447"/>
            <a:ext cx="2564709" cy="3430540"/>
          </a:xfrm>
          <a:prstGeom prst="rect">
            <a:avLst/>
          </a:prstGeom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id="{7E807155-FBB8-46BA-8332-1583CBFAF482}"/>
              </a:ext>
            </a:extLst>
          </p:cNvPr>
          <p:cNvSpPr txBox="1"/>
          <p:nvPr/>
        </p:nvSpPr>
        <p:spPr>
          <a:xfrm>
            <a:off x="146507" y="23622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Конкурсы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6" name="Соединительная линия уступом 42">
            <a:extLst>
              <a:ext uri="{FF2B5EF4-FFF2-40B4-BE49-F238E27FC236}">
                <a16:creationId xmlns:a16="http://schemas.microsoft.com/office/drawing/2014/main" id="{A8094969-9CFD-435C-BBA8-6DDFD1CE8E94}"/>
              </a:ext>
            </a:extLst>
          </p:cNvPr>
          <p:cNvCxnSpPr/>
          <p:nvPr/>
        </p:nvCxnSpPr>
        <p:spPr>
          <a:xfrm rot="10800000" flipH="1" flipV="1">
            <a:off x="574316" y="2420734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4D63302-CF41-46A8-A2C9-521F66304C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87" t="42435" r="15625" b="17781"/>
          <a:stretch/>
        </p:blipFill>
        <p:spPr>
          <a:xfrm>
            <a:off x="2562353" y="3185124"/>
            <a:ext cx="7079535" cy="27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9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Обучение 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6BA40A-62EC-4E3A-965E-AFBFBC0D95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5" t="7725" r="7033" b="4167"/>
          <a:stretch/>
        </p:blipFill>
        <p:spPr>
          <a:xfrm>
            <a:off x="146334" y="2988044"/>
            <a:ext cx="4492503" cy="393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7BCEF18-AA7B-4311-8438-4E347B06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42352"/>
            <a:ext cx="4577898" cy="320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933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4230514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Повышение квалификации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9D1999-CF39-4A0E-B3AE-961148703D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0" t="21853" r="19620" b="9274"/>
          <a:stretch/>
        </p:blipFill>
        <p:spPr>
          <a:xfrm>
            <a:off x="3492491" y="2986570"/>
            <a:ext cx="5992674" cy="38034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55D024-76CC-493D-9A01-10DFBFFEAC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64" t="19954" r="7812" b="14461"/>
          <a:stretch/>
        </p:blipFill>
        <p:spPr>
          <a:xfrm>
            <a:off x="132575" y="3054525"/>
            <a:ext cx="3372625" cy="17061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B8D266-AA5B-4DA0-B2B1-9EFBA29570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7" t="22410" r="15625" b="11422"/>
          <a:stretch/>
        </p:blipFill>
        <p:spPr>
          <a:xfrm>
            <a:off x="442674" y="5225490"/>
            <a:ext cx="2824281" cy="15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8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8600" y="2480587"/>
            <a:ext cx="461442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Информация по ЕИП-ФКИС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4646822" y="2469142"/>
            <a:ext cx="469506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«Рубрика «Часто задаваемые вопросы»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3E7A1F5-08F4-458E-8ADC-1D5D1B2A4B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91"/>
          <a:stretch/>
        </p:blipFill>
        <p:spPr>
          <a:xfrm>
            <a:off x="5728739" y="3390762"/>
            <a:ext cx="3613149" cy="219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69F45A-0D61-4430-861A-0864B306A8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35" t="19223" r="32520" b="20339"/>
          <a:stretch/>
        </p:blipFill>
        <p:spPr>
          <a:xfrm>
            <a:off x="3146356" y="3329107"/>
            <a:ext cx="2582383" cy="2675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CF2985-210B-4C59-B729-74DF426BA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2" t="42479" r="59375" b="9601"/>
          <a:stretch/>
        </p:blipFill>
        <p:spPr>
          <a:xfrm>
            <a:off x="241556" y="3031804"/>
            <a:ext cx="2839278" cy="37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9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6947" y="3178270"/>
            <a:ext cx="1174236" cy="8112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553200" y="2750552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6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429000" y="1564613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60C94FA4-7F69-46E6-89BE-9713C7D7D2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8098B8-BA90-44DB-8D56-B6AA695580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41" t="18655" r="35938"/>
          <a:stretch/>
        </p:blipFill>
        <p:spPr>
          <a:xfrm>
            <a:off x="2173444" y="2409790"/>
            <a:ext cx="4227356" cy="49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7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98653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0202" y="2926742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</a:t>
            </a: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algn="ctr">
              <a:lnSpc>
                <a:spcPts val="3919"/>
              </a:lnSpc>
            </a:pP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57098" y="2652673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41786" y="5268462"/>
            <a:ext cx="1041067" cy="920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7228" y="774675"/>
            <a:ext cx="1174236" cy="8112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7492" y="5450387"/>
            <a:ext cx="929861" cy="766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6077" y="778464"/>
            <a:ext cx="1110627" cy="960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82950" y="804365"/>
            <a:ext cx="1284592" cy="856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64653" y="5127153"/>
            <a:ext cx="834726" cy="118630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2072" y="6355988"/>
            <a:ext cx="269988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74940" y="6313456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ДОСТИЖЕНИЯ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86177" y="6337191"/>
            <a:ext cx="23586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113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ОТЧЕТЫ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048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15 ИС ЕИП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5169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31815" y="1845546"/>
            <a:ext cx="2401217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ОБРАТНАЯ СВЯЗЬ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762320" y="433194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16"/>
              </a:rPr>
              <a:t>https://еип-фкис.рф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2850" y="341382"/>
            <a:ext cx="2929384" cy="21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1"/>
              </a:lnSpc>
              <a:spcBef>
                <a:spcPct val="0"/>
              </a:spcBef>
            </a:pP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МЕЖСЕТЕВОЕ </a:t>
            </a:r>
            <a:r>
              <a:rPr lang="ru-RU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ВЗАИМОДЕЙСТВИЕ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82016" y="57199"/>
            <a:ext cx="4619327" cy="24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  <a:spcBef>
                <a:spcPct val="0"/>
              </a:spcBef>
            </a:pPr>
            <a:r>
              <a:rPr lang="en-US" sz="1600" b="1" spc="30" dirty="0">
                <a:solidFill>
                  <a:srgbClr val="004AAD"/>
                </a:solidFill>
                <a:latin typeface="PF Din Text Cond Pro" panose="02000000000000000000" pitchFamily="2" charset="0"/>
              </a:rPr>
              <a:t>ФОРМИРОВАНИЕ ЦИФРОВОЙ ИНФРАСТРУКТУРЫ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13780" y="2278095"/>
            <a:ext cx="1981646" cy="14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"/>
              </a:lnSpc>
              <a:spcBef>
                <a:spcPct val="0"/>
              </a:spcBef>
            </a:pPr>
            <a:r>
              <a:rPr lang="en-US" sz="1001" spc="-20" dirty="0">
                <a:solidFill>
                  <a:srgbClr val="1F375B"/>
                </a:solidFill>
                <a:latin typeface="PF Din Text Cond Pro" panose="02000000000000000000" pitchFamily="2" charset="0"/>
              </a:rPr>
              <a:t>УПРАВЛЕНИЕ ПОЛЬЗОВАТЕЛЯМИ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2518390" y="2250213"/>
            <a:ext cx="9219560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ДОСТУП К ЦИФРОВЫМ  МАТЕРИАЛАМ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56934" y="4870395"/>
            <a:ext cx="5039732" cy="1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"/>
              </a:lnSpc>
              <a:spcBef>
                <a:spcPct val="0"/>
              </a:spcBef>
            </a:pPr>
            <a:r>
              <a:rPr lang="en-US" sz="1400" spc="-24" dirty="0">
                <a:solidFill>
                  <a:srgbClr val="1F375B"/>
                </a:solidFill>
                <a:latin typeface="PF Din Text Cond Pro" panose="02000000000000000000" pitchFamily="2" charset="0"/>
              </a:rPr>
              <a:t>ПОВЫШАЕТ УРОВЕНЬ КОНТРОЛЯ ИСПОЛНЕНИЯ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84045" y="2283094"/>
            <a:ext cx="836291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ОПЕРАТИВНОЕ ВЗАИМОДЕЙСТВИЕ ПОЛЬЗОВАТЕЛЕЙ </a:t>
            </a:r>
          </a:p>
        </p:txBody>
      </p:sp>
      <p:cxnSp>
        <p:nvCxnSpPr>
          <p:cNvPr id="37" name="Соединительная линия уступом 36"/>
          <p:cNvCxnSpPr/>
          <p:nvPr/>
        </p:nvCxnSpPr>
        <p:spPr>
          <a:xfrm rot="10800000" flipH="1" flipV="1">
            <a:off x="2412303" y="75212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0800000" flipH="1" flipV="1">
            <a:off x="6733723" y="25429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516" y="5021688"/>
            <a:ext cx="166613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PF Din Text Cond Pro" panose="02000000000000000000" pitchFamily="2" charset="0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13524" y="4998708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88667" y="4285071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62065" y="2498701"/>
            <a:ext cx="15240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КОНТАКТЫ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714D844-1152-493A-8EB4-744BA0272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6"/>
          <a:stretch/>
        </p:blipFill>
        <p:spPr>
          <a:xfrm>
            <a:off x="152400" y="3006734"/>
            <a:ext cx="4062911" cy="30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01CB4-87BD-48E4-B744-00A730194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39" t="20080" r="17287" b="9600"/>
          <a:stretch/>
        </p:blipFill>
        <p:spPr>
          <a:xfrm>
            <a:off x="4428770" y="3006734"/>
            <a:ext cx="5182642" cy="32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637704-484A-423A-93D3-E14545D726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537" t="26679" r="19850" b="31306"/>
          <a:stretch/>
        </p:blipFill>
        <p:spPr>
          <a:xfrm>
            <a:off x="606623" y="2793901"/>
            <a:ext cx="2491051" cy="300167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24C9043-5FEE-44A1-BDBB-3ED1994465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555" t="17268" r="16762" b="4294"/>
          <a:stretch/>
        </p:blipFill>
        <p:spPr>
          <a:xfrm>
            <a:off x="4269230" y="2610126"/>
            <a:ext cx="4969868" cy="38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F74385-4141-4D7E-9553-F3D4AEA60C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153337" y="2793646"/>
            <a:ext cx="5034753" cy="3957368"/>
          </a:xfrm>
          <a:prstGeom prst="rect">
            <a:avLst/>
          </a:prstGeom>
        </p:spPr>
      </p:pic>
      <p:sp>
        <p:nvSpPr>
          <p:cNvPr id="42" name="TextBox 19">
            <a:extLst>
              <a:ext uri="{FF2B5EF4-FFF2-40B4-BE49-F238E27FC236}">
                <a16:creationId xmlns:a16="http://schemas.microsoft.com/office/drawing/2014/main" id="{51A8031B-5806-4E17-807B-8DECD8D75228}"/>
              </a:ext>
            </a:extLst>
          </p:cNvPr>
          <p:cNvSpPr txBox="1"/>
          <p:nvPr/>
        </p:nvSpPr>
        <p:spPr>
          <a:xfrm>
            <a:off x="211358" y="2300509"/>
            <a:ext cx="314243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Инструкции и документы</a:t>
            </a:r>
          </a:p>
        </p:txBody>
      </p:sp>
      <p:cxnSp>
        <p:nvCxnSpPr>
          <p:cNvPr id="44" name="Соединительная линия уступом 42">
            <a:extLst>
              <a:ext uri="{FF2B5EF4-FFF2-40B4-BE49-F238E27FC236}">
                <a16:creationId xmlns:a16="http://schemas.microsoft.com/office/drawing/2014/main" id="{D5324EF5-248E-4C2F-BB4D-0EF077CD77A0}"/>
              </a:ext>
            </a:extLst>
          </p:cNvPr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9D304B8-32F5-490E-A855-E5A88448BF5E}"/>
              </a:ext>
            </a:extLst>
          </p:cNvPr>
          <p:cNvGrpSpPr/>
          <p:nvPr/>
        </p:nvGrpSpPr>
        <p:grpSpPr>
          <a:xfrm>
            <a:off x="5356605" y="2426374"/>
            <a:ext cx="3142437" cy="2156554"/>
            <a:chOff x="6299044" y="2344145"/>
            <a:chExt cx="8196681" cy="544539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7E6152F-B5C6-459B-8B6B-4EF72AD3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044" y="2344145"/>
              <a:ext cx="3848327" cy="544539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65CC54D-DF6C-48DA-A0D1-AF910EA2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371" y="2344145"/>
              <a:ext cx="4348354" cy="5445396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20B356-A10E-461E-B27C-9F55F8F1D8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970" t="17967" r="26538" b="5107"/>
          <a:stretch/>
        </p:blipFill>
        <p:spPr>
          <a:xfrm>
            <a:off x="6472694" y="4772330"/>
            <a:ext cx="1612277" cy="2287865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92E8037E-6CF7-4D8E-B7F6-A00B94541E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51A8031B-5806-4E17-807B-8DECD8D75228}"/>
              </a:ext>
            </a:extLst>
          </p:cNvPr>
          <p:cNvSpPr txBox="1"/>
          <p:nvPr/>
        </p:nvSpPr>
        <p:spPr>
          <a:xfrm>
            <a:off x="-24050" y="2300472"/>
            <a:ext cx="41148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Методические рекомендации</a:t>
            </a:r>
          </a:p>
        </p:txBody>
      </p:sp>
      <p:cxnSp>
        <p:nvCxnSpPr>
          <p:cNvPr id="44" name="Соединительная линия уступом 42">
            <a:extLst>
              <a:ext uri="{FF2B5EF4-FFF2-40B4-BE49-F238E27FC236}">
                <a16:creationId xmlns:a16="http://schemas.microsoft.com/office/drawing/2014/main" id="{D5324EF5-248E-4C2F-BB4D-0EF077CD77A0}"/>
              </a:ext>
            </a:extLst>
          </p:cNvPr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D8CA68-7658-446E-B063-42C6F43205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04" t="16439" r="46914" b="40577"/>
          <a:stretch/>
        </p:blipFill>
        <p:spPr>
          <a:xfrm>
            <a:off x="108015" y="2940411"/>
            <a:ext cx="3119360" cy="23582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6DDC1B-BEB7-4EAB-BE2D-2B4E583F18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31" t="18655" r="28125" b="12500"/>
          <a:stretch/>
        </p:blipFill>
        <p:spPr>
          <a:xfrm>
            <a:off x="3428820" y="2940411"/>
            <a:ext cx="2667000" cy="37771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AFA6E1-71A1-4845-8863-92FC761FFF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32" t="20081" r="28125" b="13889"/>
          <a:stretch/>
        </p:blipFill>
        <p:spPr>
          <a:xfrm>
            <a:off x="6436561" y="2949838"/>
            <a:ext cx="2667001" cy="3622718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AD302588-DC9F-457C-A2BF-8F2BC9FAFA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1C3EA06-0D8D-4B22-975D-DEECF302F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6" y="5523488"/>
            <a:ext cx="5567227" cy="14056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AE85A3-27F3-492D-A3AC-1E4859974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35" y="3264482"/>
            <a:ext cx="3392905" cy="3001859"/>
          </a:xfrm>
          <a:prstGeom prst="rect">
            <a:avLst/>
          </a:prstGeom>
        </p:spPr>
      </p:pic>
      <p:sp>
        <p:nvSpPr>
          <p:cNvPr id="42" name="TextBox 19">
            <a:extLst>
              <a:ext uri="{FF2B5EF4-FFF2-40B4-BE49-F238E27FC236}">
                <a16:creationId xmlns:a16="http://schemas.microsoft.com/office/drawing/2014/main" id="{51A8031B-5806-4E17-807B-8DECD8D75228}"/>
              </a:ext>
            </a:extLst>
          </p:cNvPr>
          <p:cNvSpPr txBox="1"/>
          <p:nvPr/>
        </p:nvSpPr>
        <p:spPr>
          <a:xfrm>
            <a:off x="-24050" y="2300472"/>
            <a:ext cx="41148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Перечень (реестр) ССК СПО</a:t>
            </a:r>
          </a:p>
        </p:txBody>
      </p:sp>
      <p:cxnSp>
        <p:nvCxnSpPr>
          <p:cNvPr id="44" name="Соединительная линия уступом 42">
            <a:extLst>
              <a:ext uri="{FF2B5EF4-FFF2-40B4-BE49-F238E27FC236}">
                <a16:creationId xmlns:a16="http://schemas.microsoft.com/office/drawing/2014/main" id="{D5324EF5-248E-4C2F-BB4D-0EF077CD77A0}"/>
              </a:ext>
            </a:extLst>
          </p:cNvPr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B5A97C-8BB5-46F2-81BE-18E42BF6C8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3" t="19312" r="18750" b="31757"/>
          <a:stretch/>
        </p:blipFill>
        <p:spPr>
          <a:xfrm>
            <a:off x="17900" y="2838904"/>
            <a:ext cx="5943600" cy="26845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492FB1-25C2-49AF-82F4-E0F3244281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774" t="68243" r="35914" b="21847"/>
          <a:stretch/>
        </p:blipFill>
        <p:spPr>
          <a:xfrm>
            <a:off x="6132883" y="2488477"/>
            <a:ext cx="2970679" cy="54369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3EB25B7-5A64-410C-808F-716CB8CD40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0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3547533-13ED-493D-BFEA-6C4EEC2D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" y="2322889"/>
            <a:ext cx="5228074" cy="4861947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algn="ctr">
              <a:lnSpc>
                <a:spcPts val="3919"/>
              </a:lnSpc>
            </a:pP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3306" y="2421504"/>
            <a:ext cx="1174236" cy="8112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28600" y="250142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chemeClr val="tx2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21566" y="1317728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7"/>
              </a:rPr>
              <a:t>https://еип-фкис.рф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44989" y="256301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30389" y="1281730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6332806" y="6669835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FFC000"/>
                </a:solidFill>
                <a:latin typeface="PF Din Text Cond Pro" panose="02000000000000000000" pitchFamily="2" charset="0"/>
              </a:rPr>
              <a:t>380 ССК СПО</a:t>
            </a:r>
            <a:endParaRPr lang="en-US" sz="2000" b="1" spc="42" dirty="0">
              <a:solidFill>
                <a:srgbClr val="FFC000"/>
              </a:solidFill>
              <a:latin typeface="PF Din Text Cond Pro" panose="02000000000000000000" pitchFamily="2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7B39C0AB-85FF-4F47-A6EA-7EEA6BD00BEE}"/>
              </a:ext>
            </a:extLst>
          </p:cNvPr>
          <p:cNvSpPr txBox="1"/>
          <p:nvPr/>
        </p:nvSpPr>
        <p:spPr>
          <a:xfrm>
            <a:off x="3273333" y="2604458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10 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2B9C2C-63AD-49C4-B94A-B2107490B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6" y="3367345"/>
            <a:ext cx="4049889" cy="309930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944DB5D-0ECF-4F7D-B841-481950F09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1556" y="2362673"/>
            <a:ext cx="985996" cy="68123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86400" y="1656390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6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395223" y="1620392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9BCD55-E16D-4972-8A6B-D1F8CC63EF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66336" r="5345" b="4178"/>
          <a:stretch/>
        </p:blipFill>
        <p:spPr>
          <a:xfrm>
            <a:off x="5246773" y="4210458"/>
            <a:ext cx="4264968" cy="129647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C29BD3E-0E83-432D-8A23-05C42A203D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3263" b="31644"/>
          <a:stretch/>
        </p:blipFill>
        <p:spPr>
          <a:xfrm>
            <a:off x="76339" y="3144525"/>
            <a:ext cx="5170434" cy="3647000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A19FEDFC-426F-4300-922B-C0DF08722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08239" y="2588009"/>
            <a:ext cx="1284592" cy="856395"/>
          </a:xfrm>
          <a:prstGeom prst="rect">
            <a:avLst/>
          </a:prstGeom>
        </p:spPr>
      </p:pic>
      <p:sp>
        <p:nvSpPr>
          <p:cNvPr id="29" name="TextBox 20">
            <a:extLst>
              <a:ext uri="{FF2B5EF4-FFF2-40B4-BE49-F238E27FC236}">
                <a16:creationId xmlns:a16="http://schemas.microsoft.com/office/drawing/2014/main" id="{DF6723D3-4911-41BD-AB13-5537F4068286}"/>
              </a:ext>
            </a:extLst>
          </p:cNvPr>
          <p:cNvSpPr txBox="1"/>
          <p:nvPr/>
        </p:nvSpPr>
        <p:spPr>
          <a:xfrm>
            <a:off x="6157104" y="3629190"/>
            <a:ext cx="2401217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ОБРАТНАЯ СВЯЗЬ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A366EC71-4959-46A6-AADB-A0A252F3DF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1CD23A-4B56-4904-9128-9AF57C6143DF}"/>
              </a:ext>
            </a:extLst>
          </p:cNvPr>
          <p:cNvSpPr txBox="1"/>
          <p:nvPr/>
        </p:nvSpPr>
        <p:spPr>
          <a:xfrm>
            <a:off x="-631148" y="2976096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Разделы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2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34128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Работа в личном кабинете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214095" y="2958930"/>
            <a:ext cx="3149688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«Мои достижения»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263B24E0-8571-4FB1-BAA4-088C4B693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id="{BCBDF822-18C5-4B40-83C9-404A123F8E42}"/>
              </a:ext>
            </a:extLst>
          </p:cNvPr>
          <p:cNvSpPr txBox="1"/>
          <p:nvPr/>
        </p:nvSpPr>
        <p:spPr>
          <a:xfrm>
            <a:off x="5356982" y="2296389"/>
            <a:ext cx="3149688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«Заявка в Реестр ШСК»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2E3C85-0224-48E0-B63A-98B2E4EA7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43" y="2721139"/>
            <a:ext cx="4405374" cy="44402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A5AA68-0990-42F6-B0B1-4125F5E08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3" y="3602009"/>
            <a:ext cx="4205420" cy="23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667</Words>
  <Application>Microsoft Office PowerPoint</Application>
  <PresentationFormat>Произвольный</PresentationFormat>
  <Paragraphs>193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Sifonn</vt:lpstr>
      <vt:lpstr>Calibri</vt:lpstr>
      <vt:lpstr>PF Din Text Cond Pro</vt:lpstr>
      <vt:lpstr>Open Sans</vt:lpstr>
      <vt:lpstr>Arial</vt:lpstr>
      <vt:lpstr>Microsoft YaHei Light</vt:lpstr>
      <vt:lpstr>Open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онлайн-совещания «Методический десант» с представителями субъектов Российской Федерации на тему «Дистанционные образовательные технологии как ресурс выравнивания доступности дополнительного образования физкультурно-спортивной направленности»</dc:title>
  <dc:creator>Наталья</dc:creator>
  <cp:lastModifiedBy>Наталья Бакашкина</cp:lastModifiedBy>
  <cp:revision>29</cp:revision>
  <dcterms:created xsi:type="dcterms:W3CDTF">2006-08-16T00:00:00Z</dcterms:created>
  <dcterms:modified xsi:type="dcterms:W3CDTF">2022-04-01T07:55:46Z</dcterms:modified>
  <dc:identifier>DAErS5mzEAc</dc:identifier>
</cp:coreProperties>
</file>