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1" r:id="rId7"/>
    <p:sldId id="267" r:id="rId8"/>
    <p:sldId id="270" r:id="rId9"/>
    <p:sldId id="269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000"/>
    <a:srgbClr val="3E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4328" autoAdjust="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3EDD3B8-5E68-48E9-AAB1-5DE570C28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A897E35-4312-4077-83D3-69953080BC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715CE6E-8B7A-4428-8872-53D818A7521E}" type="datetime1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853C52-2B92-4B9E-86F4-DB78684BEC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D20E0EA4-BAD2-4335-9446-CA4CCFEC1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65BC62-3B36-43F8-8B69-D6E5E743D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1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563F55-2CAB-4E4E-B51A-EEB550E0289F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AEB063-7F11-4E3B-BA52-07405B1C2D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62930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5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основного пункта № 1 должен быть четким и лаконичным.  Каждый фрагмент обоснования должен быть представлен в сводном виде для четкости понимания и правильности цитирования.  Не нужно просто читать фрагменты обоснования. При необходимости их следует развить.  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[введите заметки для развития мысли]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ко второму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45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41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основного пункта № 1 должен быть четким и лаконичным.  Каждый фрагмент обоснования должен быть представлен в сводном виде для четкости понимания и правильности цитирования.  Не нужно просто читать фрагменты обоснования. При необходимости их следует развить.  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[введите заметки для развития мысли]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ко второму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920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0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 algn="ctr">
              <a:defRPr sz="5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48C15D-1182-49BC-BDB3-CB0CBCD227D5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743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rtlCol="0"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098865-F4B5-45A3-BD1F-E35651101E17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64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0FA7DC-137C-4E49-A009-8A99388DD81A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5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193FC-6C50-4AD9-8075-C1C503C6B356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9812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EF27DC-AADB-4A11-B262-3276EAECEE03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403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073151" y="3022600"/>
            <a:ext cx="3547533" cy="283844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2D55B6-3E31-452E-BDF4-03F8B62BC94A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056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ctr" anchorCtr="0"/>
          <a:lstStyle>
            <a:lvl1pPr algn="l">
              <a:defRPr sz="40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rtlCol="0"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5D885D-C7AA-476D-BA7F-CFE12D37BE79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4096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Заголовок 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rtlCol="0"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030BA-C2BB-467F-A9E1-6234B9A47349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684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rtlCol="0" anchor="ctr" anchorCtr="1"/>
          <a:lstStyle>
            <a:lvl1pPr algn="l"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horz" rtlCol="0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024773-984D-4F67-B954-8CE47D21244A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836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211D4F-4A39-485C-AE52-E868657F7298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Объект 2">
            <a:extLst>
              <a:ext uri="{FF2B5EF4-FFF2-40B4-BE49-F238E27FC236}">
                <a16:creationId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6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содержимое раздел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9E880F-36F8-4C99-B0E2-60519C06D931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731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CD49A3-0C15-4C1E-82D9-DBFFE234EE4B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Объект 9">
            <a:extLst>
              <a:ext uri="{FF2B5EF4-FFF2-40B4-BE49-F238E27FC236}">
                <a16:creationId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446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 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FB890-90CD-47DC-945E-917D8AAB2421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703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rtlCol="0"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3BEDC295-C750-446A-8ADD-12EB0116A7B8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2" name="Текст 3">
            <a:extLst>
              <a:ext uri="{FF2B5EF4-FFF2-40B4-BE49-F238E27FC236}">
                <a16:creationId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973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 — 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B5FA3-01BC-4A48-9607-979805D440C5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7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rtlCol="0"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6DB4B2-7128-4FAB-9796-4A8596B2F5BE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31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DD16A1-8A95-4F89-B817-05533609E529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402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F2C79380-4B81-4509-BAC9-AA909471C824}" type="datetime1">
              <a:rPr lang="ru-RU" noProof="0" smtClean="0"/>
              <a:t>21.12.2021</a:t>
            </a:fld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A4942799-31AF-4FF8-9D79-C1A3E01FB20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94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7" r:id="rId3"/>
    <p:sldLayoutId id="2147483688" r:id="rId4"/>
    <p:sldLayoutId id="2147483689" r:id="rId5"/>
    <p:sldLayoutId id="2147483681" r:id="rId6"/>
    <p:sldLayoutId id="2147483690" r:id="rId7"/>
    <p:sldLayoutId id="2147483682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3" r:id="rId15"/>
    <p:sldLayoutId id="2147483684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810001" y="653143"/>
            <a:ext cx="10572000" cy="2971051"/>
          </a:xfrm>
        </p:spPr>
        <p:txBody>
          <a:bodyPr rtlCol="0"/>
          <a:lstStyle/>
          <a:p>
            <a:pPr rtl="0"/>
            <a:r>
              <a:rPr lang="ru-RU" sz="3200" b="0"/>
              <a:t>[Развитие дополнительного образования физкультурно-спортивной направленности в условиях гармонизации законодательства в сфере образования и законодательства в области физической культуры и спорта]</a:t>
            </a:r>
            <a:endParaRPr lang="ru-RU" sz="3200" b="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280846"/>
            <a:ext cx="11110755" cy="924011"/>
          </a:xfrm>
        </p:spPr>
        <p:txBody>
          <a:bodyPr rtlCol="0">
            <a:noAutofit/>
          </a:bodyPr>
          <a:lstStyle/>
          <a:p>
            <a:pPr algn="r" rtl="0"/>
            <a:r>
              <a:rPr lang="ru-RU" sz="1200"/>
              <a:t>[</a:t>
            </a:r>
            <a:r>
              <a:rPr lang="ru-RU" sz="1200" b="1"/>
              <a:t>Ратников Анатолий Александрович</a:t>
            </a:r>
            <a:r>
              <a:rPr lang="ru-RU" sz="1200"/>
              <a:t>, </a:t>
            </a:r>
          </a:p>
          <a:p>
            <a:pPr algn="r" rtl="0"/>
            <a:r>
              <a:rPr lang="ru-RU" sz="1200"/>
              <a:t>руководитель отдела развития детско-юношеского спорта ФГБУ «ФЦОМФВ»]</a:t>
            </a: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id="{44B7379A-A75C-4201-9B4D-2DE32C25DB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4522" y="209244"/>
            <a:ext cx="887797" cy="887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94B50D-0E33-499A-A6EA-6CB15694AD31}"/>
              </a:ext>
            </a:extLst>
          </p:cNvPr>
          <p:cNvSpPr txBox="1"/>
          <p:nvPr/>
        </p:nvSpPr>
        <p:spPr>
          <a:xfrm>
            <a:off x="1162319" y="246848"/>
            <a:ext cx="7558046" cy="3686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ru-RU" sz="2499" spc="74" dirty="0">
                <a:solidFill>
                  <a:srgbClr val="FFFFFF"/>
                </a:solidFill>
                <a:latin typeface="Roboto Bold"/>
              </a:rPr>
              <a:t>ФГБУ «ФЦОМОФВ»</a:t>
            </a:r>
            <a:endParaRPr lang="en-US" sz="2499" spc="74" dirty="0">
              <a:solidFill>
                <a:srgbClr val="FFFFFF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61397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32921" y="2516114"/>
            <a:ext cx="5186363" cy="3638550"/>
          </a:xfrm>
        </p:spPr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r>
              <a:rPr lang="ru-RU" sz="1800" b="1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законом предусматривается:</a:t>
            </a:r>
          </a:p>
          <a:p>
            <a:pPr rtl="0"/>
            <a:r>
              <a:rPr lang="ru-RU"/>
              <a:t>[</a:t>
            </a: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отнесение организаций, реализующих программы спортивной подготовки, к организациям дополнительного образования спортивной направленности</a:t>
            </a:r>
            <a:r>
              <a:rPr lang="ru-RU"/>
              <a:t>]</a:t>
            </a:r>
            <a:endParaRPr lang="ru-RU" dirty="0"/>
          </a:p>
          <a:p>
            <a:pPr rtl="0"/>
            <a:r>
              <a:rPr lang="ru-RU"/>
              <a:t>[</a:t>
            </a: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отнесение программ спортивной подготовки к дополнительным общеобразовательным программам в области физической культуры и спорта</a:t>
            </a:r>
            <a:r>
              <a:rPr lang="ru-RU"/>
              <a:t>]</a:t>
            </a:r>
            <a:endParaRPr lang="ru-RU" dirty="0"/>
          </a:p>
          <a:p>
            <a:pPr rtl="0"/>
            <a:r>
              <a:rPr lang="ru-RU"/>
              <a:t>[</a:t>
            </a: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наделение тренеров, реализующих программы спортивной подготовки, правами, обязанностями и социальными гарантиями педагогических работников</a:t>
            </a:r>
            <a:r>
              <a:rPr lang="ru-RU"/>
              <a:t>]</a:t>
            </a:r>
            <a:endParaRPr lang="ru-RU" dirty="0"/>
          </a:p>
          <a:p>
            <a:pPr rtl="0"/>
            <a:r>
              <a:rPr lang="ru-RU"/>
              <a:t>[</a:t>
            </a: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наделение лиц, проходящих спортивную подготовку в организациях, реализующих программы спортивной подготовки, правами, обязанностями и гарантиями обучающихся</a:t>
            </a:r>
            <a:r>
              <a:rPr lang="ru-RU"/>
              <a:t>]</a:t>
            </a: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33" y="413092"/>
            <a:ext cx="7535103" cy="1441314"/>
          </a:xfrm>
        </p:spPr>
        <p:txBody>
          <a:bodyPr rtlCol="0"/>
          <a:lstStyle/>
          <a:p>
            <a:pPr rtl="0"/>
            <a:r>
              <a:rPr lang="ru-RU" sz="2400"/>
              <a:t>Формирование эффективной межведомственной системы в рамках ФЗ-127</a:t>
            </a:r>
            <a:br>
              <a:rPr lang="ru-RU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EAEB45-73DA-4942-9673-8B5F64D72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166" y="2432011"/>
            <a:ext cx="5194583" cy="3638764"/>
          </a:xfrm>
        </p:spPr>
        <p:txBody>
          <a:bodyPr rtlCol="0"/>
          <a:lstStyle/>
          <a:p>
            <a:pPr rtl="0"/>
            <a:endParaRPr lang="ru-RU"/>
          </a:p>
          <a:p>
            <a:pPr rtl="0"/>
            <a:r>
              <a:rPr lang="ru-RU"/>
              <a:t>[</a:t>
            </a:r>
            <a:r>
              <a:rPr lang="ru-RU" sz="1800" b="1">
                <a:solidFill>
                  <a:srgbClr val="6C6E7A"/>
                </a:solidFill>
                <a:effectLst/>
                <a:ea typeface="Times New Roman" panose="02020603050405020304" pitchFamily="18" charset="0"/>
              </a:rPr>
              <a:t>Федеральный закон </a:t>
            </a:r>
            <a:r>
              <a:rPr lang="ru-RU" sz="1800">
                <a:solidFill>
                  <a:srgbClr val="6C6E7A"/>
                </a:solidFill>
                <a:effectLst/>
                <a:ea typeface="Times New Roman" panose="02020603050405020304" pitchFamily="18" charset="0"/>
              </a:rPr>
              <a:t>направлен на гармонизацию законодательства о физической культуре и спорте и законодательства об образовании в отношении спортивной подготовки и на создание условий для всестороннего развития детей и совершенствования их спортивного мастерства в организациях детско-юношеского спорта</a:t>
            </a:r>
            <a:r>
              <a:rPr lang="ru-RU"/>
              <a:t>]</a:t>
            </a:r>
          </a:p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6498D-2480-4101-BEA1-C2190270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259883"/>
            <a:ext cx="5553071" cy="1370756"/>
          </a:xfrm>
        </p:spPr>
        <p:txBody>
          <a:bodyPr rtlCol="0"/>
          <a:lstStyle/>
          <a:p>
            <a:pPr rtl="0"/>
            <a:r>
              <a:rPr lang="ru-RU" sz="3200"/>
              <a:t>[Федеральным законом предусматривается</a:t>
            </a:r>
            <a:r>
              <a:rPr lang="ru-RU" sz="3200" b="0"/>
              <a:t> ]</a:t>
            </a:r>
            <a:r>
              <a:rPr lang="ru-RU" sz="320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CF0C0B-47F1-464B-88EF-B198966347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marL="0" indent="0" algn="ctr" rtl="0">
              <a:buNone/>
            </a:pPr>
            <a:r>
              <a:rPr lang="ru-RU"/>
              <a:t>[</a:t>
            </a: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установление Минспортом России порядка разработки и утверждения федеральных стандартов спортивной подготовки, распространение требований федеральных стандартов спортивной подготовки на все общеобразовательные программы в области физической культуры и спорта с одновременным исключением дополнительных предпрофессиональных программ в области физической культуры и спорта и федеральных государственных требований к ним</a:t>
            </a:r>
            <a:r>
              <a:rPr lang="ru-RU"/>
              <a:t>]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53A980-ADD3-49DF-ACFE-8E50E3F2ABC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56099" y="365760"/>
            <a:ext cx="5450352" cy="5495289"/>
          </a:xfrm>
        </p:spPr>
        <p:txBody>
          <a:bodyPr rtlCol="0">
            <a:normAutofit fontScale="85000" lnSpcReduction="20000"/>
          </a:bodyPr>
          <a:lstStyle/>
          <a:p>
            <a:r>
              <a:rPr lang="ru-RU"/>
              <a:t>[</a:t>
            </a:r>
            <a:r>
              <a:rPr lang="ru-RU" sz="2600"/>
              <a:t>гармонизация программ спортивной подготовки с основными общеобразовательными программами, дополнительными общеобразовательными программами в области физической культуры и спорта это разработка Минспортом России по согласованию с Минпросвещения России примерных дополнительных образовательных программ спортивной подготовки в соответствии с требованиями федеральных стандартов спортивной подготовки (после утверждения Минспортом России порядка разработки и утверждения данных программ)]</a:t>
            </a:r>
          </a:p>
        </p:txBody>
      </p:sp>
    </p:spTree>
    <p:extLst>
      <p:ext uri="{BB962C8B-B14F-4D97-AF65-F5344CB8AC3E}">
        <p14:creationId xmlns:p14="http://schemas.microsoft.com/office/powerpoint/2010/main" val="389558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9EA6D6-7148-4796-A0FD-FEE77992BF99}"/>
              </a:ext>
            </a:extLst>
          </p:cNvPr>
          <p:cNvSpPr/>
          <p:nvPr/>
        </p:nvSpPr>
        <p:spPr>
          <a:xfrm>
            <a:off x="239549" y="2665874"/>
            <a:ext cx="570451" cy="2751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810000" y="187027"/>
            <a:ext cx="10571998" cy="1532715"/>
          </a:xfrm>
        </p:spPr>
        <p:txBody>
          <a:bodyPr rtlCol="0"/>
          <a:lstStyle/>
          <a:p>
            <a:pPr rtl="0"/>
            <a:r>
              <a:rPr lang="ru-RU" sz="1800"/>
              <a:t>[Приведение в соответствие с Федеральным законом от 29 декабря 2012 года № 273-ФЗ «Об образовании в Российской Федерации» (в редакции настоящего Федерального закона) не позднее 1 мая 2023 года наименований и уставов организаций, реализующих дополнительные общеобразовательные программы в области физической культуры и спорта, программы спортивной подготовки, с учётом следующих положений]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rtl="0"/>
            <a:r>
              <a:rPr lang="ru-RU">
                <a:ea typeface="Tahoma" panose="020B0604030504040204" pitchFamily="34" charset="0"/>
                <a:cs typeface="Tahoma" panose="020B0604030504040204" pitchFamily="34" charset="0"/>
              </a:rPr>
              <a:t>[организации, реализующие программы спортивной подготовки в качестве основной цели деятельности, должны быть переименованы в организации дополнительного образования со специальным наименованием «спортивная школа»]</a:t>
            </a:r>
          </a:p>
          <a:p>
            <a:pPr marL="0" indent="0" rtl="0">
              <a:buNone/>
            </a:pPr>
            <a:endParaRPr lang="ru-RU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>
                <a:ea typeface="Tahoma" panose="020B0604030504040204" pitchFamily="34" charset="0"/>
                <a:cs typeface="Tahoma" panose="020B0604030504040204" pitchFamily="34" charset="0"/>
              </a:rPr>
              <a:t>[организации, реализующие дополнительные предпрофессиональные программы в области физической культуры и спорта в качестве основной цели деятельности, должны быть переименованы в организации дополнительного образования со специальным наименованием «спортивная школа»]</a:t>
            </a:r>
          </a:p>
          <a:p>
            <a:pPr marL="0" indent="0" rtl="0">
              <a:buNone/>
            </a:pPr>
            <a:endParaRPr lang="ru-RU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>
                <a:ea typeface="Tahoma" panose="020B0604030504040204" pitchFamily="34" charset="0"/>
                <a:cs typeface="Tahoma" panose="020B0604030504040204" pitchFamily="34" charset="0"/>
              </a:rPr>
              <a:t>[организации, реализующие дополнительные общеразвивающие программы в области физической культуры и спорта в качестве основной цели деятельности, могут быть переименованы в организации дополнительного образования со специальным наименованием «спортивная школа»]</a:t>
            </a:r>
          </a:p>
        </p:txBody>
      </p:sp>
    </p:spTree>
    <p:extLst>
      <p:ext uri="{BB962C8B-B14F-4D97-AF65-F5344CB8AC3E}">
        <p14:creationId xmlns:p14="http://schemas.microsoft.com/office/powerpoint/2010/main" val="172946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6498D-2480-4101-BEA1-C2190270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251494"/>
            <a:ext cx="5553071" cy="1370756"/>
          </a:xfrm>
        </p:spPr>
        <p:txBody>
          <a:bodyPr rtlCol="0"/>
          <a:lstStyle/>
          <a:p>
            <a:pPr rtl="0"/>
            <a:r>
              <a:rPr lang="ru-RU" sz="2400"/>
              <a:t>[при осуществлении спортивной подготовки будут установлены следующие этапы</a:t>
            </a:r>
            <a:r>
              <a:rPr lang="ru-RU" sz="2400" b="0"/>
              <a:t>]</a:t>
            </a:r>
            <a:r>
              <a:rPr lang="ru-RU" sz="240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CF0C0B-47F1-464B-88EF-B198966347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спортивно-оздоровительный этап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этап начальной подготовки;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учебно-тренировочный этап (этап спортивной специализации);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этап совершенствования спортивного мастерства;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этап высшего спортивного мастерства</a:t>
            </a:r>
            <a:endParaRPr lang="ru-RU"/>
          </a:p>
          <a:p>
            <a:pPr marL="0" indent="0" algn="ctr" rtl="0">
              <a:buNone/>
            </a:pP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53A980-ADD3-49DF-ACFE-8E50E3F2ABC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56099" y="365760"/>
            <a:ext cx="5450352" cy="5495289"/>
          </a:xfrm>
        </p:spPr>
        <p:txBody>
          <a:bodyPr rtlCol="0">
            <a:normAutofit fontScale="85000" lnSpcReduction="20000"/>
          </a:bodyPr>
          <a:lstStyle/>
          <a:p>
            <a:r>
              <a:rPr lang="ru-RU" sz="2600" b="1"/>
              <a:t>совершенствование понятийного аппарата</a:t>
            </a:r>
            <a:r>
              <a:rPr lang="ru-RU" sz="2600"/>
              <a:t>, используемого в законодательстве Российской Федерации, в том числе уточнение понятия </a:t>
            </a:r>
            <a:r>
              <a:rPr lang="ru-RU" sz="2600" b="1"/>
              <a:t>«детско-юношеский спорт» и «спортивная подготовка»</a:t>
            </a:r>
            <a:r>
              <a:rPr lang="ru-RU" sz="2600"/>
              <a:t> в связи с необходимостью учёта всех несовершеннолетних граждан, занимающихся спортом. Федеральным законом предусматривается, что детско-юношеский спорт охватывает лиц, не достигших возраста 18 лет. Устанавливается, что </a:t>
            </a:r>
            <a:r>
              <a:rPr lang="ru-RU" sz="2600" b="1"/>
              <a:t>спортивная подготовка является учебно-тренировочным процессом, осуществляемым в рамках образовательной или трудовой деятельности</a:t>
            </a:r>
            <a:r>
              <a:rPr lang="ru-RU" sz="26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92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7E0B39B-BDB0-4608-B0DA-C943FE5CF3C1}"/>
              </a:ext>
            </a:extLst>
          </p:cNvPr>
          <p:cNvSpPr/>
          <p:nvPr/>
        </p:nvSpPr>
        <p:spPr>
          <a:xfrm>
            <a:off x="4552867" y="2222287"/>
            <a:ext cx="438582" cy="4127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120" y="496489"/>
            <a:ext cx="5931017" cy="928606"/>
          </a:xfrm>
        </p:spPr>
        <p:txBody>
          <a:bodyPr rtlCol="0"/>
          <a:lstStyle/>
          <a:p>
            <a:pPr rtl="0"/>
            <a:r>
              <a:rPr lang="ru-RU"/>
              <a:t>[Федеральный закон вступает в силу </a:t>
            </a:r>
            <a:br>
              <a:rPr lang="ru-RU"/>
            </a:br>
            <a:r>
              <a:rPr lang="ru-RU"/>
              <a:t>с 1 января 2023 года]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F7A2D349-03BD-42FB-A458-32077B474613}"/>
              </a:ext>
            </a:extLst>
          </p:cNvPr>
          <p:cNvSpPr txBox="1">
            <a:spLocks/>
          </p:cNvSpPr>
          <p:nvPr/>
        </p:nvSpPr>
        <p:spPr>
          <a:xfrm>
            <a:off x="4991449" y="2078987"/>
            <a:ext cx="6887362" cy="359049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5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Приведены в соответствие с требованиями Федерального закона </a:t>
            </a:r>
            <a:r>
              <a:rPr lang="ru-RU" sz="1550">
                <a:solidFill>
                  <a:srgbClr val="6C6E7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локальные акты и уставы</a:t>
            </a:r>
            <a:endParaRPr lang="ru-RU" sz="1550">
              <a:solidFill>
                <a:srgbClr val="6C6E7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5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Получена лицензию на право ведения образовательной деятельности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5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дополнительные образовательные программы спортивной подготовки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5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 перевод лиц, обучающихся по дополнительным предпрофессиональным программам в области физической культуры и спорта, на обучение на соответствующий этап спортивной подготовки по дополнительным образовательным программам спортивной подготовки,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50">
                <a:solidFill>
                  <a:srgbClr val="6C6E7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 перевод лиц, работающих на должности «тренер», с их письменного согласия на должности «тренер-преподаватель», «старший тренер-преподаватель», предусмотренные номенклатурой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организаций.</a:t>
            </a:r>
            <a:endParaRPr lang="ru-RU" sz="155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F83E64-C1D3-4183-8DF4-272EE4A13284}"/>
              </a:ext>
            </a:extLst>
          </p:cNvPr>
          <p:cNvSpPr txBox="1"/>
          <p:nvPr/>
        </p:nvSpPr>
        <p:spPr>
          <a:xfrm>
            <a:off x="4552867" y="2172640"/>
            <a:ext cx="438582" cy="4320439"/>
          </a:xfrm>
          <a:prstGeom prst="rect">
            <a:avLst/>
          </a:prstGeom>
          <a:noFill/>
        </p:spPr>
        <p:txBody>
          <a:bodyPr vert="wordArtVert" wrap="square"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Переходный период </a:t>
            </a:r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5B95830-D28A-469A-8DD8-DCA68F03E80D}"/>
              </a:ext>
            </a:extLst>
          </p:cNvPr>
          <p:cNvSpPr txBox="1">
            <a:spLocks/>
          </p:cNvSpPr>
          <p:nvPr/>
        </p:nvSpPr>
        <p:spPr>
          <a:xfrm>
            <a:off x="239551" y="314147"/>
            <a:ext cx="5553071" cy="1370756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/>
              <a:t>[Единые правила] 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DF476D2-7C6E-4F86-94E7-B08FE0CB1FF8}"/>
              </a:ext>
            </a:extLst>
          </p:cNvPr>
          <p:cNvSpPr txBox="1">
            <a:spLocks/>
          </p:cNvSpPr>
          <p:nvPr/>
        </p:nvSpPr>
        <p:spPr>
          <a:xfrm>
            <a:off x="313189" y="2440744"/>
            <a:ext cx="3885593" cy="3784230"/>
          </a:xfrm>
          <a:prstGeom prst="rect">
            <a:avLst/>
          </a:prstGeom>
        </p:spPr>
        <p:txBody>
          <a:bodyPr rtlCol="0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ru-RU" sz="1600"/>
              <a:t>[</a:t>
            </a:r>
            <a:r>
              <a:rPr lang="ru-RU" sz="1600">
                <a:solidFill>
                  <a:srgbClr val="6C6E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позволит всем организациям, осуществляющим спортивную подготовку детей и молодежи, работать по </a:t>
            </a:r>
            <a:r>
              <a:rPr lang="ru-RU" sz="1600" u="sng">
                <a:solidFill>
                  <a:srgbClr val="6C6E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единым правилам</a:t>
            </a:r>
            <a:r>
              <a:rPr lang="ru-RU" sz="1600">
                <a:solidFill>
                  <a:srgbClr val="6C6E7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установленным законодательством об образовании и законодательством о физической культуре и спорте, при реализации спортивной подготовки как учебно-тренировочного процесса. При этом необходимо учитывать, что федеральные стандарты спортивной подготовки не применяются работодателем в отношении спортсменов, с которыми заключены трудовые договоры</a:t>
            </a:r>
            <a:r>
              <a:rPr lang="ru-RU" sz="160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154_TF45182065" id="{F7445337-2D91-4CE5-9FD0-77A359430257}" vid="{10D17C8D-F4E5-41B6-A874-2AC04D09EB5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C75368-59C6-47C9-94A5-81D396CCE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DE3E1-BE43-4468-8986-14BA0CF36A3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58C4112-5095-4F1B-BBD1-26FC52CA7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убедительной речи </Template>
  <TotalTime>114</TotalTime>
  <Words>975</Words>
  <Application>Microsoft Office PowerPoint</Application>
  <PresentationFormat>Широкоэкранный</PresentationFormat>
  <Paragraphs>54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Century Gothic</vt:lpstr>
      <vt:lpstr>Roboto Bold</vt:lpstr>
      <vt:lpstr>Tahoma</vt:lpstr>
      <vt:lpstr>Times New Roman</vt:lpstr>
      <vt:lpstr>Wingdings 2</vt:lpstr>
      <vt:lpstr>Цитаты</vt:lpstr>
      <vt:lpstr>[Развитие дополнительного образования физкультурно-спортивной направленности в условиях гармонизации законодательства в сфере образования и законодательства в области физической культуры и спорта]</vt:lpstr>
      <vt:lpstr>Формирование эффективной межведомственной системы в рамках ФЗ-127 </vt:lpstr>
      <vt:lpstr>[Федеральным законом предусматривается ] </vt:lpstr>
      <vt:lpstr>[Приведение в соответствие с Федеральным законом от 29 декабря 2012 года № 273-ФЗ «Об образовании в Российской Федерации» (в редакции настоящего Федерального закона) не позднее 1 мая 2023 года наименований и уставов организаций, реализующих дополнительные общеобразовательные программы в области физической культуры и спорта, программы спортивной подготовки, с учётом следующих положений]</vt:lpstr>
      <vt:lpstr>[при осуществлении спортивной подготовки будут установлены следующие этапы] </vt:lpstr>
      <vt:lpstr>[Федеральный закон вступает в силу  с 1 января 2023 года]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[Развитие дополнительного образования физкультурно-спортивной направленности в условиях гармонизации законодательства в сфере образования и законодательства в области физической культуры и спорта]</dc:title>
  <dc:creator>Наталья Бакашкина</dc:creator>
  <cp:lastModifiedBy>Наталья Бакашкина</cp:lastModifiedBy>
  <cp:revision>3</cp:revision>
  <dcterms:created xsi:type="dcterms:W3CDTF">2021-12-21T10:30:09Z</dcterms:created>
  <dcterms:modified xsi:type="dcterms:W3CDTF">2021-12-21T14:44:06Z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