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9" r:id="rId2"/>
    <p:sldId id="290" r:id="rId3"/>
    <p:sldId id="291" r:id="rId4"/>
    <p:sldId id="300" r:id="rId5"/>
    <p:sldId id="296" r:id="rId6"/>
    <p:sldId id="298" r:id="rId7"/>
    <p:sldId id="303" r:id="rId8"/>
    <p:sldId id="304" r:id="rId9"/>
    <p:sldId id="305" r:id="rId10"/>
    <p:sldId id="306" r:id="rId11"/>
    <p:sldId id="308" r:id="rId12"/>
    <p:sldId id="309" r:id="rId13"/>
    <p:sldId id="310" r:id="rId14"/>
    <p:sldId id="263" r:id="rId15"/>
    <p:sldId id="311" r:id="rId16"/>
    <p:sldId id="278" r:id="rId17"/>
    <p:sldId id="319" r:id="rId18"/>
    <p:sldId id="312" r:id="rId19"/>
    <p:sldId id="317" r:id="rId20"/>
    <p:sldId id="287" r:id="rId21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3907" autoAdjust="0"/>
  </p:normalViewPr>
  <p:slideViewPr>
    <p:cSldViewPr>
      <p:cViewPr varScale="1">
        <p:scale>
          <a:sx n="88" d="100"/>
          <a:sy n="88" d="100"/>
        </p:scale>
        <p:origin x="-3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D6CFC-91BF-4D21-9FA2-03B036CAEF6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FCCD8-348C-4F8E-99B2-D3FDC2AA72F9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rPr>
            <a:t>Присутствие ассистента (помощника)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rPr>
            <a:t>родители, опекуны</a:t>
          </a:r>
          <a:endParaRPr lang="ru-RU" sz="1800" dirty="0">
            <a:solidFill>
              <a:schemeClr val="accent6">
                <a:lumMod val="50000"/>
              </a:schemeClr>
            </a:solidFill>
          </a:endParaRPr>
        </a:p>
      </dgm:t>
    </dgm:pt>
    <dgm:pt modelId="{9BC81343-A56D-4AD2-8B4F-2BA8C1C19D7D}" type="parTrans" cxnId="{954F399F-305C-4F27-8432-E4981B6931DA}">
      <dgm:prSet/>
      <dgm:spPr/>
      <dgm:t>
        <a:bodyPr/>
        <a:lstStyle/>
        <a:p>
          <a:endParaRPr lang="ru-RU"/>
        </a:p>
      </dgm:t>
    </dgm:pt>
    <dgm:pt modelId="{438C7808-63AC-4597-9C2E-86D781DC535A}" type="sibTrans" cxnId="{954F399F-305C-4F27-8432-E4981B6931DA}">
      <dgm:prSet/>
      <dgm:spPr/>
      <dgm:t>
        <a:bodyPr/>
        <a:lstStyle/>
        <a:p>
          <a:endParaRPr lang="ru-RU"/>
        </a:p>
      </dgm:t>
    </dgm:pt>
    <dgm:pt modelId="{A1F69756-EA15-40E4-8044-78496AB12549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rPr>
            <a:t>Программа ориентирована на детей  в возрасте от 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rPr>
            <a:t>8 до 14 лет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50CD8FCC-93FF-4E51-A1FA-053E338FD229}" type="parTrans" cxnId="{F62EDD54-DEAF-4399-8026-D627278266BA}">
      <dgm:prSet/>
      <dgm:spPr/>
      <dgm:t>
        <a:bodyPr/>
        <a:lstStyle/>
        <a:p>
          <a:endParaRPr lang="ru-RU"/>
        </a:p>
      </dgm:t>
    </dgm:pt>
    <dgm:pt modelId="{19DEE228-BA01-49F7-A2F9-BE5C9EE443EB}" type="sibTrans" cxnId="{F62EDD54-DEAF-4399-8026-D627278266BA}">
      <dgm:prSet/>
      <dgm:spPr/>
      <dgm:t>
        <a:bodyPr/>
        <a:lstStyle/>
        <a:p>
          <a:endParaRPr lang="ru-RU"/>
        </a:p>
      </dgm:t>
    </dgm:pt>
    <dgm:pt modelId="{63EC44C1-EBBB-41A2-AADA-D513F14CC84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rPr>
            <a:t>Количество в группе 1-5 детей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F54DBBB6-64DD-496D-B58F-0C33FF68D494}" type="parTrans" cxnId="{847443AC-A335-4363-95D5-C85DD8257E5B}">
      <dgm:prSet/>
      <dgm:spPr/>
      <dgm:t>
        <a:bodyPr/>
        <a:lstStyle/>
        <a:p>
          <a:endParaRPr lang="ru-RU"/>
        </a:p>
      </dgm:t>
    </dgm:pt>
    <dgm:pt modelId="{958E1A0F-42A2-49C6-BC53-83214C65AB64}" type="sibTrans" cxnId="{847443AC-A335-4363-95D5-C85DD8257E5B}">
      <dgm:prSet/>
      <dgm:spPr/>
      <dgm:t>
        <a:bodyPr/>
        <a:lstStyle/>
        <a:p>
          <a:endParaRPr lang="ru-RU"/>
        </a:p>
      </dgm:t>
    </dgm:pt>
    <dgm:pt modelId="{C43CEA8B-7251-4096-8F63-66DEE3558939}" type="pres">
      <dgm:prSet presAssocID="{EF1D6CFC-91BF-4D21-9FA2-03B036CAEF6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E5BCB5F-229B-4481-A867-F471D8CC61BF}" type="pres">
      <dgm:prSet presAssocID="{66EFCCD8-348C-4F8E-99B2-D3FDC2AA72F9}" presName="composite" presStyleCnt="0"/>
      <dgm:spPr/>
    </dgm:pt>
    <dgm:pt modelId="{3E8876B1-02F1-4116-B5C7-5B57F7BC7A0F}" type="pres">
      <dgm:prSet presAssocID="{66EFCCD8-348C-4F8E-99B2-D3FDC2AA72F9}" presName="bentUpArrow1" presStyleLbl="alignImgPlace1" presStyleIdx="0" presStyleCnt="2" custLinFactNeighborX="-6926" custLinFactNeighborY="19928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7F7A7E0-1230-4E15-8A24-E786FD6B8076}" type="pres">
      <dgm:prSet presAssocID="{66EFCCD8-348C-4F8E-99B2-D3FDC2AA72F9}" presName="ParentText" presStyleLbl="node1" presStyleIdx="0" presStyleCnt="3" custLinFactNeighborX="-30430" custLinFactNeighborY="-17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162E1-2820-41A6-9076-D90467A718EC}" type="pres">
      <dgm:prSet presAssocID="{66EFCCD8-348C-4F8E-99B2-D3FDC2AA72F9}" presName="ChildText" presStyleLbl="revTx" presStyleIdx="0" presStyleCnt="2" custScaleX="504859" custScaleY="136690" custLinFactX="100000" custLinFactNeighborX="122922" custLinFactNeighborY="-470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E8EB0-3C62-443A-850D-09228CAA4BD4}" type="pres">
      <dgm:prSet presAssocID="{438C7808-63AC-4597-9C2E-86D781DC535A}" presName="sibTrans" presStyleCnt="0"/>
      <dgm:spPr/>
    </dgm:pt>
    <dgm:pt modelId="{E1F1F53B-11E4-45FA-9A2E-9B7A36F53A6D}" type="pres">
      <dgm:prSet presAssocID="{A1F69756-EA15-40E4-8044-78496AB12549}" presName="composite" presStyleCnt="0"/>
      <dgm:spPr/>
    </dgm:pt>
    <dgm:pt modelId="{3961902B-CE12-46C7-B502-734FA297620F}" type="pres">
      <dgm:prSet presAssocID="{A1F69756-EA15-40E4-8044-78496AB12549}" presName="bentUpArrow1" presStyleLbl="alignImgPlace1" presStyleIdx="1" presStyleCnt="2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5F5812F3-763E-4D1F-8F17-46C1695E0557}" type="pres">
      <dgm:prSet presAssocID="{A1F69756-EA15-40E4-8044-78496AB1254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04A37-BDCE-47AF-810B-0BCFC47E8DBC}" type="pres">
      <dgm:prSet presAssocID="{A1F69756-EA15-40E4-8044-78496AB1254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A375E-BF27-4A05-8184-0B938E519480}" type="pres">
      <dgm:prSet presAssocID="{19DEE228-BA01-49F7-A2F9-BE5C9EE443EB}" presName="sibTrans" presStyleCnt="0"/>
      <dgm:spPr/>
    </dgm:pt>
    <dgm:pt modelId="{4932800A-678B-45D8-B705-56D3DA299E48}" type="pres">
      <dgm:prSet presAssocID="{63EC44C1-EBBB-41A2-AADA-D513F14CC845}" presName="composite" presStyleCnt="0"/>
      <dgm:spPr/>
    </dgm:pt>
    <dgm:pt modelId="{10E3382D-D501-45D7-ACF8-F462EBB72C71}" type="pres">
      <dgm:prSet presAssocID="{63EC44C1-EBBB-41A2-AADA-D513F14CC845}" presName="ParentText" presStyleLbl="node1" presStyleIdx="2" presStyleCnt="3" custLinFactNeighborX="-61058" custLinFactNeighborY="-309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4F399F-305C-4F27-8432-E4981B6931DA}" srcId="{EF1D6CFC-91BF-4D21-9FA2-03B036CAEF6A}" destId="{66EFCCD8-348C-4F8E-99B2-D3FDC2AA72F9}" srcOrd="0" destOrd="0" parTransId="{9BC81343-A56D-4AD2-8B4F-2BA8C1C19D7D}" sibTransId="{438C7808-63AC-4597-9C2E-86D781DC535A}"/>
    <dgm:cxn modelId="{F62EDD54-DEAF-4399-8026-D627278266BA}" srcId="{EF1D6CFC-91BF-4D21-9FA2-03B036CAEF6A}" destId="{A1F69756-EA15-40E4-8044-78496AB12549}" srcOrd="1" destOrd="0" parTransId="{50CD8FCC-93FF-4E51-A1FA-053E338FD229}" sibTransId="{19DEE228-BA01-49F7-A2F9-BE5C9EE443EB}"/>
    <dgm:cxn modelId="{5033AFF6-E932-4413-9F47-FFB01BC9957D}" type="presOf" srcId="{66EFCCD8-348C-4F8E-99B2-D3FDC2AA72F9}" destId="{37F7A7E0-1230-4E15-8A24-E786FD6B8076}" srcOrd="0" destOrd="0" presId="urn:microsoft.com/office/officeart/2005/8/layout/StepDownProcess"/>
    <dgm:cxn modelId="{3F160F44-5E64-4BA8-AE01-FF411B27D1C1}" type="presOf" srcId="{EF1D6CFC-91BF-4D21-9FA2-03B036CAEF6A}" destId="{C43CEA8B-7251-4096-8F63-66DEE3558939}" srcOrd="0" destOrd="0" presId="urn:microsoft.com/office/officeart/2005/8/layout/StepDownProcess"/>
    <dgm:cxn modelId="{847443AC-A335-4363-95D5-C85DD8257E5B}" srcId="{EF1D6CFC-91BF-4D21-9FA2-03B036CAEF6A}" destId="{63EC44C1-EBBB-41A2-AADA-D513F14CC845}" srcOrd="2" destOrd="0" parTransId="{F54DBBB6-64DD-496D-B58F-0C33FF68D494}" sibTransId="{958E1A0F-42A2-49C6-BC53-83214C65AB64}"/>
    <dgm:cxn modelId="{1E127957-BCFC-43DE-83DA-6B8DCCFD01E2}" type="presOf" srcId="{A1F69756-EA15-40E4-8044-78496AB12549}" destId="{5F5812F3-763E-4D1F-8F17-46C1695E0557}" srcOrd="0" destOrd="0" presId="urn:microsoft.com/office/officeart/2005/8/layout/StepDownProcess"/>
    <dgm:cxn modelId="{E5D19BFF-C28A-4085-B025-79BCF8F845E1}" type="presOf" srcId="{63EC44C1-EBBB-41A2-AADA-D513F14CC845}" destId="{10E3382D-D501-45D7-ACF8-F462EBB72C71}" srcOrd="0" destOrd="0" presId="urn:microsoft.com/office/officeart/2005/8/layout/StepDownProcess"/>
    <dgm:cxn modelId="{35D3855D-E4EA-4A69-8900-1DFFD23E5B90}" type="presParOf" srcId="{C43CEA8B-7251-4096-8F63-66DEE3558939}" destId="{0E5BCB5F-229B-4481-A867-F471D8CC61BF}" srcOrd="0" destOrd="0" presId="urn:microsoft.com/office/officeart/2005/8/layout/StepDownProcess"/>
    <dgm:cxn modelId="{2B9F1B13-8F03-43AC-9A3B-04BE0F8B798D}" type="presParOf" srcId="{0E5BCB5F-229B-4481-A867-F471D8CC61BF}" destId="{3E8876B1-02F1-4116-B5C7-5B57F7BC7A0F}" srcOrd="0" destOrd="0" presId="urn:microsoft.com/office/officeart/2005/8/layout/StepDownProcess"/>
    <dgm:cxn modelId="{B30FF84A-08B0-49DF-95BF-8671165ED3D1}" type="presParOf" srcId="{0E5BCB5F-229B-4481-A867-F471D8CC61BF}" destId="{37F7A7E0-1230-4E15-8A24-E786FD6B8076}" srcOrd="1" destOrd="0" presId="urn:microsoft.com/office/officeart/2005/8/layout/StepDownProcess"/>
    <dgm:cxn modelId="{2652C70A-16DB-4E38-AD66-03B5BC4E1745}" type="presParOf" srcId="{0E5BCB5F-229B-4481-A867-F471D8CC61BF}" destId="{5EB162E1-2820-41A6-9076-D90467A718EC}" srcOrd="2" destOrd="0" presId="urn:microsoft.com/office/officeart/2005/8/layout/StepDownProcess"/>
    <dgm:cxn modelId="{48F0662F-F4AF-4B08-BB8B-C0293012A5D8}" type="presParOf" srcId="{C43CEA8B-7251-4096-8F63-66DEE3558939}" destId="{970E8EB0-3C62-443A-850D-09228CAA4BD4}" srcOrd="1" destOrd="0" presId="urn:microsoft.com/office/officeart/2005/8/layout/StepDownProcess"/>
    <dgm:cxn modelId="{886812E5-3AEE-4CD3-9089-D67BDAAB64B0}" type="presParOf" srcId="{C43CEA8B-7251-4096-8F63-66DEE3558939}" destId="{E1F1F53B-11E4-45FA-9A2E-9B7A36F53A6D}" srcOrd="2" destOrd="0" presId="urn:microsoft.com/office/officeart/2005/8/layout/StepDownProcess"/>
    <dgm:cxn modelId="{EC680DB2-5C43-4E3D-B254-FFFF26EF0956}" type="presParOf" srcId="{E1F1F53B-11E4-45FA-9A2E-9B7A36F53A6D}" destId="{3961902B-CE12-46C7-B502-734FA297620F}" srcOrd="0" destOrd="0" presId="urn:microsoft.com/office/officeart/2005/8/layout/StepDownProcess"/>
    <dgm:cxn modelId="{FE9AD792-E128-4603-9003-A948E8ABC868}" type="presParOf" srcId="{E1F1F53B-11E4-45FA-9A2E-9B7A36F53A6D}" destId="{5F5812F3-763E-4D1F-8F17-46C1695E0557}" srcOrd="1" destOrd="0" presId="urn:microsoft.com/office/officeart/2005/8/layout/StepDownProcess"/>
    <dgm:cxn modelId="{13A10226-E459-46AF-AB58-9ACAF17C49CE}" type="presParOf" srcId="{E1F1F53B-11E4-45FA-9A2E-9B7A36F53A6D}" destId="{2A304A37-BDCE-47AF-810B-0BCFC47E8DBC}" srcOrd="2" destOrd="0" presId="urn:microsoft.com/office/officeart/2005/8/layout/StepDownProcess"/>
    <dgm:cxn modelId="{2C4C4D52-646A-424B-8675-6AC8AE94871A}" type="presParOf" srcId="{C43CEA8B-7251-4096-8F63-66DEE3558939}" destId="{10DA375E-BF27-4A05-8184-0B938E519480}" srcOrd="3" destOrd="0" presId="urn:microsoft.com/office/officeart/2005/8/layout/StepDownProcess"/>
    <dgm:cxn modelId="{4430683A-127C-4FE2-A6C3-1B95D7011F87}" type="presParOf" srcId="{C43CEA8B-7251-4096-8F63-66DEE3558939}" destId="{4932800A-678B-45D8-B705-56D3DA299E48}" srcOrd="4" destOrd="0" presId="urn:microsoft.com/office/officeart/2005/8/layout/StepDownProcess"/>
    <dgm:cxn modelId="{9C718695-8C21-43CA-ADF3-A3D31B2D3B9D}" type="presParOf" srcId="{4932800A-678B-45D8-B705-56D3DA299E48}" destId="{10E3382D-D501-45D7-ACF8-F462EBB72C7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27052-8C84-4A80-9BF7-90DC42325ACF}" type="doc">
      <dgm:prSet loTypeId="urn:microsoft.com/office/officeart/2005/8/layout/cycle8" loCatId="cycle" qsTypeId="urn:microsoft.com/office/officeart/2005/8/quickstyle/simple3" qsCatId="simple" csTypeId="urn:microsoft.com/office/officeart/2005/8/colors/accent1_2" csCatId="accent1" phldr="1"/>
      <dgm:spPr/>
    </dgm:pt>
    <dgm:pt modelId="{0F0AC746-1FD3-47B9-A00F-96F7EC57051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rPr>
            <a:t>Недостаточные знания о нарушениях в развитии у детей с ОВЗ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9F8E8869-213B-4250-90FB-64E48A9C0168}" type="parTrans" cxnId="{65977DFA-459C-4C21-864E-CA8C430E5F98}">
      <dgm:prSet/>
      <dgm:spPr/>
      <dgm:t>
        <a:bodyPr/>
        <a:lstStyle/>
        <a:p>
          <a:endParaRPr lang="ru-RU"/>
        </a:p>
      </dgm:t>
    </dgm:pt>
    <dgm:pt modelId="{19868FD5-E5DB-4A35-BACE-C8C70CFF64F8}" type="sibTrans" cxnId="{65977DFA-459C-4C21-864E-CA8C430E5F98}">
      <dgm:prSet/>
      <dgm:spPr/>
      <dgm:t>
        <a:bodyPr/>
        <a:lstStyle/>
        <a:p>
          <a:endParaRPr lang="ru-RU"/>
        </a:p>
      </dgm:t>
    </dgm:pt>
    <dgm:pt modelId="{C2021A5E-A9C9-4BD6-9209-8686833DDD0A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rPr>
            <a:t>Психологические особенности детей с ОВЗ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946856A2-AA45-40E0-8094-061B41558266}" type="parTrans" cxnId="{F6F44418-2D1A-4FBD-B247-4FDACF7D3A1D}">
      <dgm:prSet/>
      <dgm:spPr/>
      <dgm:t>
        <a:bodyPr/>
        <a:lstStyle/>
        <a:p>
          <a:endParaRPr lang="ru-RU"/>
        </a:p>
      </dgm:t>
    </dgm:pt>
    <dgm:pt modelId="{E73D86E7-980A-436F-91F9-210986160FFB}" type="sibTrans" cxnId="{F6F44418-2D1A-4FBD-B247-4FDACF7D3A1D}">
      <dgm:prSet/>
      <dgm:spPr/>
      <dgm:t>
        <a:bodyPr/>
        <a:lstStyle/>
        <a:p>
          <a:endParaRPr lang="ru-RU"/>
        </a:p>
      </dgm:t>
    </dgm:pt>
    <dgm:pt modelId="{F1BEA838-844E-4766-9502-C562FC47DFF1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rPr>
            <a:t>Отсутствие опыта у педагога  в организации занятий с детьми  ОВЗ</a:t>
          </a:r>
          <a:endParaRPr lang="ru-RU" sz="1600" b="1" dirty="0">
            <a:solidFill>
              <a:schemeClr val="accent6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BB6D07DF-8CAB-43ED-B812-867DEE80A371}" type="parTrans" cxnId="{5C6AFB4E-7D18-493E-8B60-9EFC7ACF4373}">
      <dgm:prSet/>
      <dgm:spPr/>
      <dgm:t>
        <a:bodyPr/>
        <a:lstStyle/>
        <a:p>
          <a:endParaRPr lang="ru-RU"/>
        </a:p>
      </dgm:t>
    </dgm:pt>
    <dgm:pt modelId="{D4E36D62-384C-4E20-9E4D-6DD05C8DD23C}" type="sibTrans" cxnId="{5C6AFB4E-7D18-493E-8B60-9EFC7ACF4373}">
      <dgm:prSet/>
      <dgm:spPr/>
      <dgm:t>
        <a:bodyPr/>
        <a:lstStyle/>
        <a:p>
          <a:endParaRPr lang="ru-RU"/>
        </a:p>
      </dgm:t>
    </dgm:pt>
    <dgm:pt modelId="{44DA96F9-7CB9-449B-A5B1-239628FF532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rPr>
            <a:t>Отсутствие мотивации к занятиям </a:t>
          </a:r>
          <a:endParaRPr lang="ru-RU" sz="1800" b="1" dirty="0">
            <a:solidFill>
              <a:schemeClr val="accent6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51DF6F2B-0725-4FB1-81A0-42FBB15CD151}" type="parTrans" cxnId="{DEE09398-747F-4D77-8B38-B44EC065CA72}">
      <dgm:prSet/>
      <dgm:spPr/>
      <dgm:t>
        <a:bodyPr/>
        <a:lstStyle/>
        <a:p>
          <a:endParaRPr lang="ru-RU"/>
        </a:p>
      </dgm:t>
    </dgm:pt>
    <dgm:pt modelId="{83F40489-393B-4E24-B9C8-1175E7E87440}" type="sibTrans" cxnId="{DEE09398-747F-4D77-8B38-B44EC065CA72}">
      <dgm:prSet/>
      <dgm:spPr/>
      <dgm:t>
        <a:bodyPr/>
        <a:lstStyle/>
        <a:p>
          <a:endParaRPr lang="ru-RU"/>
        </a:p>
      </dgm:t>
    </dgm:pt>
    <dgm:pt modelId="{4F4D257D-5200-445E-B950-17D7D46E68D4}" type="pres">
      <dgm:prSet presAssocID="{A3B27052-8C84-4A80-9BF7-90DC42325ACF}" presName="compositeShape" presStyleCnt="0">
        <dgm:presLayoutVars>
          <dgm:chMax val="7"/>
          <dgm:dir/>
          <dgm:resizeHandles val="exact"/>
        </dgm:presLayoutVars>
      </dgm:prSet>
      <dgm:spPr/>
    </dgm:pt>
    <dgm:pt modelId="{6E30B921-91DF-417D-8035-0A9BDCCF2925}" type="pres">
      <dgm:prSet presAssocID="{A3B27052-8C84-4A80-9BF7-90DC42325ACF}" presName="wedge1" presStyleLbl="node1" presStyleIdx="0" presStyleCnt="4"/>
      <dgm:spPr/>
      <dgm:t>
        <a:bodyPr/>
        <a:lstStyle/>
        <a:p>
          <a:endParaRPr lang="ru-RU"/>
        </a:p>
      </dgm:t>
    </dgm:pt>
    <dgm:pt modelId="{A5019978-D424-4A4C-89D8-02424A82AE59}" type="pres">
      <dgm:prSet presAssocID="{A3B27052-8C84-4A80-9BF7-90DC42325ACF}" presName="dummy1a" presStyleCnt="0"/>
      <dgm:spPr/>
    </dgm:pt>
    <dgm:pt modelId="{74E0C6FB-933C-4A96-87E5-18E1EDEDC124}" type="pres">
      <dgm:prSet presAssocID="{A3B27052-8C84-4A80-9BF7-90DC42325ACF}" presName="dummy1b" presStyleCnt="0"/>
      <dgm:spPr/>
    </dgm:pt>
    <dgm:pt modelId="{07534A99-F5DD-4BE6-8342-13F372BA0105}" type="pres">
      <dgm:prSet presAssocID="{A3B27052-8C84-4A80-9BF7-90DC42325AC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6312C-08D2-405C-9B1C-9D0269B9BCF5}" type="pres">
      <dgm:prSet presAssocID="{A3B27052-8C84-4A80-9BF7-90DC42325ACF}" presName="wedge2" presStyleLbl="node1" presStyleIdx="1" presStyleCnt="4"/>
      <dgm:spPr/>
      <dgm:t>
        <a:bodyPr/>
        <a:lstStyle/>
        <a:p>
          <a:endParaRPr lang="ru-RU"/>
        </a:p>
      </dgm:t>
    </dgm:pt>
    <dgm:pt modelId="{C1D0E94F-9299-4BC0-99A6-80452491A34E}" type="pres">
      <dgm:prSet presAssocID="{A3B27052-8C84-4A80-9BF7-90DC42325ACF}" presName="dummy2a" presStyleCnt="0"/>
      <dgm:spPr/>
    </dgm:pt>
    <dgm:pt modelId="{ABE2A0EF-B6D9-47D5-B9C4-3D8957939372}" type="pres">
      <dgm:prSet presAssocID="{A3B27052-8C84-4A80-9BF7-90DC42325ACF}" presName="dummy2b" presStyleCnt="0"/>
      <dgm:spPr/>
    </dgm:pt>
    <dgm:pt modelId="{09B073F5-094D-403A-964D-1926277F62CB}" type="pres">
      <dgm:prSet presAssocID="{A3B27052-8C84-4A80-9BF7-90DC42325AC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31E0A-ED1A-47F8-A602-9F3DC00DC064}" type="pres">
      <dgm:prSet presAssocID="{A3B27052-8C84-4A80-9BF7-90DC42325ACF}" presName="wedge3" presStyleLbl="node1" presStyleIdx="2" presStyleCnt="4"/>
      <dgm:spPr/>
      <dgm:t>
        <a:bodyPr/>
        <a:lstStyle/>
        <a:p>
          <a:endParaRPr lang="ru-RU"/>
        </a:p>
      </dgm:t>
    </dgm:pt>
    <dgm:pt modelId="{7E627BE9-19BA-43F2-962A-36F19BD5EBC0}" type="pres">
      <dgm:prSet presAssocID="{A3B27052-8C84-4A80-9BF7-90DC42325ACF}" presName="dummy3a" presStyleCnt="0"/>
      <dgm:spPr/>
    </dgm:pt>
    <dgm:pt modelId="{522EAE8F-3CAF-4E04-AF56-126464D84347}" type="pres">
      <dgm:prSet presAssocID="{A3B27052-8C84-4A80-9BF7-90DC42325ACF}" presName="dummy3b" presStyleCnt="0"/>
      <dgm:spPr/>
    </dgm:pt>
    <dgm:pt modelId="{BDE36DBB-E336-4AAE-82C8-F0CB9362CDC6}" type="pres">
      <dgm:prSet presAssocID="{A3B27052-8C84-4A80-9BF7-90DC42325AC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CDE10-9B4E-46F6-8D63-F76F461EF9BA}" type="pres">
      <dgm:prSet presAssocID="{A3B27052-8C84-4A80-9BF7-90DC42325ACF}" presName="wedge4" presStyleLbl="node1" presStyleIdx="3" presStyleCnt="4"/>
      <dgm:spPr/>
      <dgm:t>
        <a:bodyPr/>
        <a:lstStyle/>
        <a:p>
          <a:endParaRPr lang="ru-RU"/>
        </a:p>
      </dgm:t>
    </dgm:pt>
    <dgm:pt modelId="{7CD0E51D-8539-4608-9D11-17DF57287216}" type="pres">
      <dgm:prSet presAssocID="{A3B27052-8C84-4A80-9BF7-90DC42325ACF}" presName="dummy4a" presStyleCnt="0"/>
      <dgm:spPr/>
    </dgm:pt>
    <dgm:pt modelId="{9F628842-BA37-49CD-B402-0DE72B290665}" type="pres">
      <dgm:prSet presAssocID="{A3B27052-8C84-4A80-9BF7-90DC42325ACF}" presName="dummy4b" presStyleCnt="0"/>
      <dgm:spPr/>
    </dgm:pt>
    <dgm:pt modelId="{F495169E-F69F-4C3B-84BD-514F0CB18BE4}" type="pres">
      <dgm:prSet presAssocID="{A3B27052-8C84-4A80-9BF7-90DC42325AC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F01D8-B5CC-4C63-848C-C869719FA31B}" type="pres">
      <dgm:prSet presAssocID="{83F40489-393B-4E24-B9C8-1175E7E87440}" presName="arrowWedge1" presStyleLbl="fgSibTrans2D1" presStyleIdx="0" presStyleCnt="4"/>
      <dgm:spPr>
        <a:solidFill>
          <a:schemeClr val="accent1">
            <a:lumMod val="75000"/>
          </a:schemeClr>
        </a:solidFill>
      </dgm:spPr>
    </dgm:pt>
    <dgm:pt modelId="{676294E8-F150-4859-A4A1-0324E782A13D}" type="pres">
      <dgm:prSet presAssocID="{19868FD5-E5DB-4A35-BACE-C8C70CFF64F8}" presName="arrowWedge2" presStyleLbl="fgSibTrans2D1" presStyleIdx="1" presStyleCnt="4"/>
      <dgm:spPr>
        <a:solidFill>
          <a:schemeClr val="accent1">
            <a:lumMod val="75000"/>
          </a:schemeClr>
        </a:solidFill>
      </dgm:spPr>
    </dgm:pt>
    <dgm:pt modelId="{A92E6BAC-4BB7-4178-8F62-F6EC998F5394}" type="pres">
      <dgm:prSet presAssocID="{E73D86E7-980A-436F-91F9-210986160FFB}" presName="arrowWedge3" presStyleLbl="fgSibTrans2D1" presStyleIdx="2" presStyleCnt="4"/>
      <dgm:spPr>
        <a:solidFill>
          <a:schemeClr val="accent1">
            <a:lumMod val="75000"/>
          </a:schemeClr>
        </a:solidFill>
      </dgm:spPr>
    </dgm:pt>
    <dgm:pt modelId="{D1B848BE-952B-432A-8A87-7C2065B2CB0A}" type="pres">
      <dgm:prSet presAssocID="{D4E36D62-384C-4E20-9E4D-6DD05C8DD23C}" presName="arrowWedge4" presStyleLbl="fgSibTrans2D1" presStyleIdx="3" presStyleCnt="4"/>
      <dgm:spPr>
        <a:solidFill>
          <a:schemeClr val="accent1">
            <a:lumMod val="75000"/>
          </a:schemeClr>
        </a:solidFill>
      </dgm:spPr>
    </dgm:pt>
  </dgm:ptLst>
  <dgm:cxnLst>
    <dgm:cxn modelId="{65977DFA-459C-4C21-864E-CA8C430E5F98}" srcId="{A3B27052-8C84-4A80-9BF7-90DC42325ACF}" destId="{0F0AC746-1FD3-47B9-A00F-96F7EC570511}" srcOrd="1" destOrd="0" parTransId="{9F8E8869-213B-4250-90FB-64E48A9C0168}" sibTransId="{19868FD5-E5DB-4A35-BACE-C8C70CFF64F8}"/>
    <dgm:cxn modelId="{F6F44418-2D1A-4FBD-B247-4FDACF7D3A1D}" srcId="{A3B27052-8C84-4A80-9BF7-90DC42325ACF}" destId="{C2021A5E-A9C9-4BD6-9209-8686833DDD0A}" srcOrd="2" destOrd="0" parTransId="{946856A2-AA45-40E0-8094-061B41558266}" sibTransId="{E73D86E7-980A-436F-91F9-210986160FFB}"/>
    <dgm:cxn modelId="{7143B56C-1AE8-49DA-AD55-B85A6859808D}" type="presOf" srcId="{0F0AC746-1FD3-47B9-A00F-96F7EC570511}" destId="{09B073F5-094D-403A-964D-1926277F62CB}" srcOrd="1" destOrd="0" presId="urn:microsoft.com/office/officeart/2005/8/layout/cycle8"/>
    <dgm:cxn modelId="{EC3F1FCD-0BDA-4A54-B8AC-23C1041086D8}" type="presOf" srcId="{F1BEA838-844E-4766-9502-C562FC47DFF1}" destId="{F85CDE10-9B4E-46F6-8D63-F76F461EF9BA}" srcOrd="0" destOrd="0" presId="urn:microsoft.com/office/officeart/2005/8/layout/cycle8"/>
    <dgm:cxn modelId="{B5457EEC-6F36-4B89-B4C8-7C6BB715736E}" type="presOf" srcId="{44DA96F9-7CB9-449B-A5B1-239628FF5326}" destId="{6E30B921-91DF-417D-8035-0A9BDCCF2925}" srcOrd="0" destOrd="0" presId="urn:microsoft.com/office/officeart/2005/8/layout/cycle8"/>
    <dgm:cxn modelId="{DEE09398-747F-4D77-8B38-B44EC065CA72}" srcId="{A3B27052-8C84-4A80-9BF7-90DC42325ACF}" destId="{44DA96F9-7CB9-449B-A5B1-239628FF5326}" srcOrd="0" destOrd="0" parTransId="{51DF6F2B-0725-4FB1-81A0-42FBB15CD151}" sibTransId="{83F40489-393B-4E24-B9C8-1175E7E87440}"/>
    <dgm:cxn modelId="{EA12BFC2-F937-4A78-AD1C-0DBB56FA0121}" type="presOf" srcId="{C2021A5E-A9C9-4BD6-9209-8686833DDD0A}" destId="{C8031E0A-ED1A-47F8-A602-9F3DC00DC064}" srcOrd="0" destOrd="0" presId="urn:microsoft.com/office/officeart/2005/8/layout/cycle8"/>
    <dgm:cxn modelId="{5C6AFB4E-7D18-493E-8B60-9EFC7ACF4373}" srcId="{A3B27052-8C84-4A80-9BF7-90DC42325ACF}" destId="{F1BEA838-844E-4766-9502-C562FC47DFF1}" srcOrd="3" destOrd="0" parTransId="{BB6D07DF-8CAB-43ED-B812-867DEE80A371}" sibTransId="{D4E36D62-384C-4E20-9E4D-6DD05C8DD23C}"/>
    <dgm:cxn modelId="{AFD7385E-CC07-460C-B0C8-89E3DA18614D}" type="presOf" srcId="{C2021A5E-A9C9-4BD6-9209-8686833DDD0A}" destId="{BDE36DBB-E336-4AAE-82C8-F0CB9362CDC6}" srcOrd="1" destOrd="0" presId="urn:microsoft.com/office/officeart/2005/8/layout/cycle8"/>
    <dgm:cxn modelId="{001B67EA-C896-4210-9338-9D0ADD46179F}" type="presOf" srcId="{44DA96F9-7CB9-449B-A5B1-239628FF5326}" destId="{07534A99-F5DD-4BE6-8342-13F372BA0105}" srcOrd="1" destOrd="0" presId="urn:microsoft.com/office/officeart/2005/8/layout/cycle8"/>
    <dgm:cxn modelId="{6CCAD431-8EA4-4E11-8126-263E212A3B37}" type="presOf" srcId="{A3B27052-8C84-4A80-9BF7-90DC42325ACF}" destId="{4F4D257D-5200-445E-B950-17D7D46E68D4}" srcOrd="0" destOrd="0" presId="urn:microsoft.com/office/officeart/2005/8/layout/cycle8"/>
    <dgm:cxn modelId="{A24F5342-6C1D-4EEB-874A-284DAFC0E9C5}" type="presOf" srcId="{0F0AC746-1FD3-47B9-A00F-96F7EC570511}" destId="{9B66312C-08D2-405C-9B1C-9D0269B9BCF5}" srcOrd="0" destOrd="0" presId="urn:microsoft.com/office/officeart/2005/8/layout/cycle8"/>
    <dgm:cxn modelId="{168B6143-459C-40B6-AE69-F154656B856D}" type="presOf" srcId="{F1BEA838-844E-4766-9502-C562FC47DFF1}" destId="{F495169E-F69F-4C3B-84BD-514F0CB18BE4}" srcOrd="1" destOrd="0" presId="urn:microsoft.com/office/officeart/2005/8/layout/cycle8"/>
    <dgm:cxn modelId="{B7C3EC56-A72D-4083-8918-4D6515FF1031}" type="presParOf" srcId="{4F4D257D-5200-445E-B950-17D7D46E68D4}" destId="{6E30B921-91DF-417D-8035-0A9BDCCF2925}" srcOrd="0" destOrd="0" presId="urn:microsoft.com/office/officeart/2005/8/layout/cycle8"/>
    <dgm:cxn modelId="{638A1A12-FBF7-4B32-99E0-06B8EA268EED}" type="presParOf" srcId="{4F4D257D-5200-445E-B950-17D7D46E68D4}" destId="{A5019978-D424-4A4C-89D8-02424A82AE59}" srcOrd="1" destOrd="0" presId="urn:microsoft.com/office/officeart/2005/8/layout/cycle8"/>
    <dgm:cxn modelId="{4B9157E1-F984-4C1A-BCC7-831E50F72D3D}" type="presParOf" srcId="{4F4D257D-5200-445E-B950-17D7D46E68D4}" destId="{74E0C6FB-933C-4A96-87E5-18E1EDEDC124}" srcOrd="2" destOrd="0" presId="urn:microsoft.com/office/officeart/2005/8/layout/cycle8"/>
    <dgm:cxn modelId="{A6ACDE25-9047-4AC6-BE44-61153FBD1E66}" type="presParOf" srcId="{4F4D257D-5200-445E-B950-17D7D46E68D4}" destId="{07534A99-F5DD-4BE6-8342-13F372BA0105}" srcOrd="3" destOrd="0" presId="urn:microsoft.com/office/officeart/2005/8/layout/cycle8"/>
    <dgm:cxn modelId="{65483586-4462-495F-9291-FCFED4CFE7E3}" type="presParOf" srcId="{4F4D257D-5200-445E-B950-17D7D46E68D4}" destId="{9B66312C-08D2-405C-9B1C-9D0269B9BCF5}" srcOrd="4" destOrd="0" presId="urn:microsoft.com/office/officeart/2005/8/layout/cycle8"/>
    <dgm:cxn modelId="{698D7EE0-0B52-445F-A225-FA587CE1EE6F}" type="presParOf" srcId="{4F4D257D-5200-445E-B950-17D7D46E68D4}" destId="{C1D0E94F-9299-4BC0-99A6-80452491A34E}" srcOrd="5" destOrd="0" presId="urn:microsoft.com/office/officeart/2005/8/layout/cycle8"/>
    <dgm:cxn modelId="{DB5015E5-A409-45CE-9619-D712BEE87DA0}" type="presParOf" srcId="{4F4D257D-5200-445E-B950-17D7D46E68D4}" destId="{ABE2A0EF-B6D9-47D5-B9C4-3D8957939372}" srcOrd="6" destOrd="0" presId="urn:microsoft.com/office/officeart/2005/8/layout/cycle8"/>
    <dgm:cxn modelId="{8CC1CA50-055A-4CE4-9E16-A5D7570B892B}" type="presParOf" srcId="{4F4D257D-5200-445E-B950-17D7D46E68D4}" destId="{09B073F5-094D-403A-964D-1926277F62CB}" srcOrd="7" destOrd="0" presId="urn:microsoft.com/office/officeart/2005/8/layout/cycle8"/>
    <dgm:cxn modelId="{83778B0E-C2B9-4F93-9E1A-17709761983B}" type="presParOf" srcId="{4F4D257D-5200-445E-B950-17D7D46E68D4}" destId="{C8031E0A-ED1A-47F8-A602-9F3DC00DC064}" srcOrd="8" destOrd="0" presId="urn:microsoft.com/office/officeart/2005/8/layout/cycle8"/>
    <dgm:cxn modelId="{12A94CB3-803C-4C01-A23D-185AB25C13D6}" type="presParOf" srcId="{4F4D257D-5200-445E-B950-17D7D46E68D4}" destId="{7E627BE9-19BA-43F2-962A-36F19BD5EBC0}" srcOrd="9" destOrd="0" presId="urn:microsoft.com/office/officeart/2005/8/layout/cycle8"/>
    <dgm:cxn modelId="{6B37AD2B-8D51-4BBA-8DEF-5A871A2B16E3}" type="presParOf" srcId="{4F4D257D-5200-445E-B950-17D7D46E68D4}" destId="{522EAE8F-3CAF-4E04-AF56-126464D84347}" srcOrd="10" destOrd="0" presId="urn:microsoft.com/office/officeart/2005/8/layout/cycle8"/>
    <dgm:cxn modelId="{2B2B8E05-12D0-4FB9-ABA4-8281426049DB}" type="presParOf" srcId="{4F4D257D-5200-445E-B950-17D7D46E68D4}" destId="{BDE36DBB-E336-4AAE-82C8-F0CB9362CDC6}" srcOrd="11" destOrd="0" presId="urn:microsoft.com/office/officeart/2005/8/layout/cycle8"/>
    <dgm:cxn modelId="{C0A53AE2-4BFE-4224-8CEB-329D2806789C}" type="presParOf" srcId="{4F4D257D-5200-445E-B950-17D7D46E68D4}" destId="{F85CDE10-9B4E-46F6-8D63-F76F461EF9BA}" srcOrd="12" destOrd="0" presId="urn:microsoft.com/office/officeart/2005/8/layout/cycle8"/>
    <dgm:cxn modelId="{9B28F031-C662-41E3-950A-D2F9502CF407}" type="presParOf" srcId="{4F4D257D-5200-445E-B950-17D7D46E68D4}" destId="{7CD0E51D-8539-4608-9D11-17DF57287216}" srcOrd="13" destOrd="0" presId="urn:microsoft.com/office/officeart/2005/8/layout/cycle8"/>
    <dgm:cxn modelId="{E4CDCAF3-2E42-4274-AF54-423DFAC61C57}" type="presParOf" srcId="{4F4D257D-5200-445E-B950-17D7D46E68D4}" destId="{9F628842-BA37-49CD-B402-0DE72B290665}" srcOrd="14" destOrd="0" presId="urn:microsoft.com/office/officeart/2005/8/layout/cycle8"/>
    <dgm:cxn modelId="{0DE5B353-EC94-41FE-8D65-9D8D80089625}" type="presParOf" srcId="{4F4D257D-5200-445E-B950-17D7D46E68D4}" destId="{F495169E-F69F-4C3B-84BD-514F0CB18BE4}" srcOrd="15" destOrd="0" presId="urn:microsoft.com/office/officeart/2005/8/layout/cycle8"/>
    <dgm:cxn modelId="{0EC96863-0717-4D25-B2C0-F0E923B5D589}" type="presParOf" srcId="{4F4D257D-5200-445E-B950-17D7D46E68D4}" destId="{DAEF01D8-B5CC-4C63-848C-C869719FA31B}" srcOrd="16" destOrd="0" presId="urn:microsoft.com/office/officeart/2005/8/layout/cycle8"/>
    <dgm:cxn modelId="{1BE0520A-2EE1-45C0-9977-D3F0E4B24970}" type="presParOf" srcId="{4F4D257D-5200-445E-B950-17D7D46E68D4}" destId="{676294E8-F150-4859-A4A1-0324E782A13D}" srcOrd="17" destOrd="0" presId="urn:microsoft.com/office/officeart/2005/8/layout/cycle8"/>
    <dgm:cxn modelId="{87D90CD5-C3E4-48B5-8457-681BAC49C011}" type="presParOf" srcId="{4F4D257D-5200-445E-B950-17D7D46E68D4}" destId="{A92E6BAC-4BB7-4178-8F62-F6EC998F5394}" srcOrd="18" destOrd="0" presId="urn:microsoft.com/office/officeart/2005/8/layout/cycle8"/>
    <dgm:cxn modelId="{400D7685-FF30-4FEC-861B-E7C6CB422B3A}" type="presParOf" srcId="{4F4D257D-5200-445E-B950-17D7D46E68D4}" destId="{D1B848BE-952B-432A-8A87-7C2065B2CB0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8876B1-02F1-4116-B5C7-5B57F7BC7A0F}">
      <dsp:nvSpPr>
        <dsp:cNvPr id="0" name=""/>
        <dsp:cNvSpPr/>
      </dsp:nvSpPr>
      <dsp:spPr>
        <a:xfrm rot="5400000">
          <a:off x="1626066" y="1437027"/>
          <a:ext cx="1036796" cy="11803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7A7E0-1230-4E15-8A24-E786FD6B8076}">
      <dsp:nvSpPr>
        <dsp:cNvPr id="0" name=""/>
        <dsp:cNvSpPr/>
      </dsp:nvSpPr>
      <dsp:spPr>
        <a:xfrm>
          <a:off x="902018" y="59322"/>
          <a:ext cx="1745354" cy="1221691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rPr>
            <a:t>Присутствие ассистента (помощника)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rPr>
            <a:t>родители, опекуны</a:t>
          </a:r>
          <a:endParaRPr lang="ru-RU" sz="18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902018" y="59322"/>
        <a:ext cx="1745354" cy="1221691"/>
      </dsp:txXfrm>
    </dsp:sp>
    <dsp:sp modelId="{5EB162E1-2820-41A6-9076-D90467A718EC}">
      <dsp:nvSpPr>
        <dsp:cNvPr id="0" name=""/>
        <dsp:cNvSpPr/>
      </dsp:nvSpPr>
      <dsp:spPr>
        <a:xfrm>
          <a:off x="2706676" y="0"/>
          <a:ext cx="6408703" cy="1349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61902B-CE12-46C7-B502-734FA297620F}">
      <dsp:nvSpPr>
        <dsp:cNvPr id="0" name=""/>
        <dsp:cNvSpPr/>
      </dsp:nvSpPr>
      <dsp:spPr>
        <a:xfrm rot="5400000">
          <a:off x="3959700" y="2602777"/>
          <a:ext cx="1036796" cy="11803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812F3-763E-4D1F-8F17-46C1695E0557}">
      <dsp:nvSpPr>
        <dsp:cNvPr id="0" name=""/>
        <dsp:cNvSpPr/>
      </dsp:nvSpPr>
      <dsp:spPr>
        <a:xfrm>
          <a:off x="3685012" y="1453467"/>
          <a:ext cx="1745354" cy="1221691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rPr>
            <a:t>Программа ориентирована на детей  в возрасте от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rPr>
            <a:t>8 до 14 лет</a:t>
          </a:r>
          <a:endParaRPr lang="ru-RU" sz="1800" b="1" kern="1200" dirty="0">
            <a:solidFill>
              <a:schemeClr val="accent6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3685012" y="1453467"/>
        <a:ext cx="1745354" cy="1221691"/>
      </dsp:txXfrm>
    </dsp:sp>
    <dsp:sp modelId="{2A304A37-BDCE-47AF-810B-0BCFC47E8DBC}">
      <dsp:nvSpPr>
        <dsp:cNvPr id="0" name=""/>
        <dsp:cNvSpPr/>
      </dsp:nvSpPr>
      <dsp:spPr>
        <a:xfrm>
          <a:off x="5430367" y="1569983"/>
          <a:ext cx="1269404" cy="987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3382D-D501-45D7-ACF8-F462EBB72C71}">
      <dsp:nvSpPr>
        <dsp:cNvPr id="0" name=""/>
        <dsp:cNvSpPr/>
      </dsp:nvSpPr>
      <dsp:spPr>
        <a:xfrm>
          <a:off x="5695511" y="2448278"/>
          <a:ext cx="1745354" cy="1221691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rPr>
            <a:t>Количество в группе 1-5 детей</a:t>
          </a:r>
          <a:endParaRPr lang="ru-RU" sz="1800" b="1" kern="1200" dirty="0">
            <a:solidFill>
              <a:schemeClr val="accent6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5695511" y="2448278"/>
        <a:ext cx="1745354" cy="12216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30B921-91DF-417D-8035-0A9BDCCF2925}">
      <dsp:nvSpPr>
        <dsp:cNvPr id="0" name=""/>
        <dsp:cNvSpPr/>
      </dsp:nvSpPr>
      <dsp:spPr>
        <a:xfrm>
          <a:off x="2054417" y="329448"/>
          <a:ext cx="4428782" cy="4428782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rPr>
            <a:t>Отсутствие мотивации к занятиям </a:t>
          </a:r>
          <a:endParaRPr lang="ru-RU" sz="1800" b="1" kern="1200" dirty="0">
            <a:solidFill>
              <a:schemeClr val="accent6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4405362" y="1247366"/>
        <a:ext cx="1634431" cy="1212642"/>
      </dsp:txXfrm>
    </dsp:sp>
    <dsp:sp modelId="{9B66312C-08D2-405C-9B1C-9D0269B9BCF5}">
      <dsp:nvSpPr>
        <dsp:cNvPr id="0" name=""/>
        <dsp:cNvSpPr/>
      </dsp:nvSpPr>
      <dsp:spPr>
        <a:xfrm>
          <a:off x="2054417" y="478129"/>
          <a:ext cx="4428782" cy="4428782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rPr>
            <a:t>Недостаточные знания о нарушениях в развитии у детей с ОВЗ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4405362" y="2776350"/>
        <a:ext cx="1634431" cy="1212642"/>
      </dsp:txXfrm>
    </dsp:sp>
    <dsp:sp modelId="{C8031E0A-ED1A-47F8-A602-9F3DC00DC064}">
      <dsp:nvSpPr>
        <dsp:cNvPr id="0" name=""/>
        <dsp:cNvSpPr/>
      </dsp:nvSpPr>
      <dsp:spPr>
        <a:xfrm>
          <a:off x="1905736" y="478129"/>
          <a:ext cx="4428782" cy="4428782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rPr>
            <a:t>Психологические особенности детей с ОВЗ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349142" y="2776350"/>
        <a:ext cx="1634431" cy="1212642"/>
      </dsp:txXfrm>
    </dsp:sp>
    <dsp:sp modelId="{F85CDE10-9B4E-46F6-8D63-F76F461EF9BA}">
      <dsp:nvSpPr>
        <dsp:cNvPr id="0" name=""/>
        <dsp:cNvSpPr/>
      </dsp:nvSpPr>
      <dsp:spPr>
        <a:xfrm>
          <a:off x="1905736" y="329448"/>
          <a:ext cx="4428782" cy="4428782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rPr>
            <a:t>Отсутствие опыта у педагога  в организации занятий с детьми  ОВЗ</a:t>
          </a:r>
          <a:endParaRPr lang="ru-RU" sz="1600" b="1" kern="1200" dirty="0">
            <a:solidFill>
              <a:schemeClr val="accent6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2349142" y="1247366"/>
        <a:ext cx="1634431" cy="1212642"/>
      </dsp:txXfrm>
    </dsp:sp>
    <dsp:sp modelId="{DAEF01D8-B5CC-4C63-848C-C869719FA31B}">
      <dsp:nvSpPr>
        <dsp:cNvPr id="0" name=""/>
        <dsp:cNvSpPr/>
      </dsp:nvSpPr>
      <dsp:spPr>
        <a:xfrm>
          <a:off x="1780254" y="55285"/>
          <a:ext cx="4977107" cy="4977107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6294E8-F150-4859-A4A1-0324E782A13D}">
      <dsp:nvSpPr>
        <dsp:cNvPr id="0" name=""/>
        <dsp:cNvSpPr/>
      </dsp:nvSpPr>
      <dsp:spPr>
        <a:xfrm>
          <a:off x="1780254" y="203966"/>
          <a:ext cx="4977107" cy="4977107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2E6BAC-4BB7-4178-8F62-F6EC998F5394}">
      <dsp:nvSpPr>
        <dsp:cNvPr id="0" name=""/>
        <dsp:cNvSpPr/>
      </dsp:nvSpPr>
      <dsp:spPr>
        <a:xfrm>
          <a:off x="1631573" y="203966"/>
          <a:ext cx="4977107" cy="4977107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B848BE-952B-432A-8A87-7C2065B2CB0A}">
      <dsp:nvSpPr>
        <dsp:cNvPr id="0" name=""/>
        <dsp:cNvSpPr/>
      </dsp:nvSpPr>
      <dsp:spPr>
        <a:xfrm>
          <a:off x="1631573" y="55285"/>
          <a:ext cx="4977107" cy="4977107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143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365104"/>
            <a:ext cx="7020272" cy="2060848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31840" y="191549"/>
            <a:ext cx="583264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395536" y="2492896"/>
            <a:ext cx="864096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564904"/>
            <a:ext cx="4112163" cy="3589859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8309" y="2564904"/>
            <a:ext cx="4112163" cy="3589859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91549"/>
            <a:ext cx="583264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492896"/>
            <a:ext cx="864096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11420"/>
            <a:ext cx="6840760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</a:rPr>
              <a:t>Муниципальное автономное образовательное учреждение дополнительного 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</a:rPr>
              <a:t>образования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</a:rPr>
              <a:t>«Центр развития творчества детей и юношества «Звёздный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</a:rPr>
              <a:t>г. Соликамск, Пермский край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348880"/>
            <a:ext cx="6876256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Использование адаптивного скалолазания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в социализации и физической реабилитации детей</a:t>
            </a:r>
            <a:endParaRPr lang="ru-RU" sz="2000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ограниченными возможностями здоровья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и инвалидностью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4653136"/>
            <a:ext cx="4572000" cy="16312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000" b="1" dirty="0" err="1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Швецова</a:t>
            </a:r>
            <a:r>
              <a:rPr lang="ru-RU" sz="2000" b="1" dirty="0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Евгения 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Павловна,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педагог дополнительного 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образования,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руководитель  краевого проекта адаптивное </a:t>
            </a:r>
            <a:r>
              <a:rPr lang="ru-RU" sz="2000" b="1" smtClean="0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скалолазание </a:t>
            </a:r>
          </a:p>
          <a:p>
            <a:pPr algn="ctr">
              <a:buNone/>
            </a:pPr>
            <a:r>
              <a:rPr lang="ru-RU" sz="2000" b="1" smtClean="0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Своя вершина» 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069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203848" y="116632"/>
            <a:ext cx="5184576" cy="429139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Особенности адаптированной программы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176493742"/>
              </p:ext>
            </p:extLst>
          </p:nvPr>
        </p:nvGraphicFramePr>
        <p:xfrm>
          <a:off x="28620" y="1484784"/>
          <a:ext cx="9115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2699792" y="1556792"/>
            <a:ext cx="504056" cy="4846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484784"/>
            <a:ext cx="5688632" cy="1323439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Это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связано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</a:t>
            </a:r>
            <a:r>
              <a:rPr lang="ru-RU" sz="1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 индивидуальными </a:t>
            </a:r>
            <a:r>
              <a:rPr lang="ru-RU" sz="16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особенностей </a:t>
            </a:r>
            <a:r>
              <a:rPr lang="ru-RU" sz="16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ребенка: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ощущением близкого человека,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потом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ребята привыкают и могут уже заниматься только с тренером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для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родителей также важна поддержка, так как зачастую они лишний раз боятся выйти в общественные места.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83568" y="5373216"/>
            <a:ext cx="7776864" cy="1221691"/>
            <a:chOff x="5623498" y="2736304"/>
            <a:chExt cx="1745354" cy="122169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5623498" y="2736304"/>
              <a:ext cx="1745354" cy="1221691"/>
            </a:xfrm>
            <a:prstGeom prst="roundRect">
              <a:avLst>
                <a:gd name="adj" fmla="val 166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5683147" y="2795953"/>
              <a:ext cx="1626056" cy="11023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755576" y="551723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Программа включает социально-педагогическую адаптацию-формирование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коррекция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компенсация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функций, восстановление нарушенных связей в разных областях развития ребенка педагогическими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методами.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4363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843808" y="116632"/>
            <a:ext cx="5832648" cy="432048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Ожидаемые результаты программы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908720"/>
            <a:ext cx="262283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Предметные результаты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259228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275856" y="1412776"/>
            <a:ext cx="5652120" cy="147732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овладеют основами техники в скалолазании;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овладеют теоретическими основами подготовки скалолазания;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научатся самостоятельно оценивать свои достижения и достижения других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3212976"/>
            <a:ext cx="3062057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Метапредметные результаты: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2448272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275856" y="3645024"/>
            <a:ext cx="5688632" cy="92333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приобретут опыт социализации;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овладеют навыками всестороннего гармоничного развития физических способностей организма;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4797152"/>
            <a:ext cx="2648482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Личностные результаты: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5229200"/>
            <a:ext cx="5544616" cy="92333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укрепление здоровья, закаливание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организма;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i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познавательная мотивация и установка на продолжение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образования.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3176"/>
            <a:ext cx="2555776" cy="143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74837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260648"/>
            <a:ext cx="4467890" cy="36933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Ожидаемые риски  в реализации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программы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4296" cy="2376264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203581535"/>
              </p:ext>
            </p:extLst>
          </p:nvPr>
        </p:nvGraphicFramePr>
        <p:xfrm>
          <a:off x="467544" y="1397000"/>
          <a:ext cx="842493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92767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35896" y="116632"/>
            <a:ext cx="4032448" cy="501147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Особенности учебного процесса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700808"/>
            <a:ext cx="468052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На занятиях в каждой из групп в первый год обучения периодизация учебного процесса носит условный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характер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58" y="2924944"/>
            <a:ext cx="462915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Индивидуальный подход к каждому обучающемуся с учетом особенности развития ребенка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05064"/>
            <a:ext cx="464400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Занятия проходят в небольших группах до </a:t>
            </a: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6-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ти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человек, при наличие у детей нарушений: слуха, зрения, речи, умственной отсталостью, с задержкой психического развития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42" y="5445224"/>
            <a:ext cx="4680520" cy="1089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детей с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ДЦП 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занятия проходят в группах не более двух человек. Обязательно присутствие на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занятиях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ассистента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помощника) родителей, опекунов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2" name="Заголовок 2"/>
          <p:cNvSpPr txBox="1">
            <a:spLocks/>
          </p:cNvSpPr>
          <p:nvPr/>
        </p:nvSpPr>
        <p:spPr>
          <a:xfrm>
            <a:off x="5148064" y="1628800"/>
            <a:ext cx="3672408" cy="2880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Методические приемы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73146" y="2060848"/>
            <a:ext cx="436851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Дети лезут по траверсу (на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скалодроме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по горизонтали) свободно,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но по команде тренера (хлопок, свисток и др.) должны коснуться ногой пола либо рукой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потолка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32648" y="3429000"/>
            <a:ext cx="431135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Не разрешается спрыгивать на пол или выпрыгивать 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потолку!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221088"/>
            <a:ext cx="435597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Ожидая задания от тренера, учатся терпению,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взаимовыручке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9992" y="4941168"/>
            <a:ext cx="428396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Использование лазерной указки для привлечения внимания детей и показа зацепов на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скалодроме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6021288"/>
            <a:ext cx="42839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Наглядные методы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039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Определение средств и методов работы при реализации программы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504056"/>
          </a:xfr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Общефизическая подготовка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251520" y="2492896"/>
            <a:ext cx="4176464" cy="4023296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Выносливость;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Сила;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Растяжка;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Гибкость;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Координация.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>
          <a:xfrm>
            <a:off x="4716016" y="1916832"/>
            <a:ext cx="4248472" cy="504056"/>
          </a:xfrm>
          <a:ln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Техническая подготовка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4"/>
          </p:nvPr>
        </p:nvSpPr>
        <p:spPr>
          <a:xfrm>
            <a:off x="4716016" y="2420888"/>
            <a:ext cx="4248472" cy="4104456"/>
          </a:xfr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Техника лазания (Работа рук, работа ног);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Способы передвижения по </a:t>
            </a:r>
            <a:r>
              <a:rPr lang="ru-RU" b="1" dirty="0" err="1" smtClean="0">
                <a:solidFill>
                  <a:srgbClr val="002060"/>
                </a:solidFill>
                <a:latin typeface="Arial Narrow" pitchFamily="34" charset="0"/>
              </a:rPr>
              <a:t>скалодрому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Элементы на технику лазания.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347864" y="191549"/>
            <a:ext cx="5616624" cy="429139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Организация соревновательной деятельности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5" name="Rectangle 257"/>
          <p:cNvSpPr>
            <a:spLocks noChangeArrowheads="1"/>
          </p:cNvSpPr>
          <p:nvPr/>
        </p:nvSpPr>
        <p:spPr bwMode="gray">
          <a:xfrm rot="3419336">
            <a:off x="1008796" y="2287367"/>
            <a:ext cx="479425" cy="520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Text Box 259"/>
          <p:cNvSpPr txBox="1">
            <a:spLocks noChangeArrowheads="1"/>
          </p:cNvSpPr>
          <p:nvPr/>
        </p:nvSpPr>
        <p:spPr bwMode="gray">
          <a:xfrm>
            <a:off x="1115616" y="227687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3419872" y="764704"/>
            <a:ext cx="5544616" cy="360040"/>
          </a:xfrm>
          <a:ln>
            <a:solidFill>
              <a:srgbClr val="6666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3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           </a:t>
            </a:r>
            <a:r>
              <a:rPr lang="ru-RU" sz="38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Соревнования проводятся внутри группы:</a:t>
            </a:r>
          </a:p>
          <a:p>
            <a:pPr>
              <a:buNone/>
            </a:pPr>
            <a:endParaRPr 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2276872"/>
            <a:ext cx="705678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по общей физической подготовке в течение учебного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года;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9" name="Rectangle 261"/>
          <p:cNvSpPr>
            <a:spLocks noChangeArrowheads="1"/>
          </p:cNvSpPr>
          <p:nvPr/>
        </p:nvSpPr>
        <p:spPr bwMode="gray">
          <a:xfrm rot="3419336">
            <a:off x="936786" y="3223473"/>
            <a:ext cx="479425" cy="520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0" name="Text Box 262"/>
          <p:cNvSpPr txBox="1">
            <a:spLocks noChangeArrowheads="1"/>
          </p:cNvSpPr>
          <p:nvPr/>
        </p:nvSpPr>
        <p:spPr bwMode="gray">
          <a:xfrm>
            <a:off x="1043608" y="328498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2852936"/>
            <a:ext cx="705103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indent="-342900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в конце учебного года – в лазании на тренажере по простым </a:t>
            </a: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0" indent="-342900">
              <a:defRPr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облегченным)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трассам;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2" name="Rectangle 261"/>
          <p:cNvSpPr>
            <a:spLocks noChangeArrowheads="1"/>
          </p:cNvSpPr>
          <p:nvPr/>
        </p:nvSpPr>
        <p:spPr bwMode="gray">
          <a:xfrm rot="3419336">
            <a:off x="936788" y="4375599"/>
            <a:ext cx="479425" cy="520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3" name="Text Box 265"/>
          <p:cNvSpPr txBox="1">
            <a:spLocks noChangeArrowheads="1"/>
          </p:cNvSpPr>
          <p:nvPr/>
        </p:nvSpPr>
        <p:spPr bwMode="gray">
          <a:xfrm>
            <a:off x="971600" y="436510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3933056"/>
            <a:ext cx="705678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indent="-342900" algn="just"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  окончанию  учебного 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года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обучающиеся  выполняют      нормативные требования    по    общей  физической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подготовленности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по технике выполнения способов страховки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 названия    рельефов,   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зацепов,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  лазания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 основным физическим упражнениям; 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5" name="Rectangle 261"/>
          <p:cNvSpPr>
            <a:spLocks noChangeArrowheads="1"/>
          </p:cNvSpPr>
          <p:nvPr/>
        </p:nvSpPr>
        <p:spPr bwMode="gray">
          <a:xfrm rot="3419336">
            <a:off x="864780" y="5455720"/>
            <a:ext cx="479425" cy="520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>
            <a:off x="971600" y="5445224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FFFFF"/>
                </a:solidFill>
                <a:latin typeface="Arial" charset="0"/>
              </a:rPr>
              <a:t>4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7704" y="5589240"/>
            <a:ext cx="712879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indent="-342900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по окончанию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учебного года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проводится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городской фестиваль по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адаптивному  скалолазанию.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2"/>
            <a:ext cx="3293518" cy="2058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102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11352" y="20608"/>
            <a:ext cx="5832648" cy="78917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Городской фестиваль по адаптивному скалолазанию «Своя вершина»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4" name="Содержимое 3" descr="1zunfEXTvb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2771800" cy="2078850"/>
          </a:xfrm>
          <a:prstGeom prst="rect">
            <a:avLst/>
          </a:prstGeom>
          <a:solidFill>
            <a:schemeClr val="accent6"/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Home\Desktop\фес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223224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C:\Users\Home\Desktop\пр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67700">
            <a:off x="3199931" y="1009483"/>
            <a:ext cx="2121272" cy="2515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3" descr="C:\Users\Home\Desktop\фес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0240">
            <a:off x="6547528" y="1135927"/>
            <a:ext cx="2351149" cy="2719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4" descr="C:\Users\Home\Desktop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600000">
            <a:off x="4572000" y="2132856"/>
            <a:ext cx="2104860" cy="250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611560" y="5157192"/>
            <a:ext cx="813690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 рамках сетевого взаимодействия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проведен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весенний краевой Фестиваль адаптивного скалолазания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«Своя вершина»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949280"/>
            <a:ext cx="811971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Организована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круглогодичная реализация программ дополнительного образования для детей с ОВЗ</a:t>
            </a: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0"/>
            <a:ext cx="698477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7 апреля 2021 года в Соликамском городском округе в клубе «Изумруд» прошел Первый городской фестиваль по адаптивному скалолазанию «Своя вершина» для детей с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ОВЗ.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980728"/>
            <a:ext cx="5076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На мероприятии ребята вместе с родителями побывали на интересных площадках: площадка адаптивного скалолазания, на которой ребята покоряли «горные вершины»; а родители в это время посетили площадку по дыхательной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гимнастике.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852936"/>
            <a:ext cx="5184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Педагог дополнительного образования </a:t>
            </a: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О.В. Пономарева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рассказала, что дыхательная гимнастика-это отличная профилактика ОРЗ и ОРВИ. Показала базовый комплекс гимнастики, вручила памятки по родительскому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просвещению.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653136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На каждой площадке ребята и родители узнавали и открывали для себя что-то интересное и новое. По итогу фестиваля все ребята получили сертификаты, медали и сладости. Этот праздник прошел в теплой и дружной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атмосфере.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240360" cy="1753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2896"/>
            <a:ext cx="3408312" cy="2088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81128"/>
            <a:ext cx="2771800" cy="1847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022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88640"/>
            <a:ext cx="5929828" cy="400110"/>
          </a:xfrm>
          <a:prstGeom prst="rect">
            <a:avLst/>
          </a:prstGeom>
          <a:ln w="38100">
            <a:solidFill>
              <a:srgbClr val="3399FF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Результаты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реализации программы в рамках 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проекта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836712"/>
            <a:ext cx="3716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Позитивная динамика в развитии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59832" cy="30689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71800" y="1196752"/>
            <a:ext cx="626469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За время реализации программы по адаптивному скалолазанию, дети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научились: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988840"/>
            <a:ext cx="6336704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концентрировать свое внимание на трассах,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2492896"/>
            <a:ext cx="7488832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включать воображение, стратегическое мышление и зрительную память,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3284984"/>
            <a:ext cx="6840760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делать смелые и правильные движения.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861048"/>
            <a:ext cx="612068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Родители отмечают, что после занятий ребята становятся спокойнее, так как часть своей энергии оставляют на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скалодроме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063" y="3645024"/>
            <a:ext cx="2696937" cy="214949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43808" y="4869160"/>
            <a:ext cx="2996333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Коммуникативные навыки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301208"/>
            <a:ext cx="88569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дети научились слушать и слышать своего педагога, тренера, с которым сразу нашли общий язык и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понимание;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5008" y="5949280"/>
            <a:ext cx="8928992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наличие мотивации посещать занятия, находить себе новых друзей и учатся ставить цели и достигать их.</a:t>
            </a:r>
          </a:p>
        </p:txBody>
      </p:sp>
    </p:spTree>
    <p:extLst>
      <p:ext uri="{BB962C8B-B14F-4D97-AF65-F5344CB8AC3E}">
        <p14:creationId xmlns="" xmlns:p14="http://schemas.microsoft.com/office/powerpoint/2010/main" val="20046475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48680"/>
            <a:ext cx="154766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8034064" cy="360040"/>
          </a:xfr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Выбор инновационной технологии на основе вида спорта - скалолазание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92696"/>
            <a:ext cx="8100392" cy="646331"/>
          </a:xfrm>
          <a:prstGeom prst="rect">
            <a:avLst/>
          </a:prstGeom>
          <a:ln w="28575"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Своя специфика, дающая ему определенные преимущества перед другими видами адаптивного спорта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068960"/>
            <a:ext cx="1907704" cy="150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691680" y="1484784"/>
            <a:ext cx="7452320" cy="830997"/>
          </a:xfrm>
          <a:prstGeom prst="rect">
            <a:avLst/>
          </a:prstGeom>
          <a:ln w="28575"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Определенные физические упражнения способствуют развитию функциональных систем организма, повышают общий уровень здоровья, иммунитет, способность к адаптации, стимулируют умственную деятельность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844824"/>
            <a:ext cx="1907704" cy="1319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691680" y="2420888"/>
            <a:ext cx="7452320" cy="584775"/>
          </a:xfrm>
          <a:prstGeom prst="rect">
            <a:avLst/>
          </a:prstGeom>
          <a:ln w="28575"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Для детей с особенностями развития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это шаг к реабилитации и расширению контактов с окружающим миром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91680" y="3140968"/>
            <a:ext cx="7452320" cy="830997"/>
          </a:xfrm>
          <a:prstGeom prst="rect">
            <a:avLst/>
          </a:prstGeom>
          <a:ln w="28575"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Участвуя в процессе физической подготовки и обеспечивая безопасность на занятиях, родители получают возможность улучшить свои взаимоотношения с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детьми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84356" y="4149080"/>
            <a:ext cx="7344816" cy="584775"/>
          </a:xfrm>
          <a:prstGeom prst="rect">
            <a:avLst/>
          </a:prstGeom>
          <a:ln w="28575"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Занятиям адаптивным скалолазанием дети с нарушением слуха становятся более внимательными,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сконцентрированными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53136"/>
            <a:ext cx="1619672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799184" y="4869160"/>
            <a:ext cx="7344816" cy="830997"/>
          </a:xfrm>
          <a:prstGeom prst="rect">
            <a:avLst/>
          </a:prstGeom>
          <a:ln w="28575"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pPr lvl="0" indent="-342900" algn="just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Занятия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скалолазанием для детей с ДЦП и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физическая нагрузка, элементы лазания,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упражнения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благотворно влияют на состояние и развитие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мышечной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системы организма, физическое состояние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детей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5805264"/>
            <a:ext cx="7308304" cy="338554"/>
          </a:xfrm>
          <a:prstGeom prst="rect">
            <a:avLst/>
          </a:prstGeom>
          <a:ln w="38100"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pPr lvl="0" indent="-342900" algn="ctr"/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Детям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 РАС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занятия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благотворно влияют на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их 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умственное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развитие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48870" y="6273225"/>
            <a:ext cx="7395130" cy="584775"/>
          </a:xfrm>
          <a:prstGeom prst="rect">
            <a:avLst/>
          </a:prstGeom>
          <a:ln w="28575"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Выполняя различные комбинации и элементы движений на </a:t>
            </a:r>
            <a:r>
              <a:rPr lang="ru-RU" sz="1600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скалодроме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, они учатся мыслить иначе, находить свои варианты прохождения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трассы 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1535639" cy="98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50001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8104" y="116632"/>
            <a:ext cx="196560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Arial Narrow" panose="020B0606020202030204" pitchFamily="34" charset="0"/>
                <a:cs typeface="Times New Roman" pitchFamily="18" charset="0"/>
              </a:rPr>
              <a:t>Скалолазание</a:t>
            </a:r>
            <a:endParaRPr lang="ru-RU" sz="24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764704"/>
            <a:ext cx="2728632" cy="400110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Уникальный вид спорта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0"/>
            <a:ext cx="4163168" cy="2868423"/>
          </a:xfrm>
          <a:prstGeom prst="roundRect">
            <a:avLst/>
          </a:prstGeom>
          <a:blipFill rotWithShape="0">
            <a:blip r:embed="rId2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4980832" y="1412776"/>
            <a:ext cx="4163168" cy="2868423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рямоугольник 4"/>
          <p:cNvSpPr/>
          <p:nvPr/>
        </p:nvSpPr>
        <p:spPr>
          <a:xfrm>
            <a:off x="35436" y="3284984"/>
            <a:ext cx="4572000" cy="1477328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lvl="0"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…заключается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в лазании по естественному или искусственному рельефу. Этот спорт возник из альпинизма, и является одной из его техник. Однако, цель скалолазания - не достижение горных вершин, а сам процесс.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4941168"/>
            <a:ext cx="5404048" cy="1200329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…сочетающий в себе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физические нагрузки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и развитие логического мышления. Также скалолазание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развивает личностные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качества, учит настойчивости, целеустремлённости, собранности, взаимопонимание.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393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55776" y="2492896"/>
            <a:ext cx="4680520" cy="2592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Швецова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Евгения Павловна,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МАОУДО «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ЦРТДиЮ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«Звёздный»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enay_484@mail.ru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662" y="5157192"/>
            <a:ext cx="1791338" cy="149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258"/>
          <p:cNvSpPr txBox="1">
            <a:spLocks noChangeArrowheads="1"/>
          </p:cNvSpPr>
          <p:nvPr/>
        </p:nvSpPr>
        <p:spPr bwMode="gray">
          <a:xfrm>
            <a:off x="2483768" y="1628800"/>
            <a:ext cx="511256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Приглашаем к сотрудничеству!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35896" y="188640"/>
            <a:ext cx="4572000" cy="64633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Адаптивное скалолазание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англ.paraclimbing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)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20888"/>
            <a:ext cx="6624736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Вид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спорта и вид активного отдыха для людей с ограниченными возможностями здоровья</a:t>
            </a: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который заключается в лазании по естественному (скалы) или искусственному (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скалодром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) рельефу.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196752"/>
            <a:ext cx="5616624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Адаптивное скалолазание (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параклаймбинг</a:t>
            </a:r>
            <a:r>
              <a:rPr lang="ru-RU" b="1" u="sng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)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ориентировано на людей с ограниченными физическими возможностями здоровь</a:t>
            </a:r>
            <a:r>
              <a:rPr lang="ru-RU" b="1" dirty="0">
                <a:solidFill>
                  <a:schemeClr val="accent6">
                    <a:lumMod val="1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я</a:t>
            </a:r>
            <a:r>
              <a:rPr lang="ru-RU" dirty="0">
                <a:solidFill>
                  <a:schemeClr val="accent6">
                    <a:lumMod val="1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3645024"/>
            <a:ext cx="2879314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Преимущество вида спорта: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4365104"/>
            <a:ext cx="3851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это не только вид спорта, но и метод реабилитации,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не только физическая нагрузка, где работают все группы мышц, но и тест на координацию движений и логическое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мышление.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большинство инвалидов, относящихся к разным нозологическим группам, не имеет к нему противопоказаний,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4452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большинство инвалидов, относящихся к разным нозологическим группам, не имеет к нему противопоказаний, </a:t>
            </a:r>
          </a:p>
        </p:txBody>
      </p:sp>
    </p:spTree>
    <p:extLst>
      <p:ext uri="{BB962C8B-B14F-4D97-AF65-F5344CB8AC3E}">
        <p14:creationId xmlns="" xmlns:p14="http://schemas.microsoft.com/office/powerpoint/2010/main" val="3179240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260648"/>
            <a:ext cx="3667607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адаптивного  скалолазания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flipH="1">
            <a:off x="251520" y="908720"/>
            <a:ext cx="2592288" cy="2428296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107504" y="3573016"/>
            <a:ext cx="2808312" cy="2326762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3059832" y="1052736"/>
            <a:ext cx="5760640" cy="193899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Спортивное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направление 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(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paraclimbing</a:t>
            </a: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) встречается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также  название «</a:t>
            </a:r>
            <a:r>
              <a:rPr lang="ru-RU" sz="2000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параскалолазание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».</a:t>
            </a:r>
          </a:p>
          <a:p>
            <a:pPr lvl="0" algn="just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Направление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является совсем молодым, и у его истоков стояли такие страны, как Россия, Италия, Япония. В нашей стране предложил и основал этот вид спорта </a:t>
            </a:r>
            <a:r>
              <a:rPr lang="ru-RU" sz="2000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Пиратинский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А.Е. в 2006 году.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3573016"/>
            <a:ext cx="5688632" cy="2246769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Реабилитационные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мероприятия -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данный вид носит только индивидуальный характер т.к. опробован в единичном варианте (3-4 спортсмена).</a:t>
            </a:r>
          </a:p>
          <a:p>
            <a:pPr lvl="0" algn="just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Работая с такими детьми, понимаешь – это особенные дети. У них свой мир, свое понимание всего того, на что другие люди смотрят обыкновенно. </a:t>
            </a:r>
          </a:p>
        </p:txBody>
      </p:sp>
    </p:spTree>
    <p:extLst>
      <p:ext uri="{BB962C8B-B14F-4D97-AF65-F5344CB8AC3E}">
        <p14:creationId xmlns="" xmlns:p14="http://schemas.microsoft.com/office/powerpoint/2010/main" val="3081166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509120"/>
            <a:ext cx="4896544" cy="923330"/>
          </a:xfrm>
          <a:prstGeom prst="rect">
            <a:avLst/>
          </a:prstGeom>
          <a:ln w="38100"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ампутированы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конечности (занятия возможны даже при отсутствии двух нижних конечностей).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260648"/>
            <a:ext cx="4152227" cy="36933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Показание к занятием скалолазанием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980728"/>
            <a:ext cx="2137124" cy="369332"/>
          </a:xfrm>
          <a:prstGeom prst="rect">
            <a:avLst/>
          </a:prstGeom>
          <a:ln w="28575">
            <a:solidFill>
              <a:srgbClr val="3399FF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взрослые и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дети;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628800"/>
            <a:ext cx="323518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3399FF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не имеющие слуха и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зрения; 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2852936"/>
            <a:ext cx="6552728" cy="369332"/>
          </a:xfrm>
          <a:prstGeom prst="rect">
            <a:avLst/>
          </a:prstGeom>
          <a:ln w="28575"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 диагнозом ДЦП (детский церебральный паралич) и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артритом;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3356992"/>
            <a:ext cx="5904656" cy="369332"/>
          </a:xfrm>
          <a:prstGeom prst="rect">
            <a:avLst/>
          </a:prstGeom>
          <a:ln w="28575">
            <a:solidFill>
              <a:srgbClr val="3399FF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 повреждениями позвоночника и мышечной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дистонией; 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764704"/>
            <a:ext cx="187220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980728"/>
            <a:ext cx="2195736" cy="1655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1.wp.com/itc.ua/wp-content/uploads/2014/09/k2funs5w1j2z70a0e8g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37112"/>
            <a:ext cx="381642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3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2160240" cy="1847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37619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6632"/>
            <a:ext cx="72008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Проект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Адаптивное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скалолазание «Своя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вершина»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1052736"/>
            <a:ext cx="684076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При поддержке Министерства образования и науки Пермского края </a:t>
            </a: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ГУ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ДО «Пермский краевой центр «Муравейник»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1772816"/>
            <a:ext cx="45720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Проект Адаптивное скалолазание </a:t>
            </a: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Своя вершина» стал одним из победителей в конкурсной номинации «Программы с детьми с ограниченными возможностями».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3861048"/>
            <a:ext cx="5400600" cy="17543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Разработчиком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исполнителем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данного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проекта является:</a:t>
            </a:r>
          </a:p>
          <a:p>
            <a:pPr marL="285750" indent="-285750"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педагог дополнительного образования </a:t>
            </a:r>
          </a:p>
          <a:p>
            <a:pPr marL="285750" indent="-285750"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Швецова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Е.П.  </a:t>
            </a:r>
          </a:p>
          <a:p>
            <a:pPr marL="285750" indent="-285750" algn="ctr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МАОУ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ДО «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ЦРТДиЮ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«Звёздный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».</a:t>
            </a:r>
          </a:p>
          <a:p>
            <a:pPr marL="285750" indent="-285750"/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924944"/>
            <a:ext cx="8029400" cy="6771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Цель проекта: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содействии реабилитации и социальной адаптации детей и подростков с особенностями развития посредством адаптивного скалолазания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2996974" cy="2520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0868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2040" y="188640"/>
            <a:ext cx="2880320" cy="40011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Особенность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проекта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692696"/>
            <a:ext cx="5976664" cy="1754326"/>
          </a:xfrm>
          <a:prstGeom prst="rect">
            <a:avLst/>
          </a:prstGeom>
          <a:ln w="28575">
            <a:solidFill>
              <a:srgbClr val="3399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етевое взаимодействие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МАОУ ДО «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ЦРТДиЮ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«Звездный» и МБОУ «Специальная (коррекционная) школа для обучающихся с ограниченными возможностями здоровья» с целью решения актуальных задач по реабилитации и адаптации детей и подростков с особенностями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развития.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376264" cy="2376264"/>
          </a:xfrm>
          <a:prstGeom prst="rect">
            <a:avLst/>
          </a:prstGeom>
          <a:solidFill>
            <a:schemeClr val="accent2"/>
          </a:solidFill>
          <a:ln w="1905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9138" y="2924944"/>
            <a:ext cx="5138926" cy="3416320"/>
          </a:xfrm>
          <a:prstGeom prst="rect">
            <a:avLst/>
          </a:prstGeom>
          <a:ln w="28575">
            <a:solidFill>
              <a:srgbClr val="3399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С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оциальное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партнёрство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Пермская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федерация альпинизма и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скалолазания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Соликамская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городская организация Пермской краевой организации Всероссийского общества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инвалидов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Соликамская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городская общественная организация детей-инвалидов «ЛУЧ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Региональная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общественная организация «Федерация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Армспорта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Пермского края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Городской актив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родителей,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коммерческий сектор.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27576" y="2924944"/>
            <a:ext cx="3816424" cy="3416320"/>
          </a:xfrm>
          <a:prstGeom prst="rect">
            <a:avLst/>
          </a:prstGeom>
          <a:ln w="28575">
            <a:solidFill>
              <a:srgbClr val="3399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Оценка проведенного 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анкетирование и наблюдения,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позволила сделать вывод,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что в нашем городе имеет место быть неприятие здоровыми детьми детей с особенностями развития.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Адаптивное скалолазание позволяет организовать общность сверстников, ориентированную на активное включение каждого ребенка в совместную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деятельность и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 особыми потребностями, и нормально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развивающегося.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2260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627784" y="191549"/>
            <a:ext cx="6048672" cy="501147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Материально-техническое обеспечение проекта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C:\Users\Home\Desktop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6251">
            <a:off x="260067" y="262776"/>
            <a:ext cx="2166899" cy="2248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9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2692003" cy="3095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771800" y="836712"/>
            <a:ext cx="6264696" cy="1754326"/>
          </a:xfrm>
          <a:prstGeom prst="rect">
            <a:avLst/>
          </a:prstGeom>
          <a:ln w="28575">
            <a:solidFill>
              <a:srgbClr val="6666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Построен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нетравматичный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» безопасный тренажер по скалолазанию в виде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скалодромной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 комнаты на базе подразделения ЦДТ «Кристалл» «Клуб «Изумруд», находящегося в непосредственной близости с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МБОУ «Специальная (коррекционная) школа для обучающихся с ограниченными возможностями здоровья».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2852936"/>
            <a:ext cx="6084168" cy="175432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/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Скалодром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адаптирован под детей с нарушениями опорно-двигательного аппарата, с нарушением слуха, зрения, речи,  умственной отсталостью, с задержкой психического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развития так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как они будут застрахованы специальной страховочной привязью и веревкой сверху без возможности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травматичного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 срыва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2" descr="D:\Швецова Е.П\Мои объединения\Боулдеринг\фотки\20181024_1119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437112"/>
            <a:ext cx="1835696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Содержимое 9" descr="20181024_11191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6300192" y="4581128"/>
            <a:ext cx="1835696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126550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188640"/>
            <a:ext cx="5436096" cy="147732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Совместно с Пермской федерацией альпинизма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скалолазания организованно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обучение по адаптивному скалолазанию для педагогов, тренеров, спортивных инструкторов и волонтеров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городов: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Соликамск,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Березники,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Пермь.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204864"/>
            <a:ext cx="8676456" cy="147732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Разработана и проведена система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образовательных мероприятий на базе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скалодромов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на базе МАОУДО «ЦДТ «Кристалл» и МАОУДО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ЦРТДиЮ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«Звездный»: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обучающий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семинар для педагогов, тренеров, спортивных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инструкторов;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мастер-класс от мастера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параскалолазания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из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г.Санкт-Петербург;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осенние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 весенние досуговые каникулы «Своя вершина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508104" y="1772816"/>
            <a:ext cx="576064" cy="36004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259632" y="3861048"/>
            <a:ext cx="576064" cy="36004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732240" y="3861048"/>
            <a:ext cx="576064" cy="36004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365104"/>
            <a:ext cx="4752528" cy="147732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Педагогами дополнительного образования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МАОУДО «ЦДТ «Кристалл» и МАОУДО «ЦРТДиЮ «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Звездный» разработанные дополнительные адаптированные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общеразвивающие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программы.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4365104"/>
            <a:ext cx="4176464" cy="1477328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Федерация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скалолазания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Пермского края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разработала инструкцию по технике безопасности для проведения занятий по скалолазанию для детей с ОВЗ.</a:t>
            </a: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322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3eebbe142f784bff7ca91f02d140af16c4c6c1"/>
</p:tagLst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3769</TotalTime>
  <Words>1664</Words>
  <Application>Microsoft Office PowerPoint</Application>
  <PresentationFormat>Экран (4:3)</PresentationFormat>
  <Paragraphs>158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Материально-техническое обеспечение проекта</vt:lpstr>
      <vt:lpstr>Слайд 9</vt:lpstr>
      <vt:lpstr>Особенности адаптированной программы</vt:lpstr>
      <vt:lpstr>Ожидаемые результаты программы</vt:lpstr>
      <vt:lpstr>Слайд 12</vt:lpstr>
      <vt:lpstr>Особенности учебного процесса</vt:lpstr>
      <vt:lpstr>Определение средств и методов работы при реализации программы</vt:lpstr>
      <vt:lpstr>Организация соревновательной деятельности</vt:lpstr>
      <vt:lpstr>Городской фестиваль по адаптивному скалолазанию «Своя вершина»</vt:lpstr>
      <vt:lpstr>Слайд 17</vt:lpstr>
      <vt:lpstr>Слайд 18</vt:lpstr>
      <vt:lpstr>Выбор инновационной технологии на основе вида спорта - скалолазание</vt:lpstr>
      <vt:lpstr>Слайд 20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Активный отдых</dc:title>
  <dc:creator>obstinate</dc:creator>
  <dc:description>Шаблон презентации с сайта https://presentation-creation.ru/</dc:description>
  <cp:lastModifiedBy>Home</cp:lastModifiedBy>
  <cp:revision>1434</cp:revision>
  <dcterms:created xsi:type="dcterms:W3CDTF">2018-02-25T09:09:03Z</dcterms:created>
  <dcterms:modified xsi:type="dcterms:W3CDTF">2021-07-11T09:53:56Z</dcterms:modified>
</cp:coreProperties>
</file>