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3" r:id="rId4"/>
    <p:sldId id="257" r:id="rId5"/>
    <p:sldId id="275" r:id="rId6"/>
    <p:sldId id="278" r:id="rId7"/>
    <p:sldId id="283" r:id="rId8"/>
    <p:sldId id="261" r:id="rId9"/>
    <p:sldId id="268" r:id="rId10"/>
    <p:sldId id="269" r:id="rId11"/>
    <p:sldId id="279" r:id="rId12"/>
    <p:sldId id="280" r:id="rId13"/>
    <p:sldId id="281" r:id="rId14"/>
    <p:sldId id="286" r:id="rId15"/>
    <p:sldId id="266" r:id="rId16"/>
  </p:sldIdLst>
  <p:sldSz cx="12192000" cy="6858000"/>
  <p:notesSz cx="685800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нтина Бурлак" initials="ВБ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896981627296575E-4"/>
          <c:y val="1.1268489200282712E-3"/>
          <c:w val="0.99550508530183723"/>
          <c:h val="0.546660941454291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ШСК, вошедших в реестр (перечень) ШСК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Республика Татарстан</c:v>
                </c:pt>
                <c:pt idx="1">
                  <c:v>Московская область</c:v>
                </c:pt>
                <c:pt idx="2">
                  <c:v>Краснодарский край</c:v>
                </c:pt>
                <c:pt idx="3">
                  <c:v>Республика Башкортостан</c:v>
                </c:pt>
                <c:pt idx="4">
                  <c:v>Красноярский край</c:v>
                </c:pt>
                <c:pt idx="5">
                  <c:v>Самарская область</c:v>
                </c:pt>
                <c:pt idx="6">
                  <c:v>Оренбургская область</c:v>
                </c:pt>
                <c:pt idx="7">
                  <c:v>Свердловская область</c:v>
                </c:pt>
                <c:pt idx="8">
                  <c:v>Челябинская область</c:v>
                </c:pt>
                <c:pt idx="9">
                  <c:v>Воронежская область</c:v>
                </c:pt>
                <c:pt idx="10">
                  <c:v>г. Москва</c:v>
                </c:pt>
                <c:pt idx="11">
                  <c:v>Республика Дагестан</c:v>
                </c:pt>
                <c:pt idx="12">
                  <c:v>Омская область</c:v>
                </c:pt>
                <c:pt idx="13">
                  <c:v>г. Санкт-Петербург</c:v>
                </c:pt>
                <c:pt idx="14">
                  <c:v>Новосибирская область</c:v>
                </c:pt>
                <c:pt idx="15">
                  <c:v>Ставропольский край</c:v>
                </c:pt>
                <c:pt idx="16">
                  <c:v>Нижегородская область</c:v>
                </c:pt>
                <c:pt idx="17">
                  <c:v>Белгородская область</c:v>
                </c:pt>
                <c:pt idx="18">
                  <c:v>Кемеровская область</c:v>
                </c:pt>
                <c:pt idx="19">
                  <c:v>Волгоградская область</c:v>
                </c:pt>
                <c:pt idx="20">
                  <c:v>Ростовская область</c:v>
                </c:pt>
                <c:pt idx="21">
                  <c:v>Курская область</c:v>
                </c:pt>
                <c:pt idx="22">
                  <c:v>Республика Саха (Якутия)</c:v>
                </c:pt>
                <c:pt idx="23">
                  <c:v>Хабаровский край</c:v>
                </c:pt>
                <c:pt idx="24">
                  <c:v>Кировская область</c:v>
                </c:pt>
                <c:pt idx="25">
                  <c:v>Ямало-Ненецкий автономный округ</c:v>
                </c:pt>
                <c:pt idx="26">
                  <c:v>Вологодская область</c:v>
                </c:pt>
                <c:pt idx="27">
                  <c:v>Ленинградская область</c:v>
                </c:pt>
                <c:pt idx="28">
                  <c:v>Тверская область</c:v>
                </c:pt>
                <c:pt idx="29">
                  <c:v>Чеченская Республика </c:v>
                </c:pt>
                <c:pt idx="30">
                  <c:v>Калужская область</c:v>
                </c:pt>
                <c:pt idx="31">
                  <c:v>Архангельская область</c:v>
                </c:pt>
                <c:pt idx="32">
                  <c:v>Пензенская область</c:v>
                </c:pt>
                <c:pt idx="33">
                  <c:v>Тульская область</c:v>
                </c:pt>
                <c:pt idx="34">
                  <c:v>Ульяновская область</c:v>
                </c:pt>
                <c:pt idx="35">
                  <c:v>Ярославская область</c:v>
                </c:pt>
                <c:pt idx="36">
                  <c:v>Алтайский край</c:v>
                </c:pt>
                <c:pt idx="37">
                  <c:v>Приморский край</c:v>
                </c:pt>
                <c:pt idx="38">
                  <c:v>Курганская область</c:v>
                </c:pt>
                <c:pt idx="39">
                  <c:v>Смоленская область</c:v>
                </c:pt>
                <c:pt idx="40">
                  <c:v>Республика Коми</c:v>
                </c:pt>
                <c:pt idx="41">
                  <c:v>Ненецкий автономный округ</c:v>
                </c:pt>
                <c:pt idx="42">
                  <c:v>Владимирская область</c:v>
                </c:pt>
                <c:pt idx="43">
                  <c:v>Липецкая область</c:v>
                </c:pt>
                <c:pt idx="44">
                  <c:v>Чувашская Республика</c:v>
                </c:pt>
                <c:pt idx="45">
                  <c:v>Удмуртская Республика</c:v>
                </c:pt>
                <c:pt idx="46">
                  <c:v>Тюменская область</c:v>
                </c:pt>
                <c:pt idx="47">
                  <c:v>Пермский край</c:v>
                </c:pt>
                <c:pt idx="48">
                  <c:v>Республика Бурятия </c:v>
                </c:pt>
                <c:pt idx="49">
                  <c:v>Орловская область</c:v>
                </c:pt>
                <c:pt idx="50">
                  <c:v>Республика Мордовия</c:v>
                </c:pt>
                <c:pt idx="51">
                  <c:v>Республика Тыва</c:v>
                </c:pt>
                <c:pt idx="52">
                  <c:v>Саратовская область</c:v>
                </c:pt>
                <c:pt idx="53">
                  <c:v>Брянская область</c:v>
                </c:pt>
                <c:pt idx="54">
                  <c:v>Кабардино-Балкарская Республика</c:v>
                </c:pt>
                <c:pt idx="55">
                  <c:v>Томская область</c:v>
                </c:pt>
                <c:pt idx="56">
                  <c:v>Ивановская область</c:v>
                </c:pt>
                <c:pt idx="57">
                  <c:v>Сахалинская область</c:v>
                </c:pt>
                <c:pt idx="58">
                  <c:v>Иркутская область</c:v>
                </c:pt>
                <c:pt idx="59">
                  <c:v>Карачаево-Черкесская Республика</c:v>
                </c:pt>
                <c:pt idx="60">
                  <c:v>Новгородская область</c:v>
                </c:pt>
                <c:pt idx="61">
                  <c:v>Рязанская область</c:v>
                </c:pt>
                <c:pt idx="62">
                  <c:v>Мурманская область</c:v>
                </c:pt>
                <c:pt idx="63">
                  <c:v>Костромская область</c:v>
                </c:pt>
                <c:pt idx="64">
                  <c:v>Калининградская область</c:v>
                </c:pt>
                <c:pt idx="65">
                  <c:v>Тамбовская область</c:v>
                </c:pt>
                <c:pt idx="66">
                  <c:v>Республика Хакасия</c:v>
                </c:pt>
                <c:pt idx="67">
                  <c:v>Республика Марий Эл</c:v>
                </c:pt>
                <c:pt idx="68">
                  <c:v>Чукотский автономный округ</c:v>
                </c:pt>
                <c:pt idx="69">
                  <c:v>Амурская область</c:v>
                </c:pt>
                <c:pt idx="70">
                  <c:v>Республика Алтай </c:v>
                </c:pt>
                <c:pt idx="71">
                  <c:v>Астраханская область</c:v>
                </c:pt>
                <c:pt idx="72">
                  <c:v>Псковская область</c:v>
                </c:pt>
                <c:pt idx="73">
                  <c:v>Республика Ингушетия</c:v>
                </c:pt>
                <c:pt idx="74">
                  <c:v>Республика Карелия</c:v>
                </c:pt>
                <c:pt idx="75">
                  <c:v>Забайкальский край</c:v>
                </c:pt>
                <c:pt idx="76">
                  <c:v>Республика Адыгея</c:v>
                </c:pt>
                <c:pt idx="77">
                  <c:v>г. Севастополь</c:v>
                </c:pt>
                <c:pt idx="78">
                  <c:v>Камчатский край</c:v>
                </c:pt>
                <c:pt idx="79">
                  <c:v>Республика Северная Осетия - Алания</c:v>
                </c:pt>
                <c:pt idx="80">
                  <c:v>Республика Крым</c:v>
                </c:pt>
                <c:pt idx="81">
                  <c:v>Ханты-Мансийский автономный округ</c:v>
                </c:pt>
                <c:pt idx="82">
                  <c:v>Республика Калмыкия</c:v>
                </c:pt>
                <c:pt idx="83">
                  <c:v>Еврейская автономная область</c:v>
                </c:pt>
                <c:pt idx="84">
                  <c:v>Магаданская область</c:v>
                </c:pt>
              </c:strCache>
            </c:strRef>
          </c:cat>
          <c:val>
            <c:numRef>
              <c:f>Лист1!$B$2:$B$86</c:f>
              <c:numCache>
                <c:formatCode>General</c:formatCode>
                <c:ptCount val="85"/>
                <c:pt idx="0">
                  <c:v>1295</c:v>
                </c:pt>
                <c:pt idx="1">
                  <c:v>1106</c:v>
                </c:pt>
                <c:pt idx="2">
                  <c:v>1039</c:v>
                </c:pt>
                <c:pt idx="3">
                  <c:v>846</c:v>
                </c:pt>
                <c:pt idx="4">
                  <c:v>751</c:v>
                </c:pt>
                <c:pt idx="5">
                  <c:v>676</c:v>
                </c:pt>
                <c:pt idx="6">
                  <c:v>603</c:v>
                </c:pt>
                <c:pt idx="7">
                  <c:v>603</c:v>
                </c:pt>
                <c:pt idx="8">
                  <c:v>600</c:v>
                </c:pt>
                <c:pt idx="9">
                  <c:v>557</c:v>
                </c:pt>
                <c:pt idx="10">
                  <c:v>556</c:v>
                </c:pt>
                <c:pt idx="11">
                  <c:v>514</c:v>
                </c:pt>
                <c:pt idx="12">
                  <c:v>514</c:v>
                </c:pt>
                <c:pt idx="13">
                  <c:v>457</c:v>
                </c:pt>
                <c:pt idx="14">
                  <c:v>452</c:v>
                </c:pt>
                <c:pt idx="15">
                  <c:v>429</c:v>
                </c:pt>
                <c:pt idx="16">
                  <c:v>423</c:v>
                </c:pt>
                <c:pt idx="17">
                  <c:v>415</c:v>
                </c:pt>
                <c:pt idx="18">
                  <c:v>413</c:v>
                </c:pt>
                <c:pt idx="19">
                  <c:v>398</c:v>
                </c:pt>
                <c:pt idx="20">
                  <c:v>394</c:v>
                </c:pt>
                <c:pt idx="21">
                  <c:v>379</c:v>
                </c:pt>
                <c:pt idx="22">
                  <c:v>352</c:v>
                </c:pt>
                <c:pt idx="23">
                  <c:v>336</c:v>
                </c:pt>
                <c:pt idx="24">
                  <c:v>330</c:v>
                </c:pt>
                <c:pt idx="25">
                  <c:v>317</c:v>
                </c:pt>
                <c:pt idx="26">
                  <c:v>295</c:v>
                </c:pt>
                <c:pt idx="27">
                  <c:v>291</c:v>
                </c:pt>
                <c:pt idx="28">
                  <c:v>291</c:v>
                </c:pt>
                <c:pt idx="29">
                  <c:v>274</c:v>
                </c:pt>
                <c:pt idx="30">
                  <c:v>269</c:v>
                </c:pt>
                <c:pt idx="31">
                  <c:v>259</c:v>
                </c:pt>
                <c:pt idx="32">
                  <c:v>252</c:v>
                </c:pt>
                <c:pt idx="33">
                  <c:v>239</c:v>
                </c:pt>
                <c:pt idx="34">
                  <c:v>233</c:v>
                </c:pt>
                <c:pt idx="35">
                  <c:v>232</c:v>
                </c:pt>
                <c:pt idx="36">
                  <c:v>227</c:v>
                </c:pt>
                <c:pt idx="37">
                  <c:v>227</c:v>
                </c:pt>
                <c:pt idx="38">
                  <c:v>223</c:v>
                </c:pt>
                <c:pt idx="39">
                  <c:v>222</c:v>
                </c:pt>
                <c:pt idx="40">
                  <c:v>220</c:v>
                </c:pt>
                <c:pt idx="41">
                  <c:v>207</c:v>
                </c:pt>
                <c:pt idx="42">
                  <c:v>197</c:v>
                </c:pt>
                <c:pt idx="43">
                  <c:v>196</c:v>
                </c:pt>
                <c:pt idx="44">
                  <c:v>188</c:v>
                </c:pt>
                <c:pt idx="45">
                  <c:v>184</c:v>
                </c:pt>
                <c:pt idx="46">
                  <c:v>178</c:v>
                </c:pt>
                <c:pt idx="47">
                  <c:v>177</c:v>
                </c:pt>
                <c:pt idx="48">
                  <c:v>168</c:v>
                </c:pt>
                <c:pt idx="49">
                  <c:v>168</c:v>
                </c:pt>
                <c:pt idx="50">
                  <c:v>155</c:v>
                </c:pt>
                <c:pt idx="51">
                  <c:v>152</c:v>
                </c:pt>
                <c:pt idx="52">
                  <c:v>149</c:v>
                </c:pt>
                <c:pt idx="53">
                  <c:v>141</c:v>
                </c:pt>
                <c:pt idx="54">
                  <c:v>136</c:v>
                </c:pt>
                <c:pt idx="55">
                  <c:v>127</c:v>
                </c:pt>
                <c:pt idx="56">
                  <c:v>126</c:v>
                </c:pt>
                <c:pt idx="57">
                  <c:v>120</c:v>
                </c:pt>
                <c:pt idx="58">
                  <c:v>114</c:v>
                </c:pt>
                <c:pt idx="59">
                  <c:v>107</c:v>
                </c:pt>
                <c:pt idx="60">
                  <c:v>105</c:v>
                </c:pt>
                <c:pt idx="61">
                  <c:v>104</c:v>
                </c:pt>
                <c:pt idx="62">
                  <c:v>103</c:v>
                </c:pt>
                <c:pt idx="63">
                  <c:v>102</c:v>
                </c:pt>
                <c:pt idx="64">
                  <c:v>98</c:v>
                </c:pt>
                <c:pt idx="65">
                  <c:v>97</c:v>
                </c:pt>
                <c:pt idx="66">
                  <c:v>91</c:v>
                </c:pt>
                <c:pt idx="67">
                  <c:v>90</c:v>
                </c:pt>
                <c:pt idx="68">
                  <c:v>89</c:v>
                </c:pt>
                <c:pt idx="69">
                  <c:v>87</c:v>
                </c:pt>
                <c:pt idx="70">
                  <c:v>75</c:v>
                </c:pt>
                <c:pt idx="71">
                  <c:v>73</c:v>
                </c:pt>
                <c:pt idx="72">
                  <c:v>68</c:v>
                </c:pt>
                <c:pt idx="73">
                  <c:v>63</c:v>
                </c:pt>
                <c:pt idx="74">
                  <c:v>63</c:v>
                </c:pt>
                <c:pt idx="75">
                  <c:v>59</c:v>
                </c:pt>
                <c:pt idx="76">
                  <c:v>57</c:v>
                </c:pt>
                <c:pt idx="77">
                  <c:v>41</c:v>
                </c:pt>
                <c:pt idx="78">
                  <c:v>38</c:v>
                </c:pt>
                <c:pt idx="79">
                  <c:v>34</c:v>
                </c:pt>
                <c:pt idx="80">
                  <c:v>22</c:v>
                </c:pt>
                <c:pt idx="81">
                  <c:v>11</c:v>
                </c:pt>
                <c:pt idx="82">
                  <c:v>9</c:v>
                </c:pt>
                <c:pt idx="83">
                  <c:v>9</c:v>
                </c:pt>
                <c:pt idx="8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AD-4A2C-858E-8C82E44B0C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6691200"/>
        <c:axId val="136146944"/>
      </c:barChart>
      <c:catAx>
        <c:axId val="1669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6146944"/>
        <c:crosses val="autoZero"/>
        <c:auto val="1"/>
        <c:lblAlgn val="ctr"/>
        <c:lblOffset val="100"/>
        <c:noMultiLvlLbl val="0"/>
      </c:catAx>
      <c:valAx>
        <c:axId val="136146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69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47506561679793E-4"/>
          <c:y val="0"/>
          <c:w val="0.99913787729658787"/>
          <c:h val="0.58887742963802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B05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Самарская область</c:v>
                </c:pt>
                <c:pt idx="1">
                  <c:v>Тюменская область</c:v>
                </c:pt>
                <c:pt idx="2">
                  <c:v>Республика Татарстан</c:v>
                </c:pt>
                <c:pt idx="3">
                  <c:v>Тамбовская область</c:v>
                </c:pt>
                <c:pt idx="4">
                  <c:v>Республика Тыва</c:v>
                </c:pt>
                <c:pt idx="5">
                  <c:v>Хабаровский край</c:v>
                </c:pt>
                <c:pt idx="6">
                  <c:v>Вологодская область</c:v>
                </c:pt>
                <c:pt idx="7">
                  <c:v>Республика Крым</c:v>
                </c:pt>
                <c:pt idx="8">
                  <c:v>Краснодарский край</c:v>
                </c:pt>
                <c:pt idx="9">
                  <c:v>г. Москва</c:v>
                </c:pt>
                <c:pt idx="10">
                  <c:v>Пензенская область</c:v>
                </c:pt>
                <c:pt idx="11">
                  <c:v>Красноярский край</c:v>
                </c:pt>
                <c:pt idx="12">
                  <c:v>Ленинградская область</c:v>
                </c:pt>
                <c:pt idx="13">
                  <c:v>Архангельская область</c:v>
                </c:pt>
                <c:pt idx="14">
                  <c:v>Калужская область</c:v>
                </c:pt>
                <c:pt idx="15">
                  <c:v>Московская область</c:v>
                </c:pt>
                <c:pt idx="16">
                  <c:v>Белгородская область</c:v>
                </c:pt>
                <c:pt idx="17">
                  <c:v>Сахалинская область</c:v>
                </c:pt>
                <c:pt idx="18">
                  <c:v>Воронежская область</c:v>
                </c:pt>
                <c:pt idx="19">
                  <c:v>Кировская область</c:v>
                </c:pt>
                <c:pt idx="20">
                  <c:v>Челябинская область</c:v>
                </c:pt>
                <c:pt idx="21">
                  <c:v>Курская область</c:v>
                </c:pt>
                <c:pt idx="22">
                  <c:v>Липецкая область</c:v>
                </c:pt>
                <c:pt idx="23">
                  <c:v>Омская область</c:v>
                </c:pt>
                <c:pt idx="24">
                  <c:v>Новгородская область</c:v>
                </c:pt>
                <c:pt idx="25">
                  <c:v>Республика Коми</c:v>
                </c:pt>
                <c:pt idx="26">
                  <c:v>Курганская область</c:v>
                </c:pt>
                <c:pt idx="27">
                  <c:v>Оренбургская область</c:v>
                </c:pt>
                <c:pt idx="28">
                  <c:v>Ставропольский край</c:v>
                </c:pt>
                <c:pt idx="29">
                  <c:v>Чукотский автономный округ</c:v>
                </c:pt>
                <c:pt idx="30">
                  <c:v>Ненецкий автономный округ</c:v>
                </c:pt>
                <c:pt idx="31">
                  <c:v>Республика Башкортостан</c:v>
                </c:pt>
                <c:pt idx="32">
                  <c:v>Кемеровская область</c:v>
                </c:pt>
                <c:pt idx="33">
                  <c:v>Мурманская область</c:v>
                </c:pt>
                <c:pt idx="34">
                  <c:v>Карачаево-Черкесская Республика</c:v>
                </c:pt>
                <c:pt idx="35">
                  <c:v>Республика Мордовия</c:v>
                </c:pt>
                <c:pt idx="36">
                  <c:v>Тверская область</c:v>
                </c:pt>
                <c:pt idx="37">
                  <c:v>Ярославская область</c:v>
                </c:pt>
                <c:pt idx="38">
                  <c:v>г. Санкт-Петербург</c:v>
                </c:pt>
                <c:pt idx="39">
                  <c:v>Смоленская область</c:v>
                </c:pt>
                <c:pt idx="40">
                  <c:v>г. Севастополь</c:v>
                </c:pt>
                <c:pt idx="41">
                  <c:v>Ямало-Ненецкий автономный округ</c:v>
                </c:pt>
                <c:pt idx="42">
                  <c:v>Свердловская область</c:v>
                </c:pt>
                <c:pt idx="43">
                  <c:v>Республика Саха (Якутия)</c:v>
                </c:pt>
                <c:pt idx="44">
                  <c:v>Ульяновская область</c:v>
                </c:pt>
                <c:pt idx="45">
                  <c:v>Волгоградская область</c:v>
                </c:pt>
                <c:pt idx="46">
                  <c:v>Калининградская область</c:v>
                </c:pt>
                <c:pt idx="47">
                  <c:v>Владимирская область</c:v>
                </c:pt>
                <c:pt idx="48">
                  <c:v>Республика Алтай </c:v>
                </c:pt>
                <c:pt idx="49">
                  <c:v>Нижегородская область</c:v>
                </c:pt>
                <c:pt idx="50">
                  <c:v>Кабардино-Балкарская Республика</c:v>
                </c:pt>
                <c:pt idx="51">
                  <c:v>Республика Хакасия</c:v>
                </c:pt>
                <c:pt idx="52">
                  <c:v>Чеченская Республика </c:v>
                </c:pt>
                <c:pt idx="53">
                  <c:v>Тульская область</c:v>
                </c:pt>
                <c:pt idx="54">
                  <c:v>Республика Ингушетия</c:v>
                </c:pt>
                <c:pt idx="55">
                  <c:v>Ивановская область</c:v>
                </c:pt>
                <c:pt idx="56">
                  <c:v>Орловская область</c:v>
                </c:pt>
                <c:pt idx="57">
                  <c:v>Чувашская Республика</c:v>
                </c:pt>
                <c:pt idx="58">
                  <c:v>Новосибирская область</c:v>
                </c:pt>
                <c:pt idx="59">
                  <c:v>Псковская область</c:v>
                </c:pt>
                <c:pt idx="60">
                  <c:v>Приморский край</c:v>
                </c:pt>
                <c:pt idx="61">
                  <c:v>Республика Адыгея</c:v>
                </c:pt>
                <c:pt idx="62">
                  <c:v>Томская область</c:v>
                </c:pt>
                <c:pt idx="63">
                  <c:v>Костромская область</c:v>
                </c:pt>
                <c:pt idx="64">
                  <c:v>Республика Бурятия </c:v>
                </c:pt>
                <c:pt idx="65">
                  <c:v>Республика Дагестан</c:v>
                </c:pt>
                <c:pt idx="66">
                  <c:v>Республика Марий Эл</c:v>
                </c:pt>
                <c:pt idx="67">
                  <c:v>Пермский край</c:v>
                </c:pt>
                <c:pt idx="68">
                  <c:v>Рязанская область</c:v>
                </c:pt>
                <c:pt idx="69">
                  <c:v>Ростовская область</c:v>
                </c:pt>
                <c:pt idx="70">
                  <c:v>Удмуртская Республика</c:v>
                </c:pt>
                <c:pt idx="71">
                  <c:v>Алтайский край</c:v>
                </c:pt>
                <c:pt idx="72">
                  <c:v>Республика Карелия</c:v>
                </c:pt>
                <c:pt idx="73">
                  <c:v>Камчатский край</c:v>
                </c:pt>
                <c:pt idx="74">
                  <c:v>Брянская область</c:v>
                </c:pt>
                <c:pt idx="75">
                  <c:v>Амурская область</c:v>
                </c:pt>
                <c:pt idx="76">
                  <c:v>Астраханская область</c:v>
                </c:pt>
                <c:pt idx="77">
                  <c:v>Ханты-Мансийский автономный округ</c:v>
                </c:pt>
                <c:pt idx="78">
                  <c:v>Республика Северная Осетия - Алания</c:v>
                </c:pt>
                <c:pt idx="79">
                  <c:v>Саратовская область</c:v>
                </c:pt>
                <c:pt idx="80">
                  <c:v>Еврейская автономная область</c:v>
                </c:pt>
                <c:pt idx="81">
                  <c:v>Иркутская область</c:v>
                </c:pt>
                <c:pt idx="82">
                  <c:v>Забайкальский край</c:v>
                </c:pt>
                <c:pt idx="83">
                  <c:v>Республика Калмыкия</c:v>
                </c:pt>
                <c:pt idx="84">
                  <c:v>Магаданская область</c:v>
                </c:pt>
              </c:strCache>
            </c:strRef>
          </c:cat>
          <c:val>
            <c:numRef>
              <c:f>Лист1!$B$2:$B$86</c:f>
              <c:numCache>
                <c:formatCode>0%</c:formatCode>
                <c:ptCount val="85"/>
                <c:pt idx="0">
                  <c:v>0.96</c:v>
                </c:pt>
                <c:pt idx="1">
                  <c:v>0.94</c:v>
                </c:pt>
                <c:pt idx="2">
                  <c:v>0.93</c:v>
                </c:pt>
                <c:pt idx="3">
                  <c:v>0.89</c:v>
                </c:pt>
                <c:pt idx="4">
                  <c:v>0.88</c:v>
                </c:pt>
                <c:pt idx="5">
                  <c:v>0.87</c:v>
                </c:pt>
                <c:pt idx="6">
                  <c:v>0.87</c:v>
                </c:pt>
                <c:pt idx="7">
                  <c:v>0.85</c:v>
                </c:pt>
                <c:pt idx="8">
                  <c:v>0.84</c:v>
                </c:pt>
                <c:pt idx="9">
                  <c:v>0.83</c:v>
                </c:pt>
                <c:pt idx="10">
                  <c:v>0.82</c:v>
                </c:pt>
                <c:pt idx="11">
                  <c:v>0.81</c:v>
                </c:pt>
                <c:pt idx="12">
                  <c:v>0.79</c:v>
                </c:pt>
                <c:pt idx="13">
                  <c:v>0.78</c:v>
                </c:pt>
                <c:pt idx="14">
                  <c:v>0.77</c:v>
                </c:pt>
                <c:pt idx="15">
                  <c:v>0.77</c:v>
                </c:pt>
                <c:pt idx="16">
                  <c:v>0.75</c:v>
                </c:pt>
                <c:pt idx="17">
                  <c:v>0.75</c:v>
                </c:pt>
                <c:pt idx="18">
                  <c:v>0.74</c:v>
                </c:pt>
                <c:pt idx="19">
                  <c:v>0.73</c:v>
                </c:pt>
                <c:pt idx="20">
                  <c:v>0.73</c:v>
                </c:pt>
                <c:pt idx="21">
                  <c:v>0.72</c:v>
                </c:pt>
                <c:pt idx="22">
                  <c:v>0.72</c:v>
                </c:pt>
                <c:pt idx="23">
                  <c:v>0.72</c:v>
                </c:pt>
                <c:pt idx="24">
                  <c:v>0.7</c:v>
                </c:pt>
                <c:pt idx="25">
                  <c:v>0.69</c:v>
                </c:pt>
                <c:pt idx="26">
                  <c:v>0.69</c:v>
                </c:pt>
                <c:pt idx="27">
                  <c:v>0.69</c:v>
                </c:pt>
                <c:pt idx="28">
                  <c:v>0.68</c:v>
                </c:pt>
                <c:pt idx="29">
                  <c:v>0.68</c:v>
                </c:pt>
                <c:pt idx="30">
                  <c:v>0.66</c:v>
                </c:pt>
                <c:pt idx="31">
                  <c:v>0.65</c:v>
                </c:pt>
                <c:pt idx="32">
                  <c:v>0.63</c:v>
                </c:pt>
                <c:pt idx="33">
                  <c:v>0.63</c:v>
                </c:pt>
                <c:pt idx="34">
                  <c:v>0.61</c:v>
                </c:pt>
                <c:pt idx="35">
                  <c:v>0.61</c:v>
                </c:pt>
                <c:pt idx="36">
                  <c:v>0.61</c:v>
                </c:pt>
                <c:pt idx="37">
                  <c:v>0.61</c:v>
                </c:pt>
                <c:pt idx="38">
                  <c:v>0.61</c:v>
                </c:pt>
                <c:pt idx="39">
                  <c:v>0.6</c:v>
                </c:pt>
                <c:pt idx="40">
                  <c:v>0.6</c:v>
                </c:pt>
                <c:pt idx="41">
                  <c:v>0.57999999999999996</c:v>
                </c:pt>
                <c:pt idx="42">
                  <c:v>0.56999999999999995</c:v>
                </c:pt>
                <c:pt idx="43">
                  <c:v>0.56000000000000005</c:v>
                </c:pt>
                <c:pt idx="44">
                  <c:v>0.56000000000000005</c:v>
                </c:pt>
                <c:pt idx="45">
                  <c:v>0.55000000000000004</c:v>
                </c:pt>
                <c:pt idx="46">
                  <c:v>0.55000000000000004</c:v>
                </c:pt>
                <c:pt idx="47">
                  <c:v>0.53</c:v>
                </c:pt>
                <c:pt idx="48">
                  <c:v>0.52</c:v>
                </c:pt>
                <c:pt idx="49">
                  <c:v>0.52</c:v>
                </c:pt>
                <c:pt idx="50">
                  <c:v>0.51</c:v>
                </c:pt>
                <c:pt idx="51">
                  <c:v>0.51</c:v>
                </c:pt>
                <c:pt idx="52">
                  <c:v>0.51</c:v>
                </c:pt>
                <c:pt idx="53">
                  <c:v>0.51</c:v>
                </c:pt>
                <c:pt idx="54">
                  <c:v>0.48</c:v>
                </c:pt>
                <c:pt idx="55">
                  <c:v>0.47</c:v>
                </c:pt>
                <c:pt idx="56">
                  <c:v>0.47</c:v>
                </c:pt>
                <c:pt idx="57">
                  <c:v>0.46</c:v>
                </c:pt>
                <c:pt idx="58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30-471C-A285-D4D43E8779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Самарская область</c:v>
                </c:pt>
                <c:pt idx="1">
                  <c:v>Тюменская область</c:v>
                </c:pt>
                <c:pt idx="2">
                  <c:v>Республика Татарстан</c:v>
                </c:pt>
                <c:pt idx="3">
                  <c:v>Тамбовская область</c:v>
                </c:pt>
                <c:pt idx="4">
                  <c:v>Республика Тыва</c:v>
                </c:pt>
                <c:pt idx="5">
                  <c:v>Хабаровский край</c:v>
                </c:pt>
                <c:pt idx="6">
                  <c:v>Вологодская область</c:v>
                </c:pt>
                <c:pt idx="7">
                  <c:v>Республика Крым</c:v>
                </c:pt>
                <c:pt idx="8">
                  <c:v>Краснодарский край</c:v>
                </c:pt>
                <c:pt idx="9">
                  <c:v>г. Москва</c:v>
                </c:pt>
                <c:pt idx="10">
                  <c:v>Пензенская область</c:v>
                </c:pt>
                <c:pt idx="11">
                  <c:v>Красноярский край</c:v>
                </c:pt>
                <c:pt idx="12">
                  <c:v>Ленинградская область</c:v>
                </c:pt>
                <c:pt idx="13">
                  <c:v>Архангельская область</c:v>
                </c:pt>
                <c:pt idx="14">
                  <c:v>Калужская область</c:v>
                </c:pt>
                <c:pt idx="15">
                  <c:v>Московская область</c:v>
                </c:pt>
                <c:pt idx="16">
                  <c:v>Белгородская область</c:v>
                </c:pt>
                <c:pt idx="17">
                  <c:v>Сахалинская область</c:v>
                </c:pt>
                <c:pt idx="18">
                  <c:v>Воронежская область</c:v>
                </c:pt>
                <c:pt idx="19">
                  <c:v>Кировская область</c:v>
                </c:pt>
                <c:pt idx="20">
                  <c:v>Челябинская область</c:v>
                </c:pt>
                <c:pt idx="21">
                  <c:v>Курская область</c:v>
                </c:pt>
                <c:pt idx="22">
                  <c:v>Липецкая область</c:v>
                </c:pt>
                <c:pt idx="23">
                  <c:v>Омская область</c:v>
                </c:pt>
                <c:pt idx="24">
                  <c:v>Новгородская область</c:v>
                </c:pt>
                <c:pt idx="25">
                  <c:v>Республика Коми</c:v>
                </c:pt>
                <c:pt idx="26">
                  <c:v>Курганская область</c:v>
                </c:pt>
                <c:pt idx="27">
                  <c:v>Оренбургская область</c:v>
                </c:pt>
                <c:pt idx="28">
                  <c:v>Ставропольский край</c:v>
                </c:pt>
                <c:pt idx="29">
                  <c:v>Чукотский автономный округ</c:v>
                </c:pt>
                <c:pt idx="30">
                  <c:v>Ненецкий автономный округ</c:v>
                </c:pt>
                <c:pt idx="31">
                  <c:v>Республика Башкортостан</c:v>
                </c:pt>
                <c:pt idx="32">
                  <c:v>Кемеровская область</c:v>
                </c:pt>
                <c:pt idx="33">
                  <c:v>Мурманская область</c:v>
                </c:pt>
                <c:pt idx="34">
                  <c:v>Карачаево-Черкесская Республика</c:v>
                </c:pt>
                <c:pt idx="35">
                  <c:v>Республика Мордовия</c:v>
                </c:pt>
                <c:pt idx="36">
                  <c:v>Тверская область</c:v>
                </c:pt>
                <c:pt idx="37">
                  <c:v>Ярославская область</c:v>
                </c:pt>
                <c:pt idx="38">
                  <c:v>г. Санкт-Петербург</c:v>
                </c:pt>
                <c:pt idx="39">
                  <c:v>Смоленская область</c:v>
                </c:pt>
                <c:pt idx="40">
                  <c:v>г. Севастополь</c:v>
                </c:pt>
                <c:pt idx="41">
                  <c:v>Ямало-Ненецкий автономный округ</c:v>
                </c:pt>
                <c:pt idx="42">
                  <c:v>Свердловская область</c:v>
                </c:pt>
                <c:pt idx="43">
                  <c:v>Республика Саха (Якутия)</c:v>
                </c:pt>
                <c:pt idx="44">
                  <c:v>Ульяновская область</c:v>
                </c:pt>
                <c:pt idx="45">
                  <c:v>Волгоградская область</c:v>
                </c:pt>
                <c:pt idx="46">
                  <c:v>Калининградская область</c:v>
                </c:pt>
                <c:pt idx="47">
                  <c:v>Владимирская область</c:v>
                </c:pt>
                <c:pt idx="48">
                  <c:v>Республика Алтай </c:v>
                </c:pt>
                <c:pt idx="49">
                  <c:v>Нижегородская область</c:v>
                </c:pt>
                <c:pt idx="50">
                  <c:v>Кабардино-Балкарская Республика</c:v>
                </c:pt>
                <c:pt idx="51">
                  <c:v>Республика Хакасия</c:v>
                </c:pt>
                <c:pt idx="52">
                  <c:v>Чеченская Республика </c:v>
                </c:pt>
                <c:pt idx="53">
                  <c:v>Тульская область</c:v>
                </c:pt>
                <c:pt idx="54">
                  <c:v>Республика Ингушетия</c:v>
                </c:pt>
                <c:pt idx="55">
                  <c:v>Ивановская область</c:v>
                </c:pt>
                <c:pt idx="56">
                  <c:v>Орловская область</c:v>
                </c:pt>
                <c:pt idx="57">
                  <c:v>Чувашская Республика</c:v>
                </c:pt>
                <c:pt idx="58">
                  <c:v>Новосибирская область</c:v>
                </c:pt>
                <c:pt idx="59">
                  <c:v>Псковская область</c:v>
                </c:pt>
                <c:pt idx="60">
                  <c:v>Приморский край</c:v>
                </c:pt>
                <c:pt idx="61">
                  <c:v>Республика Адыгея</c:v>
                </c:pt>
                <c:pt idx="62">
                  <c:v>Томская область</c:v>
                </c:pt>
                <c:pt idx="63">
                  <c:v>Костромская область</c:v>
                </c:pt>
                <c:pt idx="64">
                  <c:v>Республика Бурятия </c:v>
                </c:pt>
                <c:pt idx="65">
                  <c:v>Республика Дагестан</c:v>
                </c:pt>
                <c:pt idx="66">
                  <c:v>Республика Марий Эл</c:v>
                </c:pt>
                <c:pt idx="67">
                  <c:v>Пермский край</c:v>
                </c:pt>
                <c:pt idx="68">
                  <c:v>Рязанская область</c:v>
                </c:pt>
                <c:pt idx="69">
                  <c:v>Ростовская область</c:v>
                </c:pt>
                <c:pt idx="70">
                  <c:v>Удмуртская Республика</c:v>
                </c:pt>
                <c:pt idx="71">
                  <c:v>Алтайский край</c:v>
                </c:pt>
                <c:pt idx="72">
                  <c:v>Республика Карелия</c:v>
                </c:pt>
                <c:pt idx="73">
                  <c:v>Камчатский край</c:v>
                </c:pt>
                <c:pt idx="74">
                  <c:v>Брянская область</c:v>
                </c:pt>
                <c:pt idx="75">
                  <c:v>Амурская область</c:v>
                </c:pt>
                <c:pt idx="76">
                  <c:v>Астраханская область</c:v>
                </c:pt>
                <c:pt idx="77">
                  <c:v>Ханты-Мансийский автономный округ</c:v>
                </c:pt>
                <c:pt idx="78">
                  <c:v>Республика Северная Осетия - Алания</c:v>
                </c:pt>
                <c:pt idx="79">
                  <c:v>Саратовская область</c:v>
                </c:pt>
                <c:pt idx="80">
                  <c:v>Еврейская автономная область</c:v>
                </c:pt>
                <c:pt idx="81">
                  <c:v>Иркутская область</c:v>
                </c:pt>
                <c:pt idx="82">
                  <c:v>Забайкальский край</c:v>
                </c:pt>
                <c:pt idx="83">
                  <c:v>Республика Калмыкия</c:v>
                </c:pt>
                <c:pt idx="84">
                  <c:v>Магаданская область</c:v>
                </c:pt>
              </c:strCache>
            </c:strRef>
          </c:cat>
          <c:val>
            <c:numRef>
              <c:f>Лист1!$C$2:$C$86</c:f>
              <c:numCache>
                <c:formatCode>General</c:formatCode>
                <c:ptCount val="85"/>
                <c:pt idx="59" formatCode="0%">
                  <c:v>0.44</c:v>
                </c:pt>
                <c:pt idx="60" formatCode="0%">
                  <c:v>0.43</c:v>
                </c:pt>
                <c:pt idx="61" formatCode="0%">
                  <c:v>0.41</c:v>
                </c:pt>
                <c:pt idx="62" formatCode="0%">
                  <c:v>0.41</c:v>
                </c:pt>
                <c:pt idx="63" formatCode="0%">
                  <c:v>0.38</c:v>
                </c:pt>
                <c:pt idx="64" formatCode="0%">
                  <c:v>0.36</c:v>
                </c:pt>
                <c:pt idx="65" formatCode="0%">
                  <c:v>0.36</c:v>
                </c:pt>
                <c:pt idx="66" formatCode="0%">
                  <c:v>0.36</c:v>
                </c:pt>
                <c:pt idx="67" formatCode="0%">
                  <c:v>0.35</c:v>
                </c:pt>
                <c:pt idx="68" formatCode="0%">
                  <c:v>0.35</c:v>
                </c:pt>
                <c:pt idx="69" formatCode="0%">
                  <c:v>0.34</c:v>
                </c:pt>
                <c:pt idx="70" formatCode="0%">
                  <c:v>0.33</c:v>
                </c:pt>
                <c:pt idx="71" formatCode="0%">
                  <c:v>0.33</c:v>
                </c:pt>
                <c:pt idx="72" formatCode="0%">
                  <c:v>0.32</c:v>
                </c:pt>
                <c:pt idx="73" formatCode="0%">
                  <c:v>0.31</c:v>
                </c:pt>
                <c:pt idx="74" formatCode="0%">
                  <c:v>0.3</c:v>
                </c:pt>
                <c:pt idx="75" formatCode="0%">
                  <c:v>0.28999999999999998</c:v>
                </c:pt>
                <c:pt idx="76" formatCode="0%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01-4D3C-8B80-3ACE6CD84D5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Самарская область</c:v>
                </c:pt>
                <c:pt idx="1">
                  <c:v>Тюменская область</c:v>
                </c:pt>
                <c:pt idx="2">
                  <c:v>Республика Татарстан</c:v>
                </c:pt>
                <c:pt idx="3">
                  <c:v>Тамбовская область</c:v>
                </c:pt>
                <c:pt idx="4">
                  <c:v>Республика Тыва</c:v>
                </c:pt>
                <c:pt idx="5">
                  <c:v>Хабаровский край</c:v>
                </c:pt>
                <c:pt idx="6">
                  <c:v>Вологодская область</c:v>
                </c:pt>
                <c:pt idx="7">
                  <c:v>Республика Крым</c:v>
                </c:pt>
                <c:pt idx="8">
                  <c:v>Краснодарский край</c:v>
                </c:pt>
                <c:pt idx="9">
                  <c:v>г. Москва</c:v>
                </c:pt>
                <c:pt idx="10">
                  <c:v>Пензенская область</c:v>
                </c:pt>
                <c:pt idx="11">
                  <c:v>Красноярский край</c:v>
                </c:pt>
                <c:pt idx="12">
                  <c:v>Ленинградская область</c:v>
                </c:pt>
                <c:pt idx="13">
                  <c:v>Архангельская область</c:v>
                </c:pt>
                <c:pt idx="14">
                  <c:v>Калужская область</c:v>
                </c:pt>
                <c:pt idx="15">
                  <c:v>Московская область</c:v>
                </c:pt>
                <c:pt idx="16">
                  <c:v>Белгородская область</c:v>
                </c:pt>
                <c:pt idx="17">
                  <c:v>Сахалинская область</c:v>
                </c:pt>
                <c:pt idx="18">
                  <c:v>Воронежская область</c:v>
                </c:pt>
                <c:pt idx="19">
                  <c:v>Кировская область</c:v>
                </c:pt>
                <c:pt idx="20">
                  <c:v>Челябинская область</c:v>
                </c:pt>
                <c:pt idx="21">
                  <c:v>Курская область</c:v>
                </c:pt>
                <c:pt idx="22">
                  <c:v>Липецкая область</c:v>
                </c:pt>
                <c:pt idx="23">
                  <c:v>Омская область</c:v>
                </c:pt>
                <c:pt idx="24">
                  <c:v>Новгородская область</c:v>
                </c:pt>
                <c:pt idx="25">
                  <c:v>Республика Коми</c:v>
                </c:pt>
                <c:pt idx="26">
                  <c:v>Курганская область</c:v>
                </c:pt>
                <c:pt idx="27">
                  <c:v>Оренбургская область</c:v>
                </c:pt>
                <c:pt idx="28">
                  <c:v>Ставропольский край</c:v>
                </c:pt>
                <c:pt idx="29">
                  <c:v>Чукотский автономный округ</c:v>
                </c:pt>
                <c:pt idx="30">
                  <c:v>Ненецкий автономный округ</c:v>
                </c:pt>
                <c:pt idx="31">
                  <c:v>Республика Башкортостан</c:v>
                </c:pt>
                <c:pt idx="32">
                  <c:v>Кемеровская область</c:v>
                </c:pt>
                <c:pt idx="33">
                  <c:v>Мурманская область</c:v>
                </c:pt>
                <c:pt idx="34">
                  <c:v>Карачаево-Черкесская Республика</c:v>
                </c:pt>
                <c:pt idx="35">
                  <c:v>Республика Мордовия</c:v>
                </c:pt>
                <c:pt idx="36">
                  <c:v>Тверская область</c:v>
                </c:pt>
                <c:pt idx="37">
                  <c:v>Ярославская область</c:v>
                </c:pt>
                <c:pt idx="38">
                  <c:v>г. Санкт-Петербург</c:v>
                </c:pt>
                <c:pt idx="39">
                  <c:v>Смоленская область</c:v>
                </c:pt>
                <c:pt idx="40">
                  <c:v>г. Севастополь</c:v>
                </c:pt>
                <c:pt idx="41">
                  <c:v>Ямало-Ненецкий автономный округ</c:v>
                </c:pt>
                <c:pt idx="42">
                  <c:v>Свердловская область</c:v>
                </c:pt>
                <c:pt idx="43">
                  <c:v>Республика Саха (Якутия)</c:v>
                </c:pt>
                <c:pt idx="44">
                  <c:v>Ульяновская область</c:v>
                </c:pt>
                <c:pt idx="45">
                  <c:v>Волгоградская область</c:v>
                </c:pt>
                <c:pt idx="46">
                  <c:v>Калининградская область</c:v>
                </c:pt>
                <c:pt idx="47">
                  <c:v>Владимирская область</c:v>
                </c:pt>
                <c:pt idx="48">
                  <c:v>Республика Алтай </c:v>
                </c:pt>
                <c:pt idx="49">
                  <c:v>Нижегородская область</c:v>
                </c:pt>
                <c:pt idx="50">
                  <c:v>Кабардино-Балкарская Республика</c:v>
                </c:pt>
                <c:pt idx="51">
                  <c:v>Республика Хакасия</c:v>
                </c:pt>
                <c:pt idx="52">
                  <c:v>Чеченская Республика </c:v>
                </c:pt>
                <c:pt idx="53">
                  <c:v>Тульская область</c:v>
                </c:pt>
                <c:pt idx="54">
                  <c:v>Республика Ингушетия</c:v>
                </c:pt>
                <c:pt idx="55">
                  <c:v>Ивановская область</c:v>
                </c:pt>
                <c:pt idx="56">
                  <c:v>Орловская область</c:v>
                </c:pt>
                <c:pt idx="57">
                  <c:v>Чувашская Республика</c:v>
                </c:pt>
                <c:pt idx="58">
                  <c:v>Новосибирская область</c:v>
                </c:pt>
                <c:pt idx="59">
                  <c:v>Псковская область</c:v>
                </c:pt>
                <c:pt idx="60">
                  <c:v>Приморский край</c:v>
                </c:pt>
                <c:pt idx="61">
                  <c:v>Республика Адыгея</c:v>
                </c:pt>
                <c:pt idx="62">
                  <c:v>Томская область</c:v>
                </c:pt>
                <c:pt idx="63">
                  <c:v>Костромская область</c:v>
                </c:pt>
                <c:pt idx="64">
                  <c:v>Республика Бурятия </c:v>
                </c:pt>
                <c:pt idx="65">
                  <c:v>Республика Дагестан</c:v>
                </c:pt>
                <c:pt idx="66">
                  <c:v>Республика Марий Эл</c:v>
                </c:pt>
                <c:pt idx="67">
                  <c:v>Пермский край</c:v>
                </c:pt>
                <c:pt idx="68">
                  <c:v>Рязанская область</c:v>
                </c:pt>
                <c:pt idx="69">
                  <c:v>Ростовская область</c:v>
                </c:pt>
                <c:pt idx="70">
                  <c:v>Удмуртская Республика</c:v>
                </c:pt>
                <c:pt idx="71">
                  <c:v>Алтайский край</c:v>
                </c:pt>
                <c:pt idx="72">
                  <c:v>Республика Карелия</c:v>
                </c:pt>
                <c:pt idx="73">
                  <c:v>Камчатский край</c:v>
                </c:pt>
                <c:pt idx="74">
                  <c:v>Брянская область</c:v>
                </c:pt>
                <c:pt idx="75">
                  <c:v>Амурская область</c:v>
                </c:pt>
                <c:pt idx="76">
                  <c:v>Астраханская область</c:v>
                </c:pt>
                <c:pt idx="77">
                  <c:v>Ханты-Мансийский автономный округ</c:v>
                </c:pt>
                <c:pt idx="78">
                  <c:v>Республика Северная Осетия - Алания</c:v>
                </c:pt>
                <c:pt idx="79">
                  <c:v>Саратовская область</c:v>
                </c:pt>
                <c:pt idx="80">
                  <c:v>Еврейская автономная область</c:v>
                </c:pt>
                <c:pt idx="81">
                  <c:v>Иркутская область</c:v>
                </c:pt>
                <c:pt idx="82">
                  <c:v>Забайкальский край</c:v>
                </c:pt>
                <c:pt idx="83">
                  <c:v>Республика Калмыкия</c:v>
                </c:pt>
                <c:pt idx="84">
                  <c:v>Магаданская область</c:v>
                </c:pt>
              </c:strCache>
            </c:strRef>
          </c:cat>
          <c:val>
            <c:numRef>
              <c:f>Лист1!$D$2:$D$86</c:f>
              <c:numCache>
                <c:formatCode>General</c:formatCode>
                <c:ptCount val="85"/>
                <c:pt idx="77" formatCode="0%">
                  <c:v>0.26</c:v>
                </c:pt>
                <c:pt idx="78" formatCode="0%">
                  <c:v>0.18</c:v>
                </c:pt>
                <c:pt idx="79" formatCode="0%">
                  <c:v>0.16</c:v>
                </c:pt>
                <c:pt idx="80" formatCode="0%">
                  <c:v>0.14000000000000001</c:v>
                </c:pt>
                <c:pt idx="81" formatCode="0%">
                  <c:v>0.13</c:v>
                </c:pt>
                <c:pt idx="82" formatCode="0%">
                  <c:v>0.11</c:v>
                </c:pt>
                <c:pt idx="83" formatCode="0%">
                  <c:v>0.06</c:v>
                </c:pt>
                <c:pt idx="84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01-4D3C-8B80-3ACE6CD84D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743808"/>
        <c:axId val="140745344"/>
      </c:barChart>
      <c:catAx>
        <c:axId val="14074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0745344"/>
        <c:crosses val="autoZero"/>
        <c:auto val="1"/>
        <c:lblAlgn val="ctr"/>
        <c:lblOffset val="100"/>
        <c:noMultiLvlLbl val="0"/>
      </c:catAx>
      <c:valAx>
        <c:axId val="14074534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4074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47506561679793E-4"/>
          <c:y val="0"/>
          <c:w val="0.99913787729658787"/>
          <c:h val="0.58887742963802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Лист1!$A$2:$A$60</c:f>
              <c:strCache>
                <c:ptCount val="59"/>
                <c:pt idx="0">
                  <c:v>Самарская область</c:v>
                </c:pt>
                <c:pt idx="1">
                  <c:v>Тюменская область</c:v>
                </c:pt>
                <c:pt idx="2">
                  <c:v>Республика Татарстан</c:v>
                </c:pt>
                <c:pt idx="3">
                  <c:v>Тамбовская область</c:v>
                </c:pt>
                <c:pt idx="4">
                  <c:v>Республика Тыва</c:v>
                </c:pt>
                <c:pt idx="5">
                  <c:v>Хабаровский край</c:v>
                </c:pt>
                <c:pt idx="6">
                  <c:v>Вологодская область</c:v>
                </c:pt>
                <c:pt idx="7">
                  <c:v>Республика Крым</c:v>
                </c:pt>
                <c:pt idx="8">
                  <c:v>Краснодарский край</c:v>
                </c:pt>
                <c:pt idx="9">
                  <c:v>г. Москва</c:v>
                </c:pt>
                <c:pt idx="10">
                  <c:v>Пензенская область</c:v>
                </c:pt>
                <c:pt idx="11">
                  <c:v>Красноярский край</c:v>
                </c:pt>
                <c:pt idx="12">
                  <c:v>Ленинградская область</c:v>
                </c:pt>
                <c:pt idx="13">
                  <c:v>Архангельская область</c:v>
                </c:pt>
                <c:pt idx="14">
                  <c:v>Калужская область</c:v>
                </c:pt>
                <c:pt idx="15">
                  <c:v>Московская область</c:v>
                </c:pt>
                <c:pt idx="16">
                  <c:v>Белгородская область</c:v>
                </c:pt>
                <c:pt idx="17">
                  <c:v>Сахалинская область</c:v>
                </c:pt>
                <c:pt idx="18">
                  <c:v>Воронежская область</c:v>
                </c:pt>
                <c:pt idx="19">
                  <c:v>Кировская область</c:v>
                </c:pt>
                <c:pt idx="20">
                  <c:v>Челябинская область</c:v>
                </c:pt>
                <c:pt idx="21">
                  <c:v>Курская область</c:v>
                </c:pt>
                <c:pt idx="22">
                  <c:v>Липецкая область</c:v>
                </c:pt>
                <c:pt idx="23">
                  <c:v>Омская область</c:v>
                </c:pt>
                <c:pt idx="24">
                  <c:v>Новгородская область</c:v>
                </c:pt>
                <c:pt idx="25">
                  <c:v>Республика Коми</c:v>
                </c:pt>
                <c:pt idx="26">
                  <c:v>Курганская область</c:v>
                </c:pt>
                <c:pt idx="27">
                  <c:v>Оренбургская область</c:v>
                </c:pt>
                <c:pt idx="28">
                  <c:v>Ставропольский край</c:v>
                </c:pt>
                <c:pt idx="29">
                  <c:v>Чукотский автономный округ</c:v>
                </c:pt>
                <c:pt idx="30">
                  <c:v>Ненецкий автономный округ</c:v>
                </c:pt>
                <c:pt idx="31">
                  <c:v>Республика Башкортостан</c:v>
                </c:pt>
                <c:pt idx="32">
                  <c:v>Кемеровская область</c:v>
                </c:pt>
                <c:pt idx="33">
                  <c:v>Мурманская область</c:v>
                </c:pt>
                <c:pt idx="34">
                  <c:v>Карачаево-Черкесская Республика</c:v>
                </c:pt>
                <c:pt idx="35">
                  <c:v>Республика Мордовия</c:v>
                </c:pt>
                <c:pt idx="36">
                  <c:v>Тверская область</c:v>
                </c:pt>
                <c:pt idx="37">
                  <c:v>Ярославская область</c:v>
                </c:pt>
                <c:pt idx="38">
                  <c:v>г. Санкт-Петербург</c:v>
                </c:pt>
                <c:pt idx="39">
                  <c:v>Смоленская область</c:v>
                </c:pt>
                <c:pt idx="40">
                  <c:v>г. Севастополь</c:v>
                </c:pt>
                <c:pt idx="41">
                  <c:v>Ямало-Ненецкий автономный округ</c:v>
                </c:pt>
                <c:pt idx="42">
                  <c:v>Свердловская область</c:v>
                </c:pt>
                <c:pt idx="43">
                  <c:v>Республика Саха (Якутия)</c:v>
                </c:pt>
                <c:pt idx="44">
                  <c:v>Ульяновская область</c:v>
                </c:pt>
                <c:pt idx="45">
                  <c:v>Волгоградская область</c:v>
                </c:pt>
                <c:pt idx="46">
                  <c:v>Калининградская область</c:v>
                </c:pt>
                <c:pt idx="47">
                  <c:v>Владимирская область</c:v>
                </c:pt>
                <c:pt idx="48">
                  <c:v>Республика Алтай </c:v>
                </c:pt>
                <c:pt idx="49">
                  <c:v>Нижегородская область</c:v>
                </c:pt>
                <c:pt idx="50">
                  <c:v>Кабардино-Балкарская Республика</c:v>
                </c:pt>
                <c:pt idx="51">
                  <c:v>Республика Хакасия</c:v>
                </c:pt>
                <c:pt idx="52">
                  <c:v>Чеченская Республика </c:v>
                </c:pt>
                <c:pt idx="53">
                  <c:v>Тульская область</c:v>
                </c:pt>
                <c:pt idx="54">
                  <c:v>Республика Ингушетия</c:v>
                </c:pt>
                <c:pt idx="55">
                  <c:v>Ивановская область</c:v>
                </c:pt>
                <c:pt idx="56">
                  <c:v>Орловская область</c:v>
                </c:pt>
                <c:pt idx="57">
                  <c:v>Чувашская Республика</c:v>
                </c:pt>
                <c:pt idx="58">
                  <c:v>Новосибирская область</c:v>
                </c:pt>
              </c:strCache>
            </c:strRef>
          </c:cat>
          <c:val>
            <c:numRef>
              <c:f>Лист1!$B$2:$B$60</c:f>
              <c:numCache>
                <c:formatCode>0%</c:formatCode>
                <c:ptCount val="59"/>
                <c:pt idx="0">
                  <c:v>0.96</c:v>
                </c:pt>
                <c:pt idx="1">
                  <c:v>0.94</c:v>
                </c:pt>
                <c:pt idx="2">
                  <c:v>0.93</c:v>
                </c:pt>
                <c:pt idx="3">
                  <c:v>0.89</c:v>
                </c:pt>
                <c:pt idx="4">
                  <c:v>0.88</c:v>
                </c:pt>
                <c:pt idx="5">
                  <c:v>0.87</c:v>
                </c:pt>
                <c:pt idx="6">
                  <c:v>0.87</c:v>
                </c:pt>
                <c:pt idx="7">
                  <c:v>0.85</c:v>
                </c:pt>
                <c:pt idx="8">
                  <c:v>0.84</c:v>
                </c:pt>
                <c:pt idx="9">
                  <c:v>0.83</c:v>
                </c:pt>
                <c:pt idx="10">
                  <c:v>0.82</c:v>
                </c:pt>
                <c:pt idx="11">
                  <c:v>0.81</c:v>
                </c:pt>
                <c:pt idx="12">
                  <c:v>0.79</c:v>
                </c:pt>
                <c:pt idx="13">
                  <c:v>0.78</c:v>
                </c:pt>
                <c:pt idx="14">
                  <c:v>0.77</c:v>
                </c:pt>
                <c:pt idx="15">
                  <c:v>0.77</c:v>
                </c:pt>
                <c:pt idx="16">
                  <c:v>0.75</c:v>
                </c:pt>
                <c:pt idx="17">
                  <c:v>0.75</c:v>
                </c:pt>
                <c:pt idx="18">
                  <c:v>0.74</c:v>
                </c:pt>
                <c:pt idx="19">
                  <c:v>0.73</c:v>
                </c:pt>
                <c:pt idx="20">
                  <c:v>0.73</c:v>
                </c:pt>
                <c:pt idx="21">
                  <c:v>0.72</c:v>
                </c:pt>
                <c:pt idx="22">
                  <c:v>0.72</c:v>
                </c:pt>
                <c:pt idx="23">
                  <c:v>0.72</c:v>
                </c:pt>
                <c:pt idx="24">
                  <c:v>0.7</c:v>
                </c:pt>
                <c:pt idx="25">
                  <c:v>0.69</c:v>
                </c:pt>
                <c:pt idx="26">
                  <c:v>0.69</c:v>
                </c:pt>
                <c:pt idx="27">
                  <c:v>0.69</c:v>
                </c:pt>
                <c:pt idx="28">
                  <c:v>0.68</c:v>
                </c:pt>
                <c:pt idx="29">
                  <c:v>0.68</c:v>
                </c:pt>
                <c:pt idx="30">
                  <c:v>0.66</c:v>
                </c:pt>
                <c:pt idx="31">
                  <c:v>0.65</c:v>
                </c:pt>
                <c:pt idx="32">
                  <c:v>0.63</c:v>
                </c:pt>
                <c:pt idx="33">
                  <c:v>0.63</c:v>
                </c:pt>
                <c:pt idx="34">
                  <c:v>0.61</c:v>
                </c:pt>
                <c:pt idx="35">
                  <c:v>0.61</c:v>
                </c:pt>
                <c:pt idx="36">
                  <c:v>0.61</c:v>
                </c:pt>
                <c:pt idx="37">
                  <c:v>0.61</c:v>
                </c:pt>
                <c:pt idx="38">
                  <c:v>0.61</c:v>
                </c:pt>
                <c:pt idx="39">
                  <c:v>0.6</c:v>
                </c:pt>
                <c:pt idx="40">
                  <c:v>0.6</c:v>
                </c:pt>
                <c:pt idx="41">
                  <c:v>0.57999999999999996</c:v>
                </c:pt>
                <c:pt idx="42">
                  <c:v>0.56999999999999995</c:v>
                </c:pt>
                <c:pt idx="43">
                  <c:v>0.56000000000000005</c:v>
                </c:pt>
                <c:pt idx="44">
                  <c:v>0.56000000000000005</c:v>
                </c:pt>
                <c:pt idx="45">
                  <c:v>0.55000000000000004</c:v>
                </c:pt>
                <c:pt idx="46">
                  <c:v>0.55000000000000004</c:v>
                </c:pt>
                <c:pt idx="47">
                  <c:v>0.53</c:v>
                </c:pt>
                <c:pt idx="48">
                  <c:v>0.52</c:v>
                </c:pt>
                <c:pt idx="49">
                  <c:v>0.52</c:v>
                </c:pt>
                <c:pt idx="50">
                  <c:v>0.51</c:v>
                </c:pt>
                <c:pt idx="51">
                  <c:v>0.51</c:v>
                </c:pt>
                <c:pt idx="52">
                  <c:v>0.51</c:v>
                </c:pt>
                <c:pt idx="53">
                  <c:v>0.51</c:v>
                </c:pt>
                <c:pt idx="54">
                  <c:v>0.48</c:v>
                </c:pt>
                <c:pt idx="55">
                  <c:v>0.47</c:v>
                </c:pt>
                <c:pt idx="56">
                  <c:v>0.47</c:v>
                </c:pt>
                <c:pt idx="57">
                  <c:v>0.46</c:v>
                </c:pt>
                <c:pt idx="58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30-471C-A285-D4D43E8779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Лист1!$A$2:$A$60</c:f>
              <c:strCache>
                <c:ptCount val="59"/>
                <c:pt idx="0">
                  <c:v>Самарская область</c:v>
                </c:pt>
                <c:pt idx="1">
                  <c:v>Тюменская область</c:v>
                </c:pt>
                <c:pt idx="2">
                  <c:v>Республика Татарстан</c:v>
                </c:pt>
                <c:pt idx="3">
                  <c:v>Тамбовская область</c:v>
                </c:pt>
                <c:pt idx="4">
                  <c:v>Республика Тыва</c:v>
                </c:pt>
                <c:pt idx="5">
                  <c:v>Хабаровский край</c:v>
                </c:pt>
                <c:pt idx="6">
                  <c:v>Вологодская область</c:v>
                </c:pt>
                <c:pt idx="7">
                  <c:v>Республика Крым</c:v>
                </c:pt>
                <c:pt idx="8">
                  <c:v>Краснодарский край</c:v>
                </c:pt>
                <c:pt idx="9">
                  <c:v>г. Москва</c:v>
                </c:pt>
                <c:pt idx="10">
                  <c:v>Пензенская область</c:v>
                </c:pt>
                <c:pt idx="11">
                  <c:v>Красноярский край</c:v>
                </c:pt>
                <c:pt idx="12">
                  <c:v>Ленинградская область</c:v>
                </c:pt>
                <c:pt idx="13">
                  <c:v>Архангельская область</c:v>
                </c:pt>
                <c:pt idx="14">
                  <c:v>Калужская область</c:v>
                </c:pt>
                <c:pt idx="15">
                  <c:v>Московская область</c:v>
                </c:pt>
                <c:pt idx="16">
                  <c:v>Белгородская область</c:v>
                </c:pt>
                <c:pt idx="17">
                  <c:v>Сахалинская область</c:v>
                </c:pt>
                <c:pt idx="18">
                  <c:v>Воронежская область</c:v>
                </c:pt>
                <c:pt idx="19">
                  <c:v>Кировская область</c:v>
                </c:pt>
                <c:pt idx="20">
                  <c:v>Челябинская область</c:v>
                </c:pt>
                <c:pt idx="21">
                  <c:v>Курская область</c:v>
                </c:pt>
                <c:pt idx="22">
                  <c:v>Липецкая область</c:v>
                </c:pt>
                <c:pt idx="23">
                  <c:v>Омская область</c:v>
                </c:pt>
                <c:pt idx="24">
                  <c:v>Новгородская область</c:v>
                </c:pt>
                <c:pt idx="25">
                  <c:v>Республика Коми</c:v>
                </c:pt>
                <c:pt idx="26">
                  <c:v>Курганская область</c:v>
                </c:pt>
                <c:pt idx="27">
                  <c:v>Оренбургская область</c:v>
                </c:pt>
                <c:pt idx="28">
                  <c:v>Ставропольский край</c:v>
                </c:pt>
                <c:pt idx="29">
                  <c:v>Чукотский автономный округ</c:v>
                </c:pt>
                <c:pt idx="30">
                  <c:v>Ненецкий автономный округ</c:v>
                </c:pt>
                <c:pt idx="31">
                  <c:v>Республика Башкортостан</c:v>
                </c:pt>
                <c:pt idx="32">
                  <c:v>Кемеровская область</c:v>
                </c:pt>
                <c:pt idx="33">
                  <c:v>Мурманская область</c:v>
                </c:pt>
                <c:pt idx="34">
                  <c:v>Карачаево-Черкесская Республика</c:v>
                </c:pt>
                <c:pt idx="35">
                  <c:v>Республика Мордовия</c:v>
                </c:pt>
                <c:pt idx="36">
                  <c:v>Тверская область</c:v>
                </c:pt>
                <c:pt idx="37">
                  <c:v>Ярославская область</c:v>
                </c:pt>
                <c:pt idx="38">
                  <c:v>г. Санкт-Петербург</c:v>
                </c:pt>
                <c:pt idx="39">
                  <c:v>Смоленская область</c:v>
                </c:pt>
                <c:pt idx="40">
                  <c:v>г. Севастополь</c:v>
                </c:pt>
                <c:pt idx="41">
                  <c:v>Ямало-Ненецкий автономный округ</c:v>
                </c:pt>
                <c:pt idx="42">
                  <c:v>Свердловская область</c:v>
                </c:pt>
                <c:pt idx="43">
                  <c:v>Республика Саха (Якутия)</c:v>
                </c:pt>
                <c:pt idx="44">
                  <c:v>Ульяновская область</c:v>
                </c:pt>
                <c:pt idx="45">
                  <c:v>Волгоградская область</c:v>
                </c:pt>
                <c:pt idx="46">
                  <c:v>Калининградская область</c:v>
                </c:pt>
                <c:pt idx="47">
                  <c:v>Владимирская область</c:v>
                </c:pt>
                <c:pt idx="48">
                  <c:v>Республика Алтай </c:v>
                </c:pt>
                <c:pt idx="49">
                  <c:v>Нижегородская область</c:v>
                </c:pt>
                <c:pt idx="50">
                  <c:v>Кабардино-Балкарская Республика</c:v>
                </c:pt>
                <c:pt idx="51">
                  <c:v>Республика Хакасия</c:v>
                </c:pt>
                <c:pt idx="52">
                  <c:v>Чеченская Республика </c:v>
                </c:pt>
                <c:pt idx="53">
                  <c:v>Тульская область</c:v>
                </c:pt>
                <c:pt idx="54">
                  <c:v>Республика Ингушетия</c:v>
                </c:pt>
                <c:pt idx="55">
                  <c:v>Ивановская область</c:v>
                </c:pt>
                <c:pt idx="56">
                  <c:v>Орловская область</c:v>
                </c:pt>
                <c:pt idx="57">
                  <c:v>Чувашская Республика</c:v>
                </c:pt>
                <c:pt idx="58">
                  <c:v>Новосибирская область</c:v>
                </c:pt>
              </c:strCache>
            </c:strRef>
          </c:cat>
          <c:val>
            <c:numRef>
              <c:f>Лист1!$C$2:$C$60</c:f>
              <c:numCache>
                <c:formatCode>General</c:formatCode>
                <c:ptCount val="59"/>
              </c:numCache>
            </c:numRef>
          </c:val>
          <c:extLst>
            <c:ext xmlns:c16="http://schemas.microsoft.com/office/drawing/2014/chart" uri="{C3380CC4-5D6E-409C-BE32-E72D297353CC}">
              <c16:uniqueId val="{00000001-DE9B-4F30-B497-05D87BEBAF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Лист1!$A$2:$A$60</c:f>
              <c:strCache>
                <c:ptCount val="59"/>
                <c:pt idx="0">
                  <c:v>Самарская область</c:v>
                </c:pt>
                <c:pt idx="1">
                  <c:v>Тюменская область</c:v>
                </c:pt>
                <c:pt idx="2">
                  <c:v>Республика Татарстан</c:v>
                </c:pt>
                <c:pt idx="3">
                  <c:v>Тамбовская область</c:v>
                </c:pt>
                <c:pt idx="4">
                  <c:v>Республика Тыва</c:v>
                </c:pt>
                <c:pt idx="5">
                  <c:v>Хабаровский край</c:v>
                </c:pt>
                <c:pt idx="6">
                  <c:v>Вологодская область</c:v>
                </c:pt>
                <c:pt idx="7">
                  <c:v>Республика Крым</c:v>
                </c:pt>
                <c:pt idx="8">
                  <c:v>Краснодарский край</c:v>
                </c:pt>
                <c:pt idx="9">
                  <c:v>г. Москва</c:v>
                </c:pt>
                <c:pt idx="10">
                  <c:v>Пензенская область</c:v>
                </c:pt>
                <c:pt idx="11">
                  <c:v>Красноярский край</c:v>
                </c:pt>
                <c:pt idx="12">
                  <c:v>Ленинградская область</c:v>
                </c:pt>
                <c:pt idx="13">
                  <c:v>Архангельская область</c:v>
                </c:pt>
                <c:pt idx="14">
                  <c:v>Калужская область</c:v>
                </c:pt>
                <c:pt idx="15">
                  <c:v>Московская область</c:v>
                </c:pt>
                <c:pt idx="16">
                  <c:v>Белгородская область</c:v>
                </c:pt>
                <c:pt idx="17">
                  <c:v>Сахалинская область</c:v>
                </c:pt>
                <c:pt idx="18">
                  <c:v>Воронежская область</c:v>
                </c:pt>
                <c:pt idx="19">
                  <c:v>Кировская область</c:v>
                </c:pt>
                <c:pt idx="20">
                  <c:v>Челябинская область</c:v>
                </c:pt>
                <c:pt idx="21">
                  <c:v>Курская область</c:v>
                </c:pt>
                <c:pt idx="22">
                  <c:v>Липецкая область</c:v>
                </c:pt>
                <c:pt idx="23">
                  <c:v>Омская область</c:v>
                </c:pt>
                <c:pt idx="24">
                  <c:v>Новгородская область</c:v>
                </c:pt>
                <c:pt idx="25">
                  <c:v>Республика Коми</c:v>
                </c:pt>
                <c:pt idx="26">
                  <c:v>Курганская область</c:v>
                </c:pt>
                <c:pt idx="27">
                  <c:v>Оренбургская область</c:v>
                </c:pt>
                <c:pt idx="28">
                  <c:v>Ставропольский край</c:v>
                </c:pt>
                <c:pt idx="29">
                  <c:v>Чукотский автономный округ</c:v>
                </c:pt>
                <c:pt idx="30">
                  <c:v>Ненецкий автономный округ</c:v>
                </c:pt>
                <c:pt idx="31">
                  <c:v>Республика Башкортостан</c:v>
                </c:pt>
                <c:pt idx="32">
                  <c:v>Кемеровская область</c:v>
                </c:pt>
                <c:pt idx="33">
                  <c:v>Мурманская область</c:v>
                </c:pt>
                <c:pt idx="34">
                  <c:v>Карачаево-Черкесская Республика</c:v>
                </c:pt>
                <c:pt idx="35">
                  <c:v>Республика Мордовия</c:v>
                </c:pt>
                <c:pt idx="36">
                  <c:v>Тверская область</c:v>
                </c:pt>
                <c:pt idx="37">
                  <c:v>Ярославская область</c:v>
                </c:pt>
                <c:pt idx="38">
                  <c:v>г. Санкт-Петербург</c:v>
                </c:pt>
                <c:pt idx="39">
                  <c:v>Смоленская область</c:v>
                </c:pt>
                <c:pt idx="40">
                  <c:v>г. Севастополь</c:v>
                </c:pt>
                <c:pt idx="41">
                  <c:v>Ямало-Ненецкий автономный округ</c:v>
                </c:pt>
                <c:pt idx="42">
                  <c:v>Свердловская область</c:v>
                </c:pt>
                <c:pt idx="43">
                  <c:v>Республика Саха (Якутия)</c:v>
                </c:pt>
                <c:pt idx="44">
                  <c:v>Ульяновская область</c:v>
                </c:pt>
                <c:pt idx="45">
                  <c:v>Волгоградская область</c:v>
                </c:pt>
                <c:pt idx="46">
                  <c:v>Калининградская область</c:v>
                </c:pt>
                <c:pt idx="47">
                  <c:v>Владимирская область</c:v>
                </c:pt>
                <c:pt idx="48">
                  <c:v>Республика Алтай </c:v>
                </c:pt>
                <c:pt idx="49">
                  <c:v>Нижегородская область</c:v>
                </c:pt>
                <c:pt idx="50">
                  <c:v>Кабардино-Балкарская Республика</c:v>
                </c:pt>
                <c:pt idx="51">
                  <c:v>Республика Хакасия</c:v>
                </c:pt>
                <c:pt idx="52">
                  <c:v>Чеченская Республика </c:v>
                </c:pt>
                <c:pt idx="53">
                  <c:v>Тульская область</c:v>
                </c:pt>
                <c:pt idx="54">
                  <c:v>Республика Ингушетия</c:v>
                </c:pt>
                <c:pt idx="55">
                  <c:v>Ивановская область</c:v>
                </c:pt>
                <c:pt idx="56">
                  <c:v>Орловская область</c:v>
                </c:pt>
                <c:pt idx="57">
                  <c:v>Чувашская Республика</c:v>
                </c:pt>
                <c:pt idx="58">
                  <c:v>Новосибирская область</c:v>
                </c:pt>
              </c:strCache>
            </c:strRef>
          </c:cat>
          <c:val>
            <c:numRef>
              <c:f>Лист1!$D$2:$D$60</c:f>
              <c:numCache>
                <c:formatCode>General</c:formatCode>
                <c:ptCount val="59"/>
              </c:numCache>
            </c:numRef>
          </c:val>
          <c:extLst>
            <c:ext xmlns:c16="http://schemas.microsoft.com/office/drawing/2014/chart" uri="{C3380CC4-5D6E-409C-BE32-E72D297353CC}">
              <c16:uniqueId val="{00000002-DE9B-4F30-B497-05D87BEBAF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438912"/>
        <c:axId val="140457088"/>
      </c:barChart>
      <c:catAx>
        <c:axId val="140438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0457088"/>
        <c:crosses val="autoZero"/>
        <c:auto val="1"/>
        <c:lblAlgn val="ctr"/>
        <c:lblOffset val="100"/>
        <c:noMultiLvlLbl val="0"/>
      </c:catAx>
      <c:valAx>
        <c:axId val="14045708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40438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47506561679793E-4"/>
          <c:y val="0"/>
          <c:w val="0.99913787729658787"/>
          <c:h val="0.58887742963802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Псковская область</c:v>
                </c:pt>
                <c:pt idx="1">
                  <c:v>Приморский край</c:v>
                </c:pt>
                <c:pt idx="2">
                  <c:v>Республика Адыгея</c:v>
                </c:pt>
                <c:pt idx="3">
                  <c:v>Томская область</c:v>
                </c:pt>
                <c:pt idx="4">
                  <c:v>Костромская область</c:v>
                </c:pt>
                <c:pt idx="5">
                  <c:v>Республика Бурятия </c:v>
                </c:pt>
                <c:pt idx="6">
                  <c:v>Республика Дагестан</c:v>
                </c:pt>
                <c:pt idx="7">
                  <c:v>Республика Марий Эл</c:v>
                </c:pt>
                <c:pt idx="8">
                  <c:v>Пермский край</c:v>
                </c:pt>
                <c:pt idx="9">
                  <c:v>Рязанская область</c:v>
                </c:pt>
                <c:pt idx="10">
                  <c:v>Ростовская область</c:v>
                </c:pt>
                <c:pt idx="11">
                  <c:v>Удмуртская Республика</c:v>
                </c:pt>
                <c:pt idx="12">
                  <c:v>Алтайский край</c:v>
                </c:pt>
                <c:pt idx="13">
                  <c:v>Республика Карелия</c:v>
                </c:pt>
                <c:pt idx="14">
                  <c:v>Камчатский край</c:v>
                </c:pt>
                <c:pt idx="15">
                  <c:v>Брянская область</c:v>
                </c:pt>
              </c:strCache>
            </c:strRef>
          </c:cat>
          <c:val>
            <c:numRef>
              <c:f>Лист1!$B$2:$B$17</c:f>
              <c:numCache>
                <c:formatCode>0%</c:formatCode>
                <c:ptCount val="16"/>
                <c:pt idx="0">
                  <c:v>0.44</c:v>
                </c:pt>
                <c:pt idx="1">
                  <c:v>0.43</c:v>
                </c:pt>
                <c:pt idx="2">
                  <c:v>0.41</c:v>
                </c:pt>
                <c:pt idx="3">
                  <c:v>0.41</c:v>
                </c:pt>
                <c:pt idx="4">
                  <c:v>0.38</c:v>
                </c:pt>
                <c:pt idx="5">
                  <c:v>0.36</c:v>
                </c:pt>
                <c:pt idx="6">
                  <c:v>0.36</c:v>
                </c:pt>
                <c:pt idx="7">
                  <c:v>0.36</c:v>
                </c:pt>
                <c:pt idx="8">
                  <c:v>0.35</c:v>
                </c:pt>
                <c:pt idx="9">
                  <c:v>0.35</c:v>
                </c:pt>
                <c:pt idx="10">
                  <c:v>0.34</c:v>
                </c:pt>
                <c:pt idx="11">
                  <c:v>0.33</c:v>
                </c:pt>
                <c:pt idx="12">
                  <c:v>0.33</c:v>
                </c:pt>
                <c:pt idx="13">
                  <c:v>0.32</c:v>
                </c:pt>
                <c:pt idx="14">
                  <c:v>0.31</c:v>
                </c:pt>
                <c:pt idx="1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30-471C-A285-D4D43E8779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539776"/>
        <c:axId val="140541312"/>
      </c:barChart>
      <c:catAx>
        <c:axId val="14053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0541312"/>
        <c:crosses val="autoZero"/>
        <c:auto val="1"/>
        <c:lblAlgn val="ctr"/>
        <c:lblOffset val="100"/>
        <c:noMultiLvlLbl val="0"/>
      </c:catAx>
      <c:valAx>
        <c:axId val="14054131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4053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47506561679793E-4"/>
          <c:y val="0"/>
          <c:w val="0.99913787729658787"/>
          <c:h val="0.58887742963802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Амурская область</c:v>
                </c:pt>
                <c:pt idx="1">
                  <c:v>Астраханская область</c:v>
                </c:pt>
                <c:pt idx="2">
                  <c:v>Ханты-Мансийский автономный округ</c:v>
                </c:pt>
                <c:pt idx="3">
                  <c:v>Республика Северная Осетия - Алания</c:v>
                </c:pt>
                <c:pt idx="4">
                  <c:v>Саратовская область</c:v>
                </c:pt>
                <c:pt idx="5">
                  <c:v>Еврейская автономная область</c:v>
                </c:pt>
                <c:pt idx="6">
                  <c:v>Иркутская область</c:v>
                </c:pt>
                <c:pt idx="7">
                  <c:v>Забайкальский край</c:v>
                </c:pt>
                <c:pt idx="8">
                  <c:v>Республика Калмыкия</c:v>
                </c:pt>
                <c:pt idx="9">
                  <c:v>Магаданская область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0.28999999999999998</c:v>
                </c:pt>
                <c:pt idx="1">
                  <c:v>0.28000000000000003</c:v>
                </c:pt>
                <c:pt idx="2">
                  <c:v>0.26</c:v>
                </c:pt>
                <c:pt idx="3">
                  <c:v>0.18</c:v>
                </c:pt>
                <c:pt idx="4">
                  <c:v>0.16</c:v>
                </c:pt>
                <c:pt idx="5">
                  <c:v>0.14000000000000001</c:v>
                </c:pt>
                <c:pt idx="6">
                  <c:v>0.13</c:v>
                </c:pt>
                <c:pt idx="7">
                  <c:v>0.11</c:v>
                </c:pt>
                <c:pt idx="8">
                  <c:v>0.06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30-471C-A285-D4D43E8779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620160"/>
        <c:axId val="140621696"/>
      </c:barChart>
      <c:catAx>
        <c:axId val="14062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0621696"/>
        <c:crosses val="autoZero"/>
        <c:auto val="1"/>
        <c:lblAlgn val="ctr"/>
        <c:lblOffset val="100"/>
        <c:noMultiLvlLbl val="0"/>
      </c:catAx>
      <c:valAx>
        <c:axId val="14062169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4062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8DAD3F-E179-47A1-9DA5-80429468A279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E7DD78-5760-4E4F-8F37-B2C1CE098C46}">
      <dgm:prSet/>
      <dgm:spPr/>
      <dgm:t>
        <a:bodyPr/>
        <a:lstStyle/>
        <a:p>
          <a:pPr rtl="0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Перечень поручений Президента Российской Федерации от 22 ноября 2019 г. № Пр-2397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9B1863-FC95-42BB-8A6F-8B75F5967470}" type="parTrans" cxnId="{EB4A7AA8-1C6D-4315-AD79-DF801636C7FD}">
      <dgm:prSet/>
      <dgm:spPr/>
      <dgm:t>
        <a:bodyPr/>
        <a:lstStyle/>
        <a:p>
          <a:endParaRPr lang="ru-RU"/>
        </a:p>
      </dgm:t>
    </dgm:pt>
    <dgm:pt modelId="{F4E6B112-64AE-488B-B389-1D44063695EC}" type="sibTrans" cxnId="{EB4A7AA8-1C6D-4315-AD79-DF801636C7FD}">
      <dgm:prSet/>
      <dgm:spPr/>
      <dgm:t>
        <a:bodyPr/>
        <a:lstStyle/>
        <a:p>
          <a:endParaRPr lang="ru-RU"/>
        </a:p>
      </dgm:t>
    </dgm:pt>
    <dgm:pt modelId="{D2A23431-3DFF-4231-B67B-A0A8436214B8}">
      <dgm:prSet/>
      <dgm:spPr/>
      <dgm:t>
        <a:bodyPr/>
        <a:lstStyle/>
        <a:p>
          <a:pPr rtl="0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проект «Успех каждого ребенка»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566ACD-F5A3-4F36-B09B-466588385923}" type="parTrans" cxnId="{5EFF620D-333C-4024-9816-2BCF505BBD40}">
      <dgm:prSet/>
      <dgm:spPr/>
      <dgm:t>
        <a:bodyPr/>
        <a:lstStyle/>
        <a:p>
          <a:endParaRPr lang="ru-RU"/>
        </a:p>
      </dgm:t>
    </dgm:pt>
    <dgm:pt modelId="{7E3541E6-0D49-4D12-8D52-3DD5A22AAC8D}" type="sibTrans" cxnId="{5EFF620D-333C-4024-9816-2BCF505BBD40}">
      <dgm:prSet/>
      <dgm:spPr/>
      <dgm:t>
        <a:bodyPr/>
        <a:lstStyle/>
        <a:p>
          <a:endParaRPr lang="ru-RU"/>
        </a:p>
      </dgm:t>
    </dgm:pt>
    <dgm:pt modelId="{E3199B7A-3C8C-4823-BEB9-4F5A088CD7F6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Стратегия развития физической культуры и спорта в Российской Федерации на период до 2030 года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F42AED-49C0-4DEA-B059-F011A225716A}" type="parTrans" cxnId="{F3845466-7ACF-4E4D-BE0C-410CD8E82BE9}">
      <dgm:prSet/>
      <dgm:spPr/>
      <dgm:t>
        <a:bodyPr/>
        <a:lstStyle/>
        <a:p>
          <a:endParaRPr lang="ru-RU"/>
        </a:p>
      </dgm:t>
    </dgm:pt>
    <dgm:pt modelId="{A0E0E1F4-BB21-44F0-9850-6F7D61627E5F}" type="sibTrans" cxnId="{F3845466-7ACF-4E4D-BE0C-410CD8E82BE9}">
      <dgm:prSet/>
      <dgm:spPr/>
      <dgm:t>
        <a:bodyPr/>
        <a:lstStyle/>
        <a:p>
          <a:endParaRPr lang="ru-RU"/>
        </a:p>
      </dgm:t>
    </dgm:pt>
    <dgm:pt modelId="{C267506D-704B-4DFF-83EE-B04EBDD3F4F4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Приказ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Минпросвещения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России от 23 марта 2020 года № 117 </a:t>
          </a:r>
        </a:p>
      </dgm:t>
    </dgm:pt>
    <dgm:pt modelId="{6E7A7E4C-F3A8-47E5-ABE1-B33F679E1BB8}" type="parTrans" cxnId="{A0E00DB2-9D3F-450E-A4DC-D692B841B9D5}">
      <dgm:prSet/>
      <dgm:spPr/>
      <dgm:t>
        <a:bodyPr/>
        <a:lstStyle/>
        <a:p>
          <a:endParaRPr lang="ru-RU"/>
        </a:p>
      </dgm:t>
    </dgm:pt>
    <dgm:pt modelId="{60821DAB-8553-403C-A7E1-53065AAAB0DF}" type="sibTrans" cxnId="{A0E00DB2-9D3F-450E-A4DC-D692B841B9D5}">
      <dgm:prSet/>
      <dgm:spPr/>
      <dgm:t>
        <a:bodyPr/>
        <a:lstStyle/>
        <a:p>
          <a:endParaRPr lang="ru-RU"/>
        </a:p>
      </dgm:t>
    </dgm:pt>
    <dgm:pt modelId="{78C6C15C-686A-46FB-93A0-E2053A64A1CE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Межотраслевая программа  развития школьного спорта до 2024 года</a:t>
          </a:r>
        </a:p>
      </dgm:t>
    </dgm:pt>
    <dgm:pt modelId="{94FEB92B-EF40-4B13-8ACA-18880FA54ADB}" type="parTrans" cxnId="{D2B05FF3-3558-411D-8DC4-A3C39388F087}">
      <dgm:prSet/>
      <dgm:spPr/>
      <dgm:t>
        <a:bodyPr/>
        <a:lstStyle/>
        <a:p>
          <a:endParaRPr lang="ru-RU"/>
        </a:p>
      </dgm:t>
    </dgm:pt>
    <dgm:pt modelId="{D4E65FA2-3946-487F-8BF4-D925757F8A40}" type="sibTrans" cxnId="{D2B05FF3-3558-411D-8DC4-A3C39388F087}">
      <dgm:prSet/>
      <dgm:spPr/>
      <dgm:t>
        <a:bodyPr/>
        <a:lstStyle/>
        <a:p>
          <a:endParaRPr lang="ru-RU"/>
        </a:p>
      </dgm:t>
    </dgm:pt>
    <dgm:pt modelId="{B75F6636-34A9-478F-939C-313885A698D3}" type="pres">
      <dgm:prSet presAssocID="{2C8DAD3F-E179-47A1-9DA5-80429468A279}" presName="Name0" presStyleCnt="0">
        <dgm:presLayoutVars>
          <dgm:dir/>
          <dgm:resizeHandles val="exact"/>
        </dgm:presLayoutVars>
      </dgm:prSet>
      <dgm:spPr/>
    </dgm:pt>
    <dgm:pt modelId="{A4221138-2176-4F33-9B83-3BDD23E8EAC7}" type="pres">
      <dgm:prSet presAssocID="{4FE7DD78-5760-4E4F-8F37-B2C1CE098C46}" presName="node" presStyleLbl="node1" presStyleIdx="0" presStyleCnt="5" custLinFactY="-200000" custLinFactNeighborX="2151" custLinFactNeighborY="-285959">
        <dgm:presLayoutVars>
          <dgm:bulletEnabled val="1"/>
        </dgm:presLayoutVars>
      </dgm:prSet>
      <dgm:spPr/>
    </dgm:pt>
    <dgm:pt modelId="{C086F3AD-861B-4548-830C-A90A9C0CF2A4}" type="pres">
      <dgm:prSet presAssocID="{F4E6B112-64AE-488B-B389-1D44063695EC}" presName="sibTrans" presStyleCnt="0"/>
      <dgm:spPr/>
    </dgm:pt>
    <dgm:pt modelId="{F1B83280-C8D1-4B92-B5CA-97A7DF0299EC}" type="pres">
      <dgm:prSet presAssocID="{D2A23431-3DFF-4231-B67B-A0A8436214B8}" presName="node" presStyleLbl="node1" presStyleIdx="1" presStyleCnt="5">
        <dgm:presLayoutVars>
          <dgm:bulletEnabled val="1"/>
        </dgm:presLayoutVars>
      </dgm:prSet>
      <dgm:spPr/>
    </dgm:pt>
    <dgm:pt modelId="{61E049A5-25D0-489D-8BB8-1D28A9516CDF}" type="pres">
      <dgm:prSet presAssocID="{7E3541E6-0D49-4D12-8D52-3DD5A22AAC8D}" presName="sibTrans" presStyleCnt="0"/>
      <dgm:spPr/>
    </dgm:pt>
    <dgm:pt modelId="{80FC7609-1368-4F67-AFD8-EE36DD074B63}" type="pres">
      <dgm:prSet presAssocID="{E3199B7A-3C8C-4823-BEB9-4F5A088CD7F6}" presName="node" presStyleLbl="node1" presStyleIdx="2" presStyleCnt="5">
        <dgm:presLayoutVars>
          <dgm:bulletEnabled val="1"/>
        </dgm:presLayoutVars>
      </dgm:prSet>
      <dgm:spPr/>
    </dgm:pt>
    <dgm:pt modelId="{4EEEE3C3-84A6-4904-BDAA-09E0B191756D}" type="pres">
      <dgm:prSet presAssocID="{A0E0E1F4-BB21-44F0-9850-6F7D61627E5F}" presName="sibTrans" presStyleCnt="0"/>
      <dgm:spPr/>
    </dgm:pt>
    <dgm:pt modelId="{94A297FD-C219-4401-93E6-2E31A151150E}" type="pres">
      <dgm:prSet presAssocID="{78C6C15C-686A-46FB-93A0-E2053A64A1CE}" presName="node" presStyleLbl="node1" presStyleIdx="3" presStyleCnt="5">
        <dgm:presLayoutVars>
          <dgm:bulletEnabled val="1"/>
        </dgm:presLayoutVars>
      </dgm:prSet>
      <dgm:spPr/>
    </dgm:pt>
    <dgm:pt modelId="{4085D493-CF46-47E4-8813-205C20E0EB7E}" type="pres">
      <dgm:prSet presAssocID="{D4E65FA2-3946-487F-8BF4-D925757F8A40}" presName="sibTrans" presStyleCnt="0"/>
      <dgm:spPr/>
    </dgm:pt>
    <dgm:pt modelId="{D98BAB26-4172-414E-BD49-B9FDB6F8F2E3}" type="pres">
      <dgm:prSet presAssocID="{C267506D-704B-4DFF-83EE-B04EBDD3F4F4}" presName="node" presStyleLbl="node1" presStyleIdx="4" presStyleCnt="5">
        <dgm:presLayoutVars>
          <dgm:bulletEnabled val="1"/>
        </dgm:presLayoutVars>
      </dgm:prSet>
      <dgm:spPr/>
    </dgm:pt>
  </dgm:ptLst>
  <dgm:cxnLst>
    <dgm:cxn modelId="{5EFF620D-333C-4024-9816-2BCF505BBD40}" srcId="{2C8DAD3F-E179-47A1-9DA5-80429468A279}" destId="{D2A23431-3DFF-4231-B67B-A0A8436214B8}" srcOrd="1" destOrd="0" parTransId="{AB566ACD-F5A3-4F36-B09B-466588385923}" sibTransId="{7E3541E6-0D49-4D12-8D52-3DD5A22AAC8D}"/>
    <dgm:cxn modelId="{971D621E-09C1-421C-8445-700B7AF36ACE}" type="presOf" srcId="{2C8DAD3F-E179-47A1-9DA5-80429468A279}" destId="{B75F6636-34A9-478F-939C-313885A698D3}" srcOrd="0" destOrd="0" presId="urn:microsoft.com/office/officeart/2005/8/layout/hList6"/>
    <dgm:cxn modelId="{F3845466-7ACF-4E4D-BE0C-410CD8E82BE9}" srcId="{2C8DAD3F-E179-47A1-9DA5-80429468A279}" destId="{E3199B7A-3C8C-4823-BEB9-4F5A088CD7F6}" srcOrd="2" destOrd="0" parTransId="{C8F42AED-49C0-4DEA-B059-F011A225716A}" sibTransId="{A0E0E1F4-BB21-44F0-9850-6F7D61627E5F}"/>
    <dgm:cxn modelId="{AF5FB771-E0D2-4EED-BFD0-07A10BA0A042}" type="presOf" srcId="{4FE7DD78-5760-4E4F-8F37-B2C1CE098C46}" destId="{A4221138-2176-4F33-9B83-3BDD23E8EAC7}" srcOrd="0" destOrd="0" presId="urn:microsoft.com/office/officeart/2005/8/layout/hList6"/>
    <dgm:cxn modelId="{7F18D78B-90B3-4D12-91A3-F2B3D18B87F3}" type="presOf" srcId="{D2A23431-3DFF-4231-B67B-A0A8436214B8}" destId="{F1B83280-C8D1-4B92-B5CA-97A7DF0299EC}" srcOrd="0" destOrd="0" presId="urn:microsoft.com/office/officeart/2005/8/layout/hList6"/>
    <dgm:cxn modelId="{5D6B38A6-09D9-4B3C-8FDE-5FA777E67826}" type="presOf" srcId="{78C6C15C-686A-46FB-93A0-E2053A64A1CE}" destId="{94A297FD-C219-4401-93E6-2E31A151150E}" srcOrd="0" destOrd="0" presId="urn:microsoft.com/office/officeart/2005/8/layout/hList6"/>
    <dgm:cxn modelId="{EB4A7AA8-1C6D-4315-AD79-DF801636C7FD}" srcId="{2C8DAD3F-E179-47A1-9DA5-80429468A279}" destId="{4FE7DD78-5760-4E4F-8F37-B2C1CE098C46}" srcOrd="0" destOrd="0" parTransId="{BB9B1863-FC95-42BB-8A6F-8B75F5967470}" sibTransId="{F4E6B112-64AE-488B-B389-1D44063695EC}"/>
    <dgm:cxn modelId="{A0E00DB2-9D3F-450E-A4DC-D692B841B9D5}" srcId="{2C8DAD3F-E179-47A1-9DA5-80429468A279}" destId="{C267506D-704B-4DFF-83EE-B04EBDD3F4F4}" srcOrd="4" destOrd="0" parTransId="{6E7A7E4C-F3A8-47E5-ABE1-B33F679E1BB8}" sibTransId="{60821DAB-8553-403C-A7E1-53065AAAB0DF}"/>
    <dgm:cxn modelId="{F7FD06B7-E318-492F-BFA6-6E07CDAC0DAF}" type="presOf" srcId="{C267506D-704B-4DFF-83EE-B04EBDD3F4F4}" destId="{D98BAB26-4172-414E-BD49-B9FDB6F8F2E3}" srcOrd="0" destOrd="0" presId="urn:microsoft.com/office/officeart/2005/8/layout/hList6"/>
    <dgm:cxn modelId="{828168E7-951C-4672-B579-4FBB8082EAE1}" type="presOf" srcId="{E3199B7A-3C8C-4823-BEB9-4F5A088CD7F6}" destId="{80FC7609-1368-4F67-AFD8-EE36DD074B63}" srcOrd="0" destOrd="0" presId="urn:microsoft.com/office/officeart/2005/8/layout/hList6"/>
    <dgm:cxn modelId="{D2B05FF3-3558-411D-8DC4-A3C39388F087}" srcId="{2C8DAD3F-E179-47A1-9DA5-80429468A279}" destId="{78C6C15C-686A-46FB-93A0-E2053A64A1CE}" srcOrd="3" destOrd="0" parTransId="{94FEB92B-EF40-4B13-8ACA-18880FA54ADB}" sibTransId="{D4E65FA2-3946-487F-8BF4-D925757F8A40}"/>
    <dgm:cxn modelId="{8E27CA96-83D3-4036-B198-C4BAA9B045F7}" type="presParOf" srcId="{B75F6636-34A9-478F-939C-313885A698D3}" destId="{A4221138-2176-4F33-9B83-3BDD23E8EAC7}" srcOrd="0" destOrd="0" presId="urn:microsoft.com/office/officeart/2005/8/layout/hList6"/>
    <dgm:cxn modelId="{8C13D6A9-22F9-4802-9804-77697607DBDB}" type="presParOf" srcId="{B75F6636-34A9-478F-939C-313885A698D3}" destId="{C086F3AD-861B-4548-830C-A90A9C0CF2A4}" srcOrd="1" destOrd="0" presId="urn:microsoft.com/office/officeart/2005/8/layout/hList6"/>
    <dgm:cxn modelId="{275F7422-4EB8-4734-9C6F-74F82970B13F}" type="presParOf" srcId="{B75F6636-34A9-478F-939C-313885A698D3}" destId="{F1B83280-C8D1-4B92-B5CA-97A7DF0299EC}" srcOrd="2" destOrd="0" presId="urn:microsoft.com/office/officeart/2005/8/layout/hList6"/>
    <dgm:cxn modelId="{8BAA1D15-4230-439E-A583-08CC9B098F92}" type="presParOf" srcId="{B75F6636-34A9-478F-939C-313885A698D3}" destId="{61E049A5-25D0-489D-8BB8-1D28A9516CDF}" srcOrd="3" destOrd="0" presId="urn:microsoft.com/office/officeart/2005/8/layout/hList6"/>
    <dgm:cxn modelId="{57DF6F1C-E249-4EC4-A92B-F3CFAA787B55}" type="presParOf" srcId="{B75F6636-34A9-478F-939C-313885A698D3}" destId="{80FC7609-1368-4F67-AFD8-EE36DD074B63}" srcOrd="4" destOrd="0" presId="urn:microsoft.com/office/officeart/2005/8/layout/hList6"/>
    <dgm:cxn modelId="{17135BCB-66FD-4DD8-9336-209960A979D6}" type="presParOf" srcId="{B75F6636-34A9-478F-939C-313885A698D3}" destId="{4EEEE3C3-84A6-4904-BDAA-09E0B191756D}" srcOrd="5" destOrd="0" presId="urn:microsoft.com/office/officeart/2005/8/layout/hList6"/>
    <dgm:cxn modelId="{B10B44B1-28C8-41E4-8352-B4304AD16DAC}" type="presParOf" srcId="{B75F6636-34A9-478F-939C-313885A698D3}" destId="{94A297FD-C219-4401-93E6-2E31A151150E}" srcOrd="6" destOrd="0" presId="urn:microsoft.com/office/officeart/2005/8/layout/hList6"/>
    <dgm:cxn modelId="{ADE6B9E5-A22D-473C-90A2-985FFD8DC542}" type="presParOf" srcId="{B75F6636-34A9-478F-939C-313885A698D3}" destId="{4085D493-CF46-47E4-8813-205C20E0EB7E}" srcOrd="7" destOrd="0" presId="urn:microsoft.com/office/officeart/2005/8/layout/hList6"/>
    <dgm:cxn modelId="{086BCDE2-FF65-4193-9D61-25AE9843E461}" type="presParOf" srcId="{B75F6636-34A9-478F-939C-313885A698D3}" destId="{D98BAB26-4172-414E-BD49-B9FDB6F8F2E3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8ED00D-22AF-4775-A01B-1D4FC2E2D6B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051B20-7BCB-4B41-A666-7D9F99BBB7B0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100" dirty="0">
              <a:solidFill>
                <a:srgbClr val="002060"/>
              </a:solidFill>
              <a:effectLst/>
              <a:latin typeface="Times New Roman"/>
              <a:ea typeface="Times New Roman"/>
            </a:rPr>
            <a:t>Создание условий для развития массовых и индивидуальных форм физкультурно-оздоровительной и спортивной работы в общеобразовательной организации, </a:t>
          </a:r>
          <a:r>
            <a:rPr lang="ru-RU" sz="1100" dirty="0">
              <a:solidFill>
                <a:srgbClr val="002060"/>
              </a:solidFill>
              <a:effectLst/>
              <a:latin typeface="Times New Roman"/>
            </a:rPr>
            <a:t>в том числе для лиц с ограниченными возможностями здоровья</a:t>
          </a:r>
          <a:endParaRPr lang="ru-RU" sz="1100" dirty="0">
            <a:solidFill>
              <a:srgbClr val="002060"/>
            </a:solidFill>
          </a:endParaRPr>
        </a:p>
      </dgm:t>
    </dgm:pt>
    <dgm:pt modelId="{DE36FFDE-2FE4-478D-B571-D8A25F2DF68F}" type="parTrans" cxnId="{EE813F1C-C4FA-4DDC-927C-9ECF97221F38}">
      <dgm:prSet/>
      <dgm:spPr/>
      <dgm:t>
        <a:bodyPr/>
        <a:lstStyle/>
        <a:p>
          <a:endParaRPr lang="ru-RU"/>
        </a:p>
      </dgm:t>
    </dgm:pt>
    <dgm:pt modelId="{25E16F8F-9E04-48F7-B895-0D0EBE869754}" type="sibTrans" cxnId="{EE813F1C-C4FA-4DDC-927C-9ECF97221F38}">
      <dgm:prSet/>
      <dgm:spPr/>
      <dgm:t>
        <a:bodyPr/>
        <a:lstStyle/>
        <a:p>
          <a:endParaRPr lang="ru-RU"/>
        </a:p>
      </dgm:t>
    </dgm:pt>
    <dgm:pt modelId="{55DC6363-C027-4CC1-A622-E8E1F8B28787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>
              <a:solidFill>
                <a:srgbClr val="002060"/>
              </a:solidFill>
              <a:effectLst/>
              <a:latin typeface="Times New Roman"/>
              <a:ea typeface="Times New Roman"/>
              <a:cs typeface="+mn-cs"/>
            </a:rPr>
            <a:t>Организация и проведение </a:t>
          </a:r>
          <a:r>
            <a:rPr lang="ru-RU" sz="1100" kern="1200" dirty="0">
              <a:solidFill>
                <a:srgbClr val="002060"/>
              </a:solidFill>
              <a:effectLst/>
              <a:latin typeface="Times New Roman"/>
              <a:cs typeface="+mn-cs"/>
            </a:rPr>
            <a:t>информационно-пропагандистской деятельности, воспитание физических и морально-волевых качеств, социальной активности школьного сообщества</a:t>
          </a:r>
          <a:endParaRPr lang="ru-RU" sz="1100" kern="1200" dirty="0">
            <a:solidFill>
              <a:srgbClr val="002060"/>
            </a:solidFill>
            <a:effectLst/>
            <a:latin typeface="Times New Roman"/>
            <a:ea typeface="Times New Roman"/>
            <a:cs typeface="+mn-cs"/>
          </a:endParaRPr>
        </a:p>
      </dgm:t>
    </dgm:pt>
    <dgm:pt modelId="{3F0AA267-3757-4393-9E17-4F8E7284F7C1}" type="parTrans" cxnId="{DFFEAF9C-F41E-4B94-A5F9-FEC7E1D3F6A7}">
      <dgm:prSet/>
      <dgm:spPr/>
      <dgm:t>
        <a:bodyPr/>
        <a:lstStyle/>
        <a:p>
          <a:endParaRPr lang="ru-RU"/>
        </a:p>
      </dgm:t>
    </dgm:pt>
    <dgm:pt modelId="{0FCAE41E-0BF0-4AD4-A4DB-666CA15F271B}" type="sibTrans" cxnId="{DFFEAF9C-F41E-4B94-A5F9-FEC7E1D3F6A7}">
      <dgm:prSet/>
      <dgm:spPr/>
      <dgm:t>
        <a:bodyPr/>
        <a:lstStyle/>
        <a:p>
          <a:endParaRPr lang="ru-RU"/>
        </a:p>
      </dgm:t>
    </dgm:pt>
    <dgm:pt modelId="{9CA0FE06-48E5-49E1-B614-4AE9B0D41F6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100" dirty="0">
              <a:solidFill>
                <a:srgbClr val="002060"/>
              </a:solidFill>
              <a:effectLst/>
              <a:latin typeface="Times New Roman"/>
            </a:rPr>
            <a:t>Организация и проведение физкультурно-спортивных мероприятий различного уровня, социально-значимых мероприятий, подготовку обучающихся к выполнению требований Всероссийского физкультурно-спортивного комплекса «Готов к труду и обороне» (ГТО)</a:t>
          </a:r>
          <a:endParaRPr lang="ru-RU" sz="1100" dirty="0">
            <a:solidFill>
              <a:srgbClr val="002060"/>
            </a:solidFill>
            <a:effectLst/>
            <a:latin typeface="Times New Roman"/>
            <a:ea typeface="Times New Roman"/>
          </a:endParaRPr>
        </a:p>
      </dgm:t>
    </dgm:pt>
    <dgm:pt modelId="{508385D9-A8B2-4EAF-BD43-06F0C578D062}" type="parTrans" cxnId="{69F294A7-5352-4F08-A18A-E3F5F22AEFA1}">
      <dgm:prSet/>
      <dgm:spPr/>
      <dgm:t>
        <a:bodyPr/>
        <a:lstStyle/>
        <a:p>
          <a:endParaRPr lang="ru-RU"/>
        </a:p>
      </dgm:t>
    </dgm:pt>
    <dgm:pt modelId="{8DFA0C93-D993-404B-8A77-559E9CB965C2}" type="sibTrans" cxnId="{69F294A7-5352-4F08-A18A-E3F5F22AEFA1}">
      <dgm:prSet/>
      <dgm:spPr/>
      <dgm:t>
        <a:bodyPr/>
        <a:lstStyle/>
        <a:p>
          <a:endParaRPr lang="ru-RU"/>
        </a:p>
      </dgm:t>
    </dgm:pt>
    <dgm:pt modelId="{1B65A7FF-1B01-44A2-A5C3-F3990123A071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buFont typeface="Symbol" panose="05050102010706020507" pitchFamily="18" charset="2"/>
            <a:buNone/>
          </a:pPr>
          <a:r>
            <a:rPr lang="ru-RU" sz="1100" dirty="0">
              <a:solidFill>
                <a:srgbClr val="002060"/>
              </a:solidFill>
              <a:effectLst/>
              <a:latin typeface="Times New Roman"/>
              <a:ea typeface="Times New Roman"/>
            </a:rPr>
            <a:t>Взаимодействие со школьными спортивными  клубами других общеобразовательных организаций, обще</a:t>
          </a:r>
          <a:r>
            <a:rPr lang="ru-RU" sz="1100" dirty="0">
              <a:solidFill>
                <a:srgbClr val="002060"/>
              </a:solidFill>
              <a:effectLst/>
              <a:latin typeface="Times New Roman"/>
            </a:rPr>
            <a:t>образовательными организациями, учреждениями физической культуры и спорта, общественными организациями</a:t>
          </a:r>
          <a:endParaRPr lang="ru-RU" sz="1100" dirty="0">
            <a:solidFill>
              <a:srgbClr val="002060"/>
            </a:solidFill>
            <a:effectLst/>
            <a:latin typeface="Times New Roman"/>
            <a:ea typeface="Times New Roman"/>
          </a:endParaRPr>
        </a:p>
      </dgm:t>
    </dgm:pt>
    <dgm:pt modelId="{407FAE1F-5449-452A-BF96-401148D841B4}" type="parTrans" cxnId="{1AC69E7D-F281-417F-B0EA-171ABB50DEF2}">
      <dgm:prSet/>
      <dgm:spPr/>
      <dgm:t>
        <a:bodyPr/>
        <a:lstStyle/>
        <a:p>
          <a:endParaRPr lang="ru-RU"/>
        </a:p>
      </dgm:t>
    </dgm:pt>
    <dgm:pt modelId="{EED172A3-837B-4D5C-89BB-D862F9CABC7D}" type="sibTrans" cxnId="{1AC69E7D-F281-417F-B0EA-171ABB50DEF2}">
      <dgm:prSet/>
      <dgm:spPr/>
      <dgm:t>
        <a:bodyPr/>
        <a:lstStyle/>
        <a:p>
          <a:endParaRPr lang="ru-RU"/>
        </a:p>
      </dgm:t>
    </dgm:pt>
    <dgm:pt modelId="{61309400-8146-494A-A34C-07BC0639C7C2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>
              <a:solidFill>
                <a:srgbClr val="002060"/>
              </a:solidFill>
              <a:effectLst/>
              <a:latin typeface="Times New Roman"/>
              <a:ea typeface="Times New Roman"/>
              <a:cs typeface="+mn-cs"/>
            </a:rPr>
            <a:t>Подготовка предложений по совершенствованию системы физической культуры и спорта (в том числе развитию материально-технической базы) в общеобразовательной организации</a:t>
          </a:r>
        </a:p>
      </dgm:t>
    </dgm:pt>
    <dgm:pt modelId="{FF5CAD87-A4A4-49B5-804D-280061E5B2F6}" type="parTrans" cxnId="{CB163D83-0826-467C-9259-B564C97978F4}">
      <dgm:prSet/>
      <dgm:spPr/>
      <dgm:t>
        <a:bodyPr/>
        <a:lstStyle/>
        <a:p>
          <a:endParaRPr lang="ru-RU"/>
        </a:p>
      </dgm:t>
    </dgm:pt>
    <dgm:pt modelId="{76B437DE-3120-41E9-BCC8-69A5117747C4}" type="sibTrans" cxnId="{CB163D83-0826-467C-9259-B564C97978F4}">
      <dgm:prSet/>
      <dgm:spPr/>
      <dgm:t>
        <a:bodyPr/>
        <a:lstStyle/>
        <a:p>
          <a:endParaRPr lang="ru-RU"/>
        </a:p>
      </dgm:t>
    </dgm:pt>
    <dgm:pt modelId="{2D27D3CF-1670-4DD3-8982-F7C53DC340E5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dirty="0">
              <a:solidFill>
                <a:srgbClr val="002060"/>
              </a:solidFill>
              <a:effectLst/>
              <a:latin typeface="Times New Roman"/>
            </a:rPr>
            <a:t>Подготовка и формирование команд общеобразовательной организации по видам спорта и обеспечение их участия в соревнованиях различного уровня</a:t>
          </a:r>
        </a:p>
      </dgm:t>
    </dgm:pt>
    <dgm:pt modelId="{5094FC40-C605-4035-AD1C-740E69688D99}" type="parTrans" cxnId="{FD2846FC-3B81-4568-9CBB-673EF4E2A14D}">
      <dgm:prSet/>
      <dgm:spPr/>
      <dgm:t>
        <a:bodyPr/>
        <a:lstStyle/>
        <a:p>
          <a:endParaRPr lang="ru-RU"/>
        </a:p>
      </dgm:t>
    </dgm:pt>
    <dgm:pt modelId="{CFD6AA13-28B0-4F77-B064-FE72A78E4BB2}" type="sibTrans" cxnId="{FD2846FC-3B81-4568-9CBB-673EF4E2A14D}">
      <dgm:prSet/>
      <dgm:spPr/>
      <dgm:t>
        <a:bodyPr/>
        <a:lstStyle/>
        <a:p>
          <a:endParaRPr lang="ru-RU"/>
        </a:p>
      </dgm:t>
    </dgm:pt>
    <dgm:pt modelId="{B4CAA068-BAF9-481C-B88E-9F0A94986A16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dirty="0">
              <a:solidFill>
                <a:srgbClr val="002060"/>
              </a:solidFill>
              <a:effectLst/>
              <a:latin typeface="Times New Roman"/>
            </a:rPr>
            <a:t>Поощрение обучающихся, добившихся высоких показателей в физкультурно-спортивной работе</a:t>
          </a:r>
          <a:endParaRPr lang="ru-RU" sz="1100" dirty="0">
            <a:solidFill>
              <a:srgbClr val="002060"/>
            </a:solidFill>
            <a:effectLst/>
            <a:latin typeface="Times New Roman"/>
            <a:ea typeface="Times New Roman"/>
          </a:endParaRPr>
        </a:p>
      </dgm:t>
    </dgm:pt>
    <dgm:pt modelId="{6B16D7B8-265D-47CB-A16C-87CE6C22D959}" type="parTrans" cxnId="{A8D14F68-71CD-4AF8-8608-92DE870F1281}">
      <dgm:prSet/>
      <dgm:spPr/>
      <dgm:t>
        <a:bodyPr/>
        <a:lstStyle/>
        <a:p>
          <a:endParaRPr lang="ru-RU"/>
        </a:p>
      </dgm:t>
    </dgm:pt>
    <dgm:pt modelId="{70A20DEE-6FA8-4AB4-BDFF-AB2E97FF1959}" type="sibTrans" cxnId="{A8D14F68-71CD-4AF8-8608-92DE870F1281}">
      <dgm:prSet/>
      <dgm:spPr/>
      <dgm:t>
        <a:bodyPr/>
        <a:lstStyle/>
        <a:p>
          <a:endParaRPr lang="ru-RU"/>
        </a:p>
      </dgm:t>
    </dgm:pt>
    <dgm:pt modelId="{8FE3645D-3BC0-4EDF-9A25-BB6955095D4C}">
      <dgm:prSet/>
      <dgm:spPr/>
      <dgm:t>
        <a:bodyPr/>
        <a:lstStyle/>
        <a:p>
          <a:endParaRPr lang="ru-RU" dirty="0"/>
        </a:p>
      </dgm:t>
    </dgm:pt>
    <dgm:pt modelId="{A1D7B403-B579-4685-9C9F-AA5F639BBA27}" type="parTrans" cxnId="{849FCEB3-EF54-4447-B0EA-0614956B783E}">
      <dgm:prSet/>
      <dgm:spPr/>
      <dgm:t>
        <a:bodyPr/>
        <a:lstStyle/>
        <a:p>
          <a:endParaRPr lang="ru-RU"/>
        </a:p>
      </dgm:t>
    </dgm:pt>
    <dgm:pt modelId="{6AD42360-A3E0-46BF-819F-A1980D301559}" type="sibTrans" cxnId="{849FCEB3-EF54-4447-B0EA-0614956B783E}">
      <dgm:prSet/>
      <dgm:spPr/>
      <dgm:t>
        <a:bodyPr/>
        <a:lstStyle/>
        <a:p>
          <a:endParaRPr lang="ru-RU"/>
        </a:p>
      </dgm:t>
    </dgm:pt>
    <dgm:pt modelId="{932964BE-EC58-4E86-870C-2EE12E875181}">
      <dgm:prSet/>
      <dgm:spPr/>
      <dgm:t>
        <a:bodyPr/>
        <a:lstStyle/>
        <a:p>
          <a:endParaRPr lang="ru-RU" dirty="0"/>
        </a:p>
      </dgm:t>
    </dgm:pt>
    <dgm:pt modelId="{344A45C4-52B8-4DE2-8DA1-478DF2DB15CE}" type="sibTrans" cxnId="{842D1CB0-41BA-49BC-9B3A-B1B30E0DE947}">
      <dgm:prSet/>
      <dgm:spPr/>
      <dgm:t>
        <a:bodyPr/>
        <a:lstStyle/>
        <a:p>
          <a:endParaRPr lang="ru-RU"/>
        </a:p>
      </dgm:t>
    </dgm:pt>
    <dgm:pt modelId="{7B911E87-4EA4-44B1-AB95-862548323C6E}" type="parTrans" cxnId="{842D1CB0-41BA-49BC-9B3A-B1B30E0DE947}">
      <dgm:prSet/>
      <dgm:spPr/>
      <dgm:t>
        <a:bodyPr/>
        <a:lstStyle/>
        <a:p>
          <a:endParaRPr lang="ru-RU"/>
        </a:p>
      </dgm:t>
    </dgm:pt>
    <dgm:pt modelId="{DD72EDE9-81FD-48AF-A9A5-E3A722A83FA0}" type="pres">
      <dgm:prSet presAssocID="{E28ED00D-22AF-4775-A01B-1D4FC2E2D6B9}" presName="Name0" presStyleCnt="0">
        <dgm:presLayoutVars>
          <dgm:chMax val="7"/>
          <dgm:chPref val="7"/>
          <dgm:dir/>
        </dgm:presLayoutVars>
      </dgm:prSet>
      <dgm:spPr/>
    </dgm:pt>
    <dgm:pt modelId="{D968706B-54DE-4280-B4C1-D025A00FB065}" type="pres">
      <dgm:prSet presAssocID="{E28ED00D-22AF-4775-A01B-1D4FC2E2D6B9}" presName="Name1" presStyleCnt="0"/>
      <dgm:spPr/>
    </dgm:pt>
    <dgm:pt modelId="{BA962E62-B27E-4B11-B678-4735A8855938}" type="pres">
      <dgm:prSet presAssocID="{E28ED00D-22AF-4775-A01B-1D4FC2E2D6B9}" presName="cycle" presStyleCnt="0"/>
      <dgm:spPr/>
    </dgm:pt>
    <dgm:pt modelId="{6CB68584-15E9-448C-B000-16B5BAFDDA56}" type="pres">
      <dgm:prSet presAssocID="{E28ED00D-22AF-4775-A01B-1D4FC2E2D6B9}" presName="srcNode" presStyleLbl="node1" presStyleIdx="0" presStyleCnt="7"/>
      <dgm:spPr/>
    </dgm:pt>
    <dgm:pt modelId="{E77777D5-726E-4969-B179-1A0B5B61BC7C}" type="pres">
      <dgm:prSet presAssocID="{E28ED00D-22AF-4775-A01B-1D4FC2E2D6B9}" presName="conn" presStyleLbl="parChTrans1D2" presStyleIdx="0" presStyleCnt="1"/>
      <dgm:spPr/>
    </dgm:pt>
    <dgm:pt modelId="{7341C25C-3327-4F1A-AF25-AA489DB2AF66}" type="pres">
      <dgm:prSet presAssocID="{E28ED00D-22AF-4775-A01B-1D4FC2E2D6B9}" presName="extraNode" presStyleLbl="node1" presStyleIdx="0" presStyleCnt="7"/>
      <dgm:spPr/>
    </dgm:pt>
    <dgm:pt modelId="{2212CB21-3EAB-43DC-B05D-B49DE6C58534}" type="pres">
      <dgm:prSet presAssocID="{E28ED00D-22AF-4775-A01B-1D4FC2E2D6B9}" presName="dstNode" presStyleLbl="node1" presStyleIdx="0" presStyleCnt="7"/>
      <dgm:spPr/>
    </dgm:pt>
    <dgm:pt modelId="{7F96B004-355C-4159-94FB-1C54CB964219}" type="pres">
      <dgm:prSet presAssocID="{D1051B20-7BCB-4B41-A666-7D9F99BBB7B0}" presName="text_1" presStyleLbl="node1" presStyleIdx="0" presStyleCnt="7" custScaleX="100725" custScaleY="130593">
        <dgm:presLayoutVars>
          <dgm:bulletEnabled val="1"/>
        </dgm:presLayoutVars>
      </dgm:prSet>
      <dgm:spPr/>
    </dgm:pt>
    <dgm:pt modelId="{FB28F4D8-9F65-47DD-A74F-999BCFA54E0B}" type="pres">
      <dgm:prSet presAssocID="{D1051B20-7BCB-4B41-A666-7D9F99BBB7B0}" presName="accent_1" presStyleCnt="0"/>
      <dgm:spPr/>
    </dgm:pt>
    <dgm:pt modelId="{FAE2CE50-AB88-44DD-90BF-F5CD9631448A}" type="pres">
      <dgm:prSet presAssocID="{D1051B20-7BCB-4B41-A666-7D9F99BBB7B0}" presName="accentRepeatNode" presStyleLbl="solidFgAcc1" presStyleIdx="0" presStyleCnt="7"/>
      <dgm:spPr/>
    </dgm:pt>
    <dgm:pt modelId="{229721A6-A6B6-4582-A299-C788624EF803}" type="pres">
      <dgm:prSet presAssocID="{9CA0FE06-48E5-49E1-B614-4AE9B0D41F69}" presName="text_2" presStyleLbl="node1" presStyleIdx="1" presStyleCnt="7" custScaleX="100705" custScaleY="120052">
        <dgm:presLayoutVars>
          <dgm:bulletEnabled val="1"/>
        </dgm:presLayoutVars>
      </dgm:prSet>
      <dgm:spPr/>
    </dgm:pt>
    <dgm:pt modelId="{2C6AAC08-6A70-48DD-8A83-004E4ED5B1A3}" type="pres">
      <dgm:prSet presAssocID="{9CA0FE06-48E5-49E1-B614-4AE9B0D41F69}" presName="accent_2" presStyleCnt="0"/>
      <dgm:spPr/>
    </dgm:pt>
    <dgm:pt modelId="{3870711C-69A2-49C7-BD44-7B8F0C3CDEF1}" type="pres">
      <dgm:prSet presAssocID="{9CA0FE06-48E5-49E1-B614-4AE9B0D41F69}" presName="accentRepeatNode" presStyleLbl="solidFgAcc1" presStyleIdx="1" presStyleCnt="7"/>
      <dgm:spPr/>
    </dgm:pt>
    <dgm:pt modelId="{91A9520A-1A35-441D-954F-D30C5C1A1A8C}" type="pres">
      <dgm:prSet presAssocID="{2D27D3CF-1670-4DD3-8982-F7C53DC340E5}" presName="text_3" presStyleLbl="node1" presStyleIdx="2" presStyleCnt="7" custScaleY="120049">
        <dgm:presLayoutVars>
          <dgm:bulletEnabled val="1"/>
        </dgm:presLayoutVars>
      </dgm:prSet>
      <dgm:spPr/>
    </dgm:pt>
    <dgm:pt modelId="{15CB271F-BBF5-4D1B-9881-09E3A5547058}" type="pres">
      <dgm:prSet presAssocID="{2D27D3CF-1670-4DD3-8982-F7C53DC340E5}" presName="accent_3" presStyleCnt="0"/>
      <dgm:spPr/>
    </dgm:pt>
    <dgm:pt modelId="{77D4E97B-01DE-4132-B50B-6CBAA58F022B}" type="pres">
      <dgm:prSet presAssocID="{2D27D3CF-1670-4DD3-8982-F7C53DC340E5}" presName="accentRepeatNode" presStyleLbl="solidFgAcc1" presStyleIdx="2" presStyleCnt="7"/>
      <dgm:spPr/>
    </dgm:pt>
    <dgm:pt modelId="{70AEB2A2-BB58-45C6-900C-B5ADC31818BC}" type="pres">
      <dgm:prSet presAssocID="{61309400-8146-494A-A34C-07BC0639C7C2}" presName="text_4" presStyleLbl="node1" presStyleIdx="3" presStyleCnt="7" custScaleY="121393">
        <dgm:presLayoutVars>
          <dgm:bulletEnabled val="1"/>
        </dgm:presLayoutVars>
      </dgm:prSet>
      <dgm:spPr/>
    </dgm:pt>
    <dgm:pt modelId="{C3DD680E-E297-4531-948E-572AD3AA7C3B}" type="pres">
      <dgm:prSet presAssocID="{61309400-8146-494A-A34C-07BC0639C7C2}" presName="accent_4" presStyleCnt="0"/>
      <dgm:spPr/>
    </dgm:pt>
    <dgm:pt modelId="{DD27985B-F805-430D-9997-0734F6D4D14F}" type="pres">
      <dgm:prSet presAssocID="{61309400-8146-494A-A34C-07BC0639C7C2}" presName="accentRepeatNode" presStyleLbl="solidFgAcc1" presStyleIdx="3" presStyleCnt="7"/>
      <dgm:spPr/>
    </dgm:pt>
    <dgm:pt modelId="{97F27B40-B778-40ED-8CBE-C027DA41C376}" type="pres">
      <dgm:prSet presAssocID="{B4CAA068-BAF9-481C-B88E-9F0A94986A16}" presName="text_5" presStyleLbl="node1" presStyleIdx="4" presStyleCnt="7" custScaleY="100025">
        <dgm:presLayoutVars>
          <dgm:bulletEnabled val="1"/>
        </dgm:presLayoutVars>
      </dgm:prSet>
      <dgm:spPr/>
    </dgm:pt>
    <dgm:pt modelId="{C45FC7E4-6972-4DE0-8AF3-0C5334BD4301}" type="pres">
      <dgm:prSet presAssocID="{B4CAA068-BAF9-481C-B88E-9F0A94986A16}" presName="accent_5" presStyleCnt="0"/>
      <dgm:spPr/>
    </dgm:pt>
    <dgm:pt modelId="{42B508CB-6524-43AF-94B3-F4ABB92C76F9}" type="pres">
      <dgm:prSet presAssocID="{B4CAA068-BAF9-481C-B88E-9F0A94986A16}" presName="accentRepeatNode" presStyleLbl="solidFgAcc1" presStyleIdx="4" presStyleCnt="7"/>
      <dgm:spPr/>
    </dgm:pt>
    <dgm:pt modelId="{2DB7CE6D-CDD4-4140-8425-E47768BEE46F}" type="pres">
      <dgm:prSet presAssocID="{1B65A7FF-1B01-44A2-A5C3-F3990123A071}" presName="text_6" presStyleLbl="node1" presStyleIdx="5" presStyleCnt="7" custScaleY="116468">
        <dgm:presLayoutVars>
          <dgm:bulletEnabled val="1"/>
        </dgm:presLayoutVars>
      </dgm:prSet>
      <dgm:spPr/>
    </dgm:pt>
    <dgm:pt modelId="{778D1F28-98AC-42D7-A2DE-2A84091DEAF6}" type="pres">
      <dgm:prSet presAssocID="{1B65A7FF-1B01-44A2-A5C3-F3990123A071}" presName="accent_6" presStyleCnt="0"/>
      <dgm:spPr/>
    </dgm:pt>
    <dgm:pt modelId="{3E811430-E23D-443A-BCA1-0835842B2F8C}" type="pres">
      <dgm:prSet presAssocID="{1B65A7FF-1B01-44A2-A5C3-F3990123A071}" presName="accentRepeatNode" presStyleLbl="solidFgAcc1" presStyleIdx="5" presStyleCnt="7"/>
      <dgm:spPr/>
    </dgm:pt>
    <dgm:pt modelId="{03C42FAE-CF84-42AA-92E7-CBB36D2C7654}" type="pres">
      <dgm:prSet presAssocID="{55DC6363-C027-4CC1-A622-E8E1F8B28787}" presName="text_7" presStyleLbl="node1" presStyleIdx="6" presStyleCnt="7" custScaleY="112679">
        <dgm:presLayoutVars>
          <dgm:bulletEnabled val="1"/>
        </dgm:presLayoutVars>
      </dgm:prSet>
      <dgm:spPr/>
    </dgm:pt>
    <dgm:pt modelId="{F4A94488-C6A7-49FB-996E-2E5D24F55569}" type="pres">
      <dgm:prSet presAssocID="{55DC6363-C027-4CC1-A622-E8E1F8B28787}" presName="accent_7" presStyleCnt="0"/>
      <dgm:spPr/>
    </dgm:pt>
    <dgm:pt modelId="{4B0D482C-10FE-4197-998C-23ECBD45391D}" type="pres">
      <dgm:prSet presAssocID="{55DC6363-C027-4CC1-A622-E8E1F8B28787}" presName="accentRepeatNode" presStyleLbl="solidFgAcc1" presStyleIdx="6" presStyleCnt="7"/>
      <dgm:spPr/>
    </dgm:pt>
  </dgm:ptLst>
  <dgm:cxnLst>
    <dgm:cxn modelId="{9958C00B-6E85-4CD2-8CCF-94090ECFD6E8}" type="presOf" srcId="{B4CAA068-BAF9-481C-B88E-9F0A94986A16}" destId="{97F27B40-B778-40ED-8CBE-C027DA41C376}" srcOrd="0" destOrd="0" presId="urn:microsoft.com/office/officeart/2008/layout/VerticalCurvedList"/>
    <dgm:cxn modelId="{89578219-B91B-483B-93A3-C5B8428BE90A}" type="presOf" srcId="{25E16F8F-9E04-48F7-B895-0D0EBE869754}" destId="{E77777D5-726E-4969-B179-1A0B5B61BC7C}" srcOrd="0" destOrd="0" presId="urn:microsoft.com/office/officeart/2008/layout/VerticalCurvedList"/>
    <dgm:cxn modelId="{EE813F1C-C4FA-4DDC-927C-9ECF97221F38}" srcId="{E28ED00D-22AF-4775-A01B-1D4FC2E2D6B9}" destId="{D1051B20-7BCB-4B41-A666-7D9F99BBB7B0}" srcOrd="0" destOrd="0" parTransId="{DE36FFDE-2FE4-478D-B571-D8A25F2DF68F}" sibTransId="{25E16F8F-9E04-48F7-B895-0D0EBE869754}"/>
    <dgm:cxn modelId="{EF1CE034-EF57-47DE-A877-0C81E0502928}" type="presOf" srcId="{2D27D3CF-1670-4DD3-8982-F7C53DC340E5}" destId="{91A9520A-1A35-441D-954F-D30C5C1A1A8C}" srcOrd="0" destOrd="0" presId="urn:microsoft.com/office/officeart/2008/layout/VerticalCurvedList"/>
    <dgm:cxn modelId="{E55DE766-04EE-4528-A272-94C3ABDF3450}" type="presOf" srcId="{D1051B20-7BCB-4B41-A666-7D9F99BBB7B0}" destId="{7F96B004-355C-4159-94FB-1C54CB964219}" srcOrd="0" destOrd="0" presId="urn:microsoft.com/office/officeart/2008/layout/VerticalCurvedList"/>
    <dgm:cxn modelId="{A8D14F68-71CD-4AF8-8608-92DE870F1281}" srcId="{E28ED00D-22AF-4775-A01B-1D4FC2E2D6B9}" destId="{B4CAA068-BAF9-481C-B88E-9F0A94986A16}" srcOrd="4" destOrd="0" parTransId="{6B16D7B8-265D-47CB-A16C-87CE6C22D959}" sibTransId="{70A20DEE-6FA8-4AB4-BDFF-AB2E97FF1959}"/>
    <dgm:cxn modelId="{1870FB4A-8522-429A-BA56-15CF3A2F5696}" type="presOf" srcId="{E28ED00D-22AF-4775-A01B-1D4FC2E2D6B9}" destId="{DD72EDE9-81FD-48AF-A9A5-E3A722A83FA0}" srcOrd="0" destOrd="0" presId="urn:microsoft.com/office/officeart/2008/layout/VerticalCurvedList"/>
    <dgm:cxn modelId="{B00C9057-7B86-41DE-B387-CA7A51B941AF}" type="presOf" srcId="{9CA0FE06-48E5-49E1-B614-4AE9B0D41F69}" destId="{229721A6-A6B6-4582-A299-C788624EF803}" srcOrd="0" destOrd="0" presId="urn:microsoft.com/office/officeart/2008/layout/VerticalCurvedList"/>
    <dgm:cxn modelId="{1AC69E7D-F281-417F-B0EA-171ABB50DEF2}" srcId="{E28ED00D-22AF-4775-A01B-1D4FC2E2D6B9}" destId="{1B65A7FF-1B01-44A2-A5C3-F3990123A071}" srcOrd="5" destOrd="0" parTransId="{407FAE1F-5449-452A-BF96-401148D841B4}" sibTransId="{EED172A3-837B-4D5C-89BB-D862F9CABC7D}"/>
    <dgm:cxn modelId="{CB163D83-0826-467C-9259-B564C97978F4}" srcId="{E28ED00D-22AF-4775-A01B-1D4FC2E2D6B9}" destId="{61309400-8146-494A-A34C-07BC0639C7C2}" srcOrd="3" destOrd="0" parTransId="{FF5CAD87-A4A4-49B5-804D-280061E5B2F6}" sibTransId="{76B437DE-3120-41E9-BCC8-69A5117747C4}"/>
    <dgm:cxn modelId="{A8091D86-2005-4BFD-962F-D5939E4CE436}" type="presOf" srcId="{55DC6363-C027-4CC1-A622-E8E1F8B28787}" destId="{03C42FAE-CF84-42AA-92E7-CBB36D2C7654}" srcOrd="0" destOrd="0" presId="urn:microsoft.com/office/officeart/2008/layout/VerticalCurvedList"/>
    <dgm:cxn modelId="{DFFEAF9C-F41E-4B94-A5F9-FEC7E1D3F6A7}" srcId="{E28ED00D-22AF-4775-A01B-1D4FC2E2D6B9}" destId="{55DC6363-C027-4CC1-A622-E8E1F8B28787}" srcOrd="6" destOrd="0" parTransId="{3F0AA267-3757-4393-9E17-4F8E7284F7C1}" sibTransId="{0FCAE41E-0BF0-4AD4-A4DB-666CA15F271B}"/>
    <dgm:cxn modelId="{69F294A7-5352-4F08-A18A-E3F5F22AEFA1}" srcId="{E28ED00D-22AF-4775-A01B-1D4FC2E2D6B9}" destId="{9CA0FE06-48E5-49E1-B614-4AE9B0D41F69}" srcOrd="1" destOrd="0" parTransId="{508385D9-A8B2-4EAF-BD43-06F0C578D062}" sibTransId="{8DFA0C93-D993-404B-8A77-559E9CB965C2}"/>
    <dgm:cxn modelId="{842D1CB0-41BA-49BC-9B3A-B1B30E0DE947}" srcId="{E28ED00D-22AF-4775-A01B-1D4FC2E2D6B9}" destId="{932964BE-EC58-4E86-870C-2EE12E875181}" srcOrd="8" destOrd="0" parTransId="{7B911E87-4EA4-44B1-AB95-862548323C6E}" sibTransId="{344A45C4-52B8-4DE2-8DA1-478DF2DB15CE}"/>
    <dgm:cxn modelId="{6CDE0FB2-2FBE-41EA-AA7E-B114D8DC9532}" type="presOf" srcId="{61309400-8146-494A-A34C-07BC0639C7C2}" destId="{70AEB2A2-BB58-45C6-900C-B5ADC31818BC}" srcOrd="0" destOrd="0" presId="urn:microsoft.com/office/officeart/2008/layout/VerticalCurvedList"/>
    <dgm:cxn modelId="{849FCEB3-EF54-4447-B0EA-0614956B783E}" srcId="{E28ED00D-22AF-4775-A01B-1D4FC2E2D6B9}" destId="{8FE3645D-3BC0-4EDF-9A25-BB6955095D4C}" srcOrd="7" destOrd="0" parTransId="{A1D7B403-B579-4685-9C9F-AA5F639BBA27}" sibTransId="{6AD42360-A3E0-46BF-819F-A1980D301559}"/>
    <dgm:cxn modelId="{59EA88E4-1766-40D4-8D95-691661BF8C90}" type="presOf" srcId="{1B65A7FF-1B01-44A2-A5C3-F3990123A071}" destId="{2DB7CE6D-CDD4-4140-8425-E47768BEE46F}" srcOrd="0" destOrd="0" presId="urn:microsoft.com/office/officeart/2008/layout/VerticalCurvedList"/>
    <dgm:cxn modelId="{FD2846FC-3B81-4568-9CBB-673EF4E2A14D}" srcId="{E28ED00D-22AF-4775-A01B-1D4FC2E2D6B9}" destId="{2D27D3CF-1670-4DD3-8982-F7C53DC340E5}" srcOrd="2" destOrd="0" parTransId="{5094FC40-C605-4035-AD1C-740E69688D99}" sibTransId="{CFD6AA13-28B0-4F77-B064-FE72A78E4BB2}"/>
    <dgm:cxn modelId="{DC1B5A7B-72BF-4017-9B07-938397CB1B52}" type="presParOf" srcId="{DD72EDE9-81FD-48AF-A9A5-E3A722A83FA0}" destId="{D968706B-54DE-4280-B4C1-D025A00FB065}" srcOrd="0" destOrd="0" presId="urn:microsoft.com/office/officeart/2008/layout/VerticalCurvedList"/>
    <dgm:cxn modelId="{B21D29A9-A471-4BBD-8636-A7082B91AEE0}" type="presParOf" srcId="{D968706B-54DE-4280-B4C1-D025A00FB065}" destId="{BA962E62-B27E-4B11-B678-4735A8855938}" srcOrd="0" destOrd="0" presId="urn:microsoft.com/office/officeart/2008/layout/VerticalCurvedList"/>
    <dgm:cxn modelId="{F50E3FF3-1EB6-45DB-8299-BDB7D33FE818}" type="presParOf" srcId="{BA962E62-B27E-4B11-B678-4735A8855938}" destId="{6CB68584-15E9-448C-B000-16B5BAFDDA56}" srcOrd="0" destOrd="0" presId="urn:microsoft.com/office/officeart/2008/layout/VerticalCurvedList"/>
    <dgm:cxn modelId="{052FFA87-6D04-499D-893C-92E0B7E853ED}" type="presParOf" srcId="{BA962E62-B27E-4B11-B678-4735A8855938}" destId="{E77777D5-726E-4969-B179-1A0B5B61BC7C}" srcOrd="1" destOrd="0" presId="urn:microsoft.com/office/officeart/2008/layout/VerticalCurvedList"/>
    <dgm:cxn modelId="{7C016D77-FA0C-4120-A42E-39EF61145FBE}" type="presParOf" srcId="{BA962E62-B27E-4B11-B678-4735A8855938}" destId="{7341C25C-3327-4F1A-AF25-AA489DB2AF66}" srcOrd="2" destOrd="0" presId="urn:microsoft.com/office/officeart/2008/layout/VerticalCurvedList"/>
    <dgm:cxn modelId="{B31DBBE9-781E-42EB-9D15-0183E7A41765}" type="presParOf" srcId="{BA962E62-B27E-4B11-B678-4735A8855938}" destId="{2212CB21-3EAB-43DC-B05D-B49DE6C58534}" srcOrd="3" destOrd="0" presId="urn:microsoft.com/office/officeart/2008/layout/VerticalCurvedList"/>
    <dgm:cxn modelId="{0D2F7DF5-4C30-4F17-9980-6B2E0454D859}" type="presParOf" srcId="{D968706B-54DE-4280-B4C1-D025A00FB065}" destId="{7F96B004-355C-4159-94FB-1C54CB964219}" srcOrd="1" destOrd="0" presId="urn:microsoft.com/office/officeart/2008/layout/VerticalCurvedList"/>
    <dgm:cxn modelId="{ED30F7DD-96F4-4091-AC7B-401A1F45F43B}" type="presParOf" srcId="{D968706B-54DE-4280-B4C1-D025A00FB065}" destId="{FB28F4D8-9F65-47DD-A74F-999BCFA54E0B}" srcOrd="2" destOrd="0" presId="urn:microsoft.com/office/officeart/2008/layout/VerticalCurvedList"/>
    <dgm:cxn modelId="{0F2E979A-BA04-4317-A97C-E0930CA4C5E4}" type="presParOf" srcId="{FB28F4D8-9F65-47DD-A74F-999BCFA54E0B}" destId="{FAE2CE50-AB88-44DD-90BF-F5CD9631448A}" srcOrd="0" destOrd="0" presId="urn:microsoft.com/office/officeart/2008/layout/VerticalCurvedList"/>
    <dgm:cxn modelId="{FCFC15DF-500D-4207-9983-99A170721B07}" type="presParOf" srcId="{D968706B-54DE-4280-B4C1-D025A00FB065}" destId="{229721A6-A6B6-4582-A299-C788624EF803}" srcOrd="3" destOrd="0" presId="urn:microsoft.com/office/officeart/2008/layout/VerticalCurvedList"/>
    <dgm:cxn modelId="{4D280F2F-5F44-4752-B644-6BEFE979BF30}" type="presParOf" srcId="{D968706B-54DE-4280-B4C1-D025A00FB065}" destId="{2C6AAC08-6A70-48DD-8A83-004E4ED5B1A3}" srcOrd="4" destOrd="0" presId="urn:microsoft.com/office/officeart/2008/layout/VerticalCurvedList"/>
    <dgm:cxn modelId="{A8501A71-32DA-4DFE-8BF5-176232EE9D74}" type="presParOf" srcId="{2C6AAC08-6A70-48DD-8A83-004E4ED5B1A3}" destId="{3870711C-69A2-49C7-BD44-7B8F0C3CDEF1}" srcOrd="0" destOrd="0" presId="urn:microsoft.com/office/officeart/2008/layout/VerticalCurvedList"/>
    <dgm:cxn modelId="{B9638F4B-3D40-4F4B-A4A1-8F4AA01EA2DA}" type="presParOf" srcId="{D968706B-54DE-4280-B4C1-D025A00FB065}" destId="{91A9520A-1A35-441D-954F-D30C5C1A1A8C}" srcOrd="5" destOrd="0" presId="urn:microsoft.com/office/officeart/2008/layout/VerticalCurvedList"/>
    <dgm:cxn modelId="{AAB3C5F5-E841-4805-86A2-5BA2531DADCE}" type="presParOf" srcId="{D968706B-54DE-4280-B4C1-D025A00FB065}" destId="{15CB271F-BBF5-4D1B-9881-09E3A5547058}" srcOrd="6" destOrd="0" presId="urn:microsoft.com/office/officeart/2008/layout/VerticalCurvedList"/>
    <dgm:cxn modelId="{09937C19-FD74-40B5-B311-76A0134F22CF}" type="presParOf" srcId="{15CB271F-BBF5-4D1B-9881-09E3A5547058}" destId="{77D4E97B-01DE-4132-B50B-6CBAA58F022B}" srcOrd="0" destOrd="0" presId="urn:microsoft.com/office/officeart/2008/layout/VerticalCurvedList"/>
    <dgm:cxn modelId="{2B97CD50-9617-4CCA-9091-BF70B26E76E6}" type="presParOf" srcId="{D968706B-54DE-4280-B4C1-D025A00FB065}" destId="{70AEB2A2-BB58-45C6-900C-B5ADC31818BC}" srcOrd="7" destOrd="0" presId="urn:microsoft.com/office/officeart/2008/layout/VerticalCurvedList"/>
    <dgm:cxn modelId="{833BAE05-8E47-4DCE-A660-BC7A1D0A2C7A}" type="presParOf" srcId="{D968706B-54DE-4280-B4C1-D025A00FB065}" destId="{C3DD680E-E297-4531-948E-572AD3AA7C3B}" srcOrd="8" destOrd="0" presId="urn:microsoft.com/office/officeart/2008/layout/VerticalCurvedList"/>
    <dgm:cxn modelId="{E96376B3-6332-4281-9662-ACC71705D662}" type="presParOf" srcId="{C3DD680E-E297-4531-948E-572AD3AA7C3B}" destId="{DD27985B-F805-430D-9997-0734F6D4D14F}" srcOrd="0" destOrd="0" presId="urn:microsoft.com/office/officeart/2008/layout/VerticalCurvedList"/>
    <dgm:cxn modelId="{185ACA80-0669-4B1A-9261-41AC1BF0C482}" type="presParOf" srcId="{D968706B-54DE-4280-B4C1-D025A00FB065}" destId="{97F27B40-B778-40ED-8CBE-C027DA41C376}" srcOrd="9" destOrd="0" presId="urn:microsoft.com/office/officeart/2008/layout/VerticalCurvedList"/>
    <dgm:cxn modelId="{82603F3E-A1EB-4830-9513-2E6388F06193}" type="presParOf" srcId="{D968706B-54DE-4280-B4C1-D025A00FB065}" destId="{C45FC7E4-6972-4DE0-8AF3-0C5334BD4301}" srcOrd="10" destOrd="0" presId="urn:microsoft.com/office/officeart/2008/layout/VerticalCurvedList"/>
    <dgm:cxn modelId="{92F33E17-AA7F-49FE-A9A0-DEF2DAE5E952}" type="presParOf" srcId="{C45FC7E4-6972-4DE0-8AF3-0C5334BD4301}" destId="{42B508CB-6524-43AF-94B3-F4ABB92C76F9}" srcOrd="0" destOrd="0" presId="urn:microsoft.com/office/officeart/2008/layout/VerticalCurvedList"/>
    <dgm:cxn modelId="{CEBA5C21-BD62-43F4-A269-46DC70728E34}" type="presParOf" srcId="{D968706B-54DE-4280-B4C1-D025A00FB065}" destId="{2DB7CE6D-CDD4-4140-8425-E47768BEE46F}" srcOrd="11" destOrd="0" presId="urn:microsoft.com/office/officeart/2008/layout/VerticalCurvedList"/>
    <dgm:cxn modelId="{F7A62E83-1726-4021-AB31-5C6F02C33BE6}" type="presParOf" srcId="{D968706B-54DE-4280-B4C1-D025A00FB065}" destId="{778D1F28-98AC-42D7-A2DE-2A84091DEAF6}" srcOrd="12" destOrd="0" presId="urn:microsoft.com/office/officeart/2008/layout/VerticalCurvedList"/>
    <dgm:cxn modelId="{FE510D0E-5435-49DD-B117-0B3309BDFA3C}" type="presParOf" srcId="{778D1F28-98AC-42D7-A2DE-2A84091DEAF6}" destId="{3E811430-E23D-443A-BCA1-0835842B2F8C}" srcOrd="0" destOrd="0" presId="urn:microsoft.com/office/officeart/2008/layout/VerticalCurvedList"/>
    <dgm:cxn modelId="{1B77C919-C975-47D8-B971-5BA518B8F56D}" type="presParOf" srcId="{D968706B-54DE-4280-B4C1-D025A00FB065}" destId="{03C42FAE-CF84-42AA-92E7-CBB36D2C7654}" srcOrd="13" destOrd="0" presId="urn:microsoft.com/office/officeart/2008/layout/VerticalCurvedList"/>
    <dgm:cxn modelId="{C7053D8C-BA9C-45DB-8742-F392ADC80FE2}" type="presParOf" srcId="{D968706B-54DE-4280-B4C1-D025A00FB065}" destId="{F4A94488-C6A7-49FB-996E-2E5D24F55569}" srcOrd="14" destOrd="0" presId="urn:microsoft.com/office/officeart/2008/layout/VerticalCurvedList"/>
    <dgm:cxn modelId="{319CF3AA-9A16-4719-A481-457F255F1E91}" type="presParOf" srcId="{F4A94488-C6A7-49FB-996E-2E5D24F55569}" destId="{4B0D482C-10FE-4197-998C-23ECBD4539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8DAABC-9CE9-4496-8563-0A6AABF17341}" type="doc">
      <dgm:prSet loTypeId="urn:microsoft.com/office/officeart/2005/8/layout/cycle6" loCatId="relationship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ACF896-3D36-4A2B-BC4E-131A59C04B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050" b="1" dirty="0">
              <a:latin typeface="Times New Roman" pitchFamily="18" charset="0"/>
              <a:cs typeface="Times New Roman" pitchFamily="18" charset="0"/>
            </a:rPr>
            <a:t>Вовлечение обучающихся, в том числе с ограниченными возможностями здоровья, в систематические занятия физической культурой и спортом</a:t>
          </a:r>
        </a:p>
      </dgm:t>
    </dgm:pt>
    <dgm:pt modelId="{5D7DC98E-BAE6-441F-B6C3-C917329A8C4E}" type="parTrans" cxnId="{4F307A1E-F0C3-4780-8893-709D90607713}">
      <dgm:prSet/>
      <dgm:spPr/>
      <dgm:t>
        <a:bodyPr/>
        <a:lstStyle/>
        <a:p>
          <a:endParaRPr lang="ru-RU"/>
        </a:p>
      </dgm:t>
    </dgm:pt>
    <dgm:pt modelId="{54A1E663-86ED-4B6D-991E-6A8285B618E8}" type="sibTrans" cxnId="{4F307A1E-F0C3-4780-8893-709D90607713}">
      <dgm:prSet/>
      <dgm:spPr/>
      <dgm:t>
        <a:bodyPr/>
        <a:lstStyle/>
        <a:p>
          <a:endParaRPr lang="ru-RU"/>
        </a:p>
      </dgm:t>
    </dgm:pt>
    <dgm:pt modelId="{10AEBECD-B6F2-454D-A26B-65B3860991C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050" b="1" dirty="0">
              <a:latin typeface="Times New Roman" pitchFamily="18" charset="0"/>
              <a:cs typeface="Times New Roman" pitchFamily="18" charset="0"/>
            </a:rPr>
            <a:t>Содействие в создании условий для систематических занятий физической культурой </a:t>
          </a:r>
        </a:p>
      </dgm:t>
    </dgm:pt>
    <dgm:pt modelId="{42FF1960-8D34-479C-9829-34BD0490CF00}" type="parTrans" cxnId="{D24E4118-93C9-4E9E-AF26-749572E54DE0}">
      <dgm:prSet/>
      <dgm:spPr/>
      <dgm:t>
        <a:bodyPr/>
        <a:lstStyle/>
        <a:p>
          <a:endParaRPr lang="ru-RU"/>
        </a:p>
      </dgm:t>
    </dgm:pt>
    <dgm:pt modelId="{D9A18734-3C8D-434E-A730-311B667D50AA}" type="sibTrans" cxnId="{D24E4118-93C9-4E9E-AF26-749572E54DE0}">
      <dgm:prSet/>
      <dgm:spPr/>
      <dgm:t>
        <a:bodyPr/>
        <a:lstStyle/>
        <a:p>
          <a:endParaRPr lang="ru-RU"/>
        </a:p>
      </dgm:t>
    </dgm:pt>
    <dgm:pt modelId="{E879F980-FABC-4046-8487-72446A2A6C81}">
      <dgm:prSet custT="1"/>
      <dgm:spPr/>
      <dgm:t>
        <a:bodyPr/>
        <a:lstStyle/>
        <a:p>
          <a:r>
            <a:rPr lang="ru-RU" sz="1050" b="1" dirty="0">
              <a:latin typeface="Times New Roman" pitchFamily="18" charset="0"/>
              <a:cs typeface="Times New Roman" pitchFamily="18" charset="0"/>
            </a:rPr>
            <a:t>Развитие волонтерского движения по пропаганде здорового образа </a:t>
          </a:r>
          <a:r>
            <a:rPr lang="ru-RU" sz="1050" b="1" dirty="0" err="1">
              <a:latin typeface="Times New Roman" pitchFamily="18" charset="0"/>
              <a:cs typeface="Times New Roman" pitchFamily="18" charset="0"/>
            </a:rPr>
            <a:t>жизн</a:t>
          </a:r>
          <a:endParaRPr lang="ru-RU" sz="1050" b="1" dirty="0">
            <a:latin typeface="Times New Roman" pitchFamily="18" charset="0"/>
            <a:cs typeface="Times New Roman" pitchFamily="18" charset="0"/>
          </a:endParaRPr>
        </a:p>
      </dgm:t>
    </dgm:pt>
    <dgm:pt modelId="{D197261D-530C-45D5-9D0A-BB9AA4D62CCF}" type="parTrans" cxnId="{3BB71B61-C6C2-4B64-B9D0-3674D78E2841}">
      <dgm:prSet/>
      <dgm:spPr/>
      <dgm:t>
        <a:bodyPr/>
        <a:lstStyle/>
        <a:p>
          <a:endParaRPr lang="ru-RU"/>
        </a:p>
      </dgm:t>
    </dgm:pt>
    <dgm:pt modelId="{2F6CEFAC-B651-4FF1-945B-302F88BDAFA9}" type="sibTrans" cxnId="{3BB71B61-C6C2-4B64-B9D0-3674D78E2841}">
      <dgm:prSet/>
      <dgm:spPr/>
      <dgm:t>
        <a:bodyPr/>
        <a:lstStyle/>
        <a:p>
          <a:endParaRPr lang="ru-RU"/>
        </a:p>
      </dgm:t>
    </dgm:pt>
    <dgm:pt modelId="{93145D3D-4C17-48E3-B695-69891711FA33}">
      <dgm:prSet custT="1"/>
      <dgm:spPr/>
      <dgm:t>
        <a:bodyPr/>
        <a:lstStyle/>
        <a:p>
          <a:r>
            <a:rPr lang="ru-RU" sz="1050" b="1" dirty="0">
              <a:latin typeface="Times New Roman" pitchFamily="18" charset="0"/>
              <a:cs typeface="Times New Roman" pitchFamily="18" charset="0"/>
            </a:rPr>
            <a:t>Пропаганда здорового образа жизни, занятий физической культурой и спортом</a:t>
          </a:r>
        </a:p>
      </dgm:t>
    </dgm:pt>
    <dgm:pt modelId="{E75FAB07-C238-4638-AA05-8B0143130480}" type="parTrans" cxnId="{ED4F9334-5587-4F09-BCA2-B1FC6DB3176A}">
      <dgm:prSet/>
      <dgm:spPr/>
      <dgm:t>
        <a:bodyPr/>
        <a:lstStyle/>
        <a:p>
          <a:endParaRPr lang="ru-RU"/>
        </a:p>
      </dgm:t>
    </dgm:pt>
    <dgm:pt modelId="{E7B0692E-97C9-4129-83AA-60B290B94228}" type="sibTrans" cxnId="{ED4F9334-5587-4F09-BCA2-B1FC6DB3176A}">
      <dgm:prSet/>
      <dgm:spPr/>
      <dgm:t>
        <a:bodyPr/>
        <a:lstStyle/>
        <a:p>
          <a:endParaRPr lang="ru-RU"/>
        </a:p>
      </dgm:t>
    </dgm:pt>
    <dgm:pt modelId="{DDEE7421-1E2B-4FEE-B006-0FAFC1F86A12}">
      <dgm:prSet custT="1"/>
      <dgm:spPr/>
      <dgm:t>
        <a:bodyPr/>
        <a:lstStyle/>
        <a:p>
          <a:r>
            <a:rPr lang="ru-RU" sz="1050" b="1" dirty="0">
              <a:latin typeface="Times New Roman" pitchFamily="18" charset="0"/>
              <a:cs typeface="Times New Roman" pitchFamily="18" charset="0"/>
            </a:rPr>
            <a:t>Организация и проведение спортивно-массовых, физкультурно-оздоровительных мероприятий в общеобразовательной организации</a:t>
          </a:r>
        </a:p>
      </dgm:t>
    </dgm:pt>
    <dgm:pt modelId="{625778E6-D75B-49DA-BB52-7B3DC9A0F3C7}" type="parTrans" cxnId="{ED6A1505-9649-431C-9C85-5DEF5602072B}">
      <dgm:prSet/>
      <dgm:spPr/>
      <dgm:t>
        <a:bodyPr/>
        <a:lstStyle/>
        <a:p>
          <a:endParaRPr lang="ru-RU"/>
        </a:p>
      </dgm:t>
    </dgm:pt>
    <dgm:pt modelId="{2A21183F-0309-4450-9259-A67B1ED80DD5}" type="sibTrans" cxnId="{ED6A1505-9649-431C-9C85-5DEF5602072B}">
      <dgm:prSet/>
      <dgm:spPr/>
      <dgm:t>
        <a:bodyPr/>
        <a:lstStyle/>
        <a:p>
          <a:endParaRPr lang="ru-RU"/>
        </a:p>
      </dgm:t>
    </dgm:pt>
    <dgm:pt modelId="{80AC155E-BF22-4E03-B4B2-AD313854664E}" type="pres">
      <dgm:prSet presAssocID="{D28DAABC-9CE9-4496-8563-0A6AABF17341}" presName="cycle" presStyleCnt="0">
        <dgm:presLayoutVars>
          <dgm:dir/>
          <dgm:resizeHandles val="exact"/>
        </dgm:presLayoutVars>
      </dgm:prSet>
      <dgm:spPr/>
    </dgm:pt>
    <dgm:pt modelId="{E2F07BB2-66E6-473D-90CA-C8FB62C1A50E}" type="pres">
      <dgm:prSet presAssocID="{B9ACF896-3D36-4A2B-BC4E-131A59C04B60}" presName="node" presStyleLbl="node1" presStyleIdx="0" presStyleCnt="5" custScaleX="139803" custScaleY="135580">
        <dgm:presLayoutVars>
          <dgm:bulletEnabled val="1"/>
        </dgm:presLayoutVars>
      </dgm:prSet>
      <dgm:spPr/>
    </dgm:pt>
    <dgm:pt modelId="{765879DF-262D-4F4E-9E03-11043B684F91}" type="pres">
      <dgm:prSet presAssocID="{B9ACF896-3D36-4A2B-BC4E-131A59C04B60}" presName="spNode" presStyleCnt="0"/>
      <dgm:spPr/>
    </dgm:pt>
    <dgm:pt modelId="{5DABD507-70BD-4EFE-9A50-EAB96A83D932}" type="pres">
      <dgm:prSet presAssocID="{54A1E663-86ED-4B6D-991E-6A8285B618E8}" presName="sibTrans" presStyleLbl="sibTrans1D1" presStyleIdx="0" presStyleCnt="5"/>
      <dgm:spPr/>
    </dgm:pt>
    <dgm:pt modelId="{62A5949B-3598-4153-B325-F479DF4C5E43}" type="pres">
      <dgm:prSet presAssocID="{10AEBECD-B6F2-454D-A26B-65B3860991C4}" presName="node" presStyleLbl="node1" presStyleIdx="1" presStyleCnt="5" custScaleX="139776" custScaleY="143357">
        <dgm:presLayoutVars>
          <dgm:bulletEnabled val="1"/>
        </dgm:presLayoutVars>
      </dgm:prSet>
      <dgm:spPr/>
    </dgm:pt>
    <dgm:pt modelId="{D28FC895-F0FD-4E7F-A357-BFFBA0AD1EB7}" type="pres">
      <dgm:prSet presAssocID="{10AEBECD-B6F2-454D-A26B-65B3860991C4}" presName="spNode" presStyleCnt="0"/>
      <dgm:spPr/>
    </dgm:pt>
    <dgm:pt modelId="{8BB3A4F8-14FA-47C4-82E3-FB8CCDDAC50B}" type="pres">
      <dgm:prSet presAssocID="{D9A18734-3C8D-434E-A730-311B667D50AA}" presName="sibTrans" presStyleLbl="sibTrans1D1" presStyleIdx="1" presStyleCnt="5"/>
      <dgm:spPr/>
    </dgm:pt>
    <dgm:pt modelId="{3D4C31D9-B21E-492D-8B89-7E9CBA5FE907}" type="pres">
      <dgm:prSet presAssocID="{E879F980-FABC-4046-8487-72446A2A6C81}" presName="node" presStyleLbl="node1" presStyleIdx="2" presStyleCnt="5" custScaleX="135599" custScaleY="134828">
        <dgm:presLayoutVars>
          <dgm:bulletEnabled val="1"/>
        </dgm:presLayoutVars>
      </dgm:prSet>
      <dgm:spPr/>
    </dgm:pt>
    <dgm:pt modelId="{431581DA-0683-4EA0-9F49-9FF17653390E}" type="pres">
      <dgm:prSet presAssocID="{E879F980-FABC-4046-8487-72446A2A6C81}" presName="spNode" presStyleCnt="0"/>
      <dgm:spPr/>
    </dgm:pt>
    <dgm:pt modelId="{76D6A279-E268-4FF5-8B39-3178000AF908}" type="pres">
      <dgm:prSet presAssocID="{2F6CEFAC-B651-4FF1-945B-302F88BDAFA9}" presName="sibTrans" presStyleLbl="sibTrans1D1" presStyleIdx="2" presStyleCnt="5"/>
      <dgm:spPr/>
    </dgm:pt>
    <dgm:pt modelId="{39F957F0-66C8-4875-9FB7-BF2828494E5B}" type="pres">
      <dgm:prSet presAssocID="{93145D3D-4C17-48E3-B695-69891711FA33}" presName="node" presStyleLbl="node1" presStyleIdx="3" presStyleCnt="5" custScaleX="138041" custScaleY="133530" custRadScaleRad="99832" custRadScaleInc="-2491">
        <dgm:presLayoutVars>
          <dgm:bulletEnabled val="1"/>
        </dgm:presLayoutVars>
      </dgm:prSet>
      <dgm:spPr/>
    </dgm:pt>
    <dgm:pt modelId="{CFE03247-BB6A-4B14-A9C9-E76390C5EF21}" type="pres">
      <dgm:prSet presAssocID="{93145D3D-4C17-48E3-B695-69891711FA33}" presName="spNode" presStyleCnt="0"/>
      <dgm:spPr/>
    </dgm:pt>
    <dgm:pt modelId="{0C2303EC-DD66-40B0-83B6-B1332639CC98}" type="pres">
      <dgm:prSet presAssocID="{E7B0692E-97C9-4129-83AA-60B290B94228}" presName="sibTrans" presStyleLbl="sibTrans1D1" presStyleIdx="3" presStyleCnt="5"/>
      <dgm:spPr/>
    </dgm:pt>
    <dgm:pt modelId="{7E2D8172-57F0-4BB5-B7F3-22DBFF2DACCF}" type="pres">
      <dgm:prSet presAssocID="{DDEE7421-1E2B-4FEE-B006-0FAFC1F86A12}" presName="node" presStyleLbl="node1" presStyleIdx="4" presStyleCnt="5" custScaleX="134449" custScaleY="143357" custLinFactNeighborX="-16998" custLinFactNeighborY="-12639" custRadScaleRad="98421" custRadScaleInc="1246">
        <dgm:presLayoutVars>
          <dgm:bulletEnabled val="1"/>
        </dgm:presLayoutVars>
      </dgm:prSet>
      <dgm:spPr>
        <a:prstGeom prst="roundRect">
          <a:avLst/>
        </a:prstGeom>
      </dgm:spPr>
    </dgm:pt>
    <dgm:pt modelId="{5BB7F6B5-7DEA-4685-B179-10CFBC7C0B13}" type="pres">
      <dgm:prSet presAssocID="{DDEE7421-1E2B-4FEE-B006-0FAFC1F86A12}" presName="spNode" presStyleCnt="0"/>
      <dgm:spPr/>
    </dgm:pt>
    <dgm:pt modelId="{689D621D-EBCF-4427-80E6-027B1AB2FC22}" type="pres">
      <dgm:prSet presAssocID="{2A21183F-0309-4450-9259-A67B1ED80DD5}" presName="sibTrans" presStyleLbl="sibTrans1D1" presStyleIdx="4" presStyleCnt="5"/>
      <dgm:spPr/>
    </dgm:pt>
  </dgm:ptLst>
  <dgm:cxnLst>
    <dgm:cxn modelId="{ED6A1505-9649-431C-9C85-5DEF5602072B}" srcId="{D28DAABC-9CE9-4496-8563-0A6AABF17341}" destId="{DDEE7421-1E2B-4FEE-B006-0FAFC1F86A12}" srcOrd="4" destOrd="0" parTransId="{625778E6-D75B-49DA-BB52-7B3DC9A0F3C7}" sibTransId="{2A21183F-0309-4450-9259-A67B1ED80DD5}"/>
    <dgm:cxn modelId="{63DA1610-8AD0-4BBF-90C6-B91E2D652AAC}" type="presOf" srcId="{54A1E663-86ED-4B6D-991E-6A8285B618E8}" destId="{5DABD507-70BD-4EFE-9A50-EAB96A83D932}" srcOrd="0" destOrd="0" presId="urn:microsoft.com/office/officeart/2005/8/layout/cycle6"/>
    <dgm:cxn modelId="{B16E3710-8677-4CD9-901E-3B45EF8318EB}" type="presOf" srcId="{B9ACF896-3D36-4A2B-BC4E-131A59C04B60}" destId="{E2F07BB2-66E6-473D-90CA-C8FB62C1A50E}" srcOrd="0" destOrd="0" presId="urn:microsoft.com/office/officeart/2005/8/layout/cycle6"/>
    <dgm:cxn modelId="{D24E4118-93C9-4E9E-AF26-749572E54DE0}" srcId="{D28DAABC-9CE9-4496-8563-0A6AABF17341}" destId="{10AEBECD-B6F2-454D-A26B-65B3860991C4}" srcOrd="1" destOrd="0" parTransId="{42FF1960-8D34-479C-9829-34BD0490CF00}" sibTransId="{D9A18734-3C8D-434E-A730-311B667D50AA}"/>
    <dgm:cxn modelId="{4F307A1E-F0C3-4780-8893-709D90607713}" srcId="{D28DAABC-9CE9-4496-8563-0A6AABF17341}" destId="{B9ACF896-3D36-4A2B-BC4E-131A59C04B60}" srcOrd="0" destOrd="0" parTransId="{5D7DC98E-BAE6-441F-B6C3-C917329A8C4E}" sibTransId="{54A1E663-86ED-4B6D-991E-6A8285B618E8}"/>
    <dgm:cxn modelId="{B53BE326-C1A1-4CE9-85E1-7B0526A19432}" type="presOf" srcId="{93145D3D-4C17-48E3-B695-69891711FA33}" destId="{39F957F0-66C8-4875-9FB7-BF2828494E5B}" srcOrd="0" destOrd="0" presId="urn:microsoft.com/office/officeart/2005/8/layout/cycle6"/>
    <dgm:cxn modelId="{B11DEF2D-0EA9-4C72-9489-B400F6C476AB}" type="presOf" srcId="{D28DAABC-9CE9-4496-8563-0A6AABF17341}" destId="{80AC155E-BF22-4E03-B4B2-AD313854664E}" srcOrd="0" destOrd="0" presId="urn:microsoft.com/office/officeart/2005/8/layout/cycle6"/>
    <dgm:cxn modelId="{ED4F9334-5587-4F09-BCA2-B1FC6DB3176A}" srcId="{D28DAABC-9CE9-4496-8563-0A6AABF17341}" destId="{93145D3D-4C17-48E3-B695-69891711FA33}" srcOrd="3" destOrd="0" parTransId="{E75FAB07-C238-4638-AA05-8B0143130480}" sibTransId="{E7B0692E-97C9-4129-83AA-60B290B94228}"/>
    <dgm:cxn modelId="{3BB71B61-C6C2-4B64-B9D0-3674D78E2841}" srcId="{D28DAABC-9CE9-4496-8563-0A6AABF17341}" destId="{E879F980-FABC-4046-8487-72446A2A6C81}" srcOrd="2" destOrd="0" parTransId="{D197261D-530C-45D5-9D0A-BB9AA4D62CCF}" sibTransId="{2F6CEFAC-B651-4FF1-945B-302F88BDAFA9}"/>
    <dgm:cxn modelId="{F7586148-F376-477E-89F6-04677D43E02E}" type="presOf" srcId="{D9A18734-3C8D-434E-A730-311B667D50AA}" destId="{8BB3A4F8-14FA-47C4-82E3-FB8CCDDAC50B}" srcOrd="0" destOrd="0" presId="urn:microsoft.com/office/officeart/2005/8/layout/cycle6"/>
    <dgm:cxn modelId="{1F8A5F6B-0513-4A56-B4DC-DD0C1D7C5DD5}" type="presOf" srcId="{10AEBECD-B6F2-454D-A26B-65B3860991C4}" destId="{62A5949B-3598-4153-B325-F479DF4C5E43}" srcOrd="0" destOrd="0" presId="urn:microsoft.com/office/officeart/2005/8/layout/cycle6"/>
    <dgm:cxn modelId="{AB98C770-33B0-442D-A87C-7FBBD400F878}" type="presOf" srcId="{DDEE7421-1E2B-4FEE-B006-0FAFC1F86A12}" destId="{7E2D8172-57F0-4BB5-B7F3-22DBFF2DACCF}" srcOrd="0" destOrd="0" presId="urn:microsoft.com/office/officeart/2005/8/layout/cycle6"/>
    <dgm:cxn modelId="{083E1481-F3EC-49FF-A1BD-22B48CAAEC5F}" type="presOf" srcId="{E879F980-FABC-4046-8487-72446A2A6C81}" destId="{3D4C31D9-B21E-492D-8B89-7E9CBA5FE907}" srcOrd="0" destOrd="0" presId="urn:microsoft.com/office/officeart/2005/8/layout/cycle6"/>
    <dgm:cxn modelId="{20B90CA7-79B2-4010-85F6-E46AE9FB6282}" type="presOf" srcId="{2A21183F-0309-4450-9259-A67B1ED80DD5}" destId="{689D621D-EBCF-4427-80E6-027B1AB2FC22}" srcOrd="0" destOrd="0" presId="urn:microsoft.com/office/officeart/2005/8/layout/cycle6"/>
    <dgm:cxn modelId="{0AAFF0C3-6B5A-4CC8-AC7A-9978ACA7223F}" type="presOf" srcId="{2F6CEFAC-B651-4FF1-945B-302F88BDAFA9}" destId="{76D6A279-E268-4FF5-8B39-3178000AF908}" srcOrd="0" destOrd="0" presId="urn:microsoft.com/office/officeart/2005/8/layout/cycle6"/>
    <dgm:cxn modelId="{4E1E79FE-0103-479E-850B-64F4D49DAFCB}" type="presOf" srcId="{E7B0692E-97C9-4129-83AA-60B290B94228}" destId="{0C2303EC-DD66-40B0-83B6-B1332639CC98}" srcOrd="0" destOrd="0" presId="urn:microsoft.com/office/officeart/2005/8/layout/cycle6"/>
    <dgm:cxn modelId="{B0A6C15D-F761-4191-838F-8411A259AB62}" type="presParOf" srcId="{80AC155E-BF22-4E03-B4B2-AD313854664E}" destId="{E2F07BB2-66E6-473D-90CA-C8FB62C1A50E}" srcOrd="0" destOrd="0" presId="urn:microsoft.com/office/officeart/2005/8/layout/cycle6"/>
    <dgm:cxn modelId="{9FB2CBCA-CDF8-4A81-82D1-87BAFC29FCDD}" type="presParOf" srcId="{80AC155E-BF22-4E03-B4B2-AD313854664E}" destId="{765879DF-262D-4F4E-9E03-11043B684F91}" srcOrd="1" destOrd="0" presId="urn:microsoft.com/office/officeart/2005/8/layout/cycle6"/>
    <dgm:cxn modelId="{C04BA20E-7C68-4520-8034-8B3A05982395}" type="presParOf" srcId="{80AC155E-BF22-4E03-B4B2-AD313854664E}" destId="{5DABD507-70BD-4EFE-9A50-EAB96A83D932}" srcOrd="2" destOrd="0" presId="urn:microsoft.com/office/officeart/2005/8/layout/cycle6"/>
    <dgm:cxn modelId="{0775DD7B-1334-4F91-8EBC-1E47CADC7208}" type="presParOf" srcId="{80AC155E-BF22-4E03-B4B2-AD313854664E}" destId="{62A5949B-3598-4153-B325-F479DF4C5E43}" srcOrd="3" destOrd="0" presId="urn:microsoft.com/office/officeart/2005/8/layout/cycle6"/>
    <dgm:cxn modelId="{7B87C35E-EFAA-47EE-BD7C-469EADE2E204}" type="presParOf" srcId="{80AC155E-BF22-4E03-B4B2-AD313854664E}" destId="{D28FC895-F0FD-4E7F-A357-BFFBA0AD1EB7}" srcOrd="4" destOrd="0" presId="urn:microsoft.com/office/officeart/2005/8/layout/cycle6"/>
    <dgm:cxn modelId="{4D025A73-D151-47B5-9ABF-33CF676625BF}" type="presParOf" srcId="{80AC155E-BF22-4E03-B4B2-AD313854664E}" destId="{8BB3A4F8-14FA-47C4-82E3-FB8CCDDAC50B}" srcOrd="5" destOrd="0" presId="urn:microsoft.com/office/officeart/2005/8/layout/cycle6"/>
    <dgm:cxn modelId="{4379F1A4-1062-4A55-B993-03C5D7560F3A}" type="presParOf" srcId="{80AC155E-BF22-4E03-B4B2-AD313854664E}" destId="{3D4C31D9-B21E-492D-8B89-7E9CBA5FE907}" srcOrd="6" destOrd="0" presId="urn:microsoft.com/office/officeart/2005/8/layout/cycle6"/>
    <dgm:cxn modelId="{F3B30329-C880-42D7-AE48-3C6759FDE6EA}" type="presParOf" srcId="{80AC155E-BF22-4E03-B4B2-AD313854664E}" destId="{431581DA-0683-4EA0-9F49-9FF17653390E}" srcOrd="7" destOrd="0" presId="urn:microsoft.com/office/officeart/2005/8/layout/cycle6"/>
    <dgm:cxn modelId="{67DBA0FF-791C-4885-A993-43C6909CB98E}" type="presParOf" srcId="{80AC155E-BF22-4E03-B4B2-AD313854664E}" destId="{76D6A279-E268-4FF5-8B39-3178000AF908}" srcOrd="8" destOrd="0" presId="urn:microsoft.com/office/officeart/2005/8/layout/cycle6"/>
    <dgm:cxn modelId="{B5FB1E93-D188-42D8-B760-41B79E7EA047}" type="presParOf" srcId="{80AC155E-BF22-4E03-B4B2-AD313854664E}" destId="{39F957F0-66C8-4875-9FB7-BF2828494E5B}" srcOrd="9" destOrd="0" presId="urn:microsoft.com/office/officeart/2005/8/layout/cycle6"/>
    <dgm:cxn modelId="{5F73FFF9-7A15-42D2-8440-9A7EB8A3A1D8}" type="presParOf" srcId="{80AC155E-BF22-4E03-B4B2-AD313854664E}" destId="{CFE03247-BB6A-4B14-A9C9-E76390C5EF21}" srcOrd="10" destOrd="0" presId="urn:microsoft.com/office/officeart/2005/8/layout/cycle6"/>
    <dgm:cxn modelId="{967DF1D4-F457-40B2-9747-F782BCDD6ACE}" type="presParOf" srcId="{80AC155E-BF22-4E03-B4B2-AD313854664E}" destId="{0C2303EC-DD66-40B0-83B6-B1332639CC98}" srcOrd="11" destOrd="0" presId="urn:microsoft.com/office/officeart/2005/8/layout/cycle6"/>
    <dgm:cxn modelId="{8FECFF81-D9A2-492B-95D0-322EF3CD35AB}" type="presParOf" srcId="{80AC155E-BF22-4E03-B4B2-AD313854664E}" destId="{7E2D8172-57F0-4BB5-B7F3-22DBFF2DACCF}" srcOrd="12" destOrd="0" presId="urn:microsoft.com/office/officeart/2005/8/layout/cycle6"/>
    <dgm:cxn modelId="{1B3244B5-5FE8-443A-8FB1-B0AA2F8236E1}" type="presParOf" srcId="{80AC155E-BF22-4E03-B4B2-AD313854664E}" destId="{5BB7F6B5-7DEA-4685-B179-10CFBC7C0B13}" srcOrd="13" destOrd="0" presId="urn:microsoft.com/office/officeart/2005/8/layout/cycle6"/>
    <dgm:cxn modelId="{E170CC69-D6D6-4141-9FE1-2EBD0492FE3F}" type="presParOf" srcId="{80AC155E-BF22-4E03-B4B2-AD313854664E}" destId="{689D621D-EBCF-4427-80E6-027B1AB2FC2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21138-2176-4F33-9B83-3BDD23E8EAC7}">
      <dsp:nvSpPr>
        <dsp:cNvPr id="0" name=""/>
        <dsp:cNvSpPr/>
      </dsp:nvSpPr>
      <dsp:spPr>
        <a:xfrm rot="16200000">
          <a:off x="356401" y="-348804"/>
          <a:ext cx="1004629" cy="170223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56865" bIns="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Перечень поручений Президента Российской Федерации от 22 ноября 2019 г. № Пр-2397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7597" y="200926"/>
        <a:ext cx="1702237" cy="602777"/>
      </dsp:txXfrm>
    </dsp:sp>
    <dsp:sp modelId="{F1B83280-C8D1-4B92-B5CA-97A7DF0299EC}">
      <dsp:nvSpPr>
        <dsp:cNvPr id="0" name=""/>
        <dsp:cNvSpPr/>
      </dsp:nvSpPr>
      <dsp:spPr>
        <a:xfrm rot="16200000">
          <a:off x="2183560" y="-348804"/>
          <a:ext cx="1004629" cy="170223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56865" bIns="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проект «Успех каждого ребенка»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834756" y="200926"/>
        <a:ext cx="1702237" cy="602777"/>
      </dsp:txXfrm>
    </dsp:sp>
    <dsp:sp modelId="{80FC7609-1368-4F67-AFD8-EE36DD074B63}">
      <dsp:nvSpPr>
        <dsp:cNvPr id="0" name=""/>
        <dsp:cNvSpPr/>
      </dsp:nvSpPr>
      <dsp:spPr>
        <a:xfrm rot="16200000">
          <a:off x="4013465" y="-348804"/>
          <a:ext cx="1004629" cy="170223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56865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Стратегия развития физической культуры и спорта в Российской Федерации на период до 2030 года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3664661" y="200926"/>
        <a:ext cx="1702237" cy="602777"/>
      </dsp:txXfrm>
    </dsp:sp>
    <dsp:sp modelId="{94A297FD-C219-4401-93E6-2E31A151150E}">
      <dsp:nvSpPr>
        <dsp:cNvPr id="0" name=""/>
        <dsp:cNvSpPr/>
      </dsp:nvSpPr>
      <dsp:spPr>
        <a:xfrm rot="16200000">
          <a:off x="5843370" y="-348804"/>
          <a:ext cx="1004629" cy="170223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56865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Межотраслевая программа  развития школьного спорта до 2024 года</a:t>
          </a:r>
        </a:p>
      </dsp:txBody>
      <dsp:txXfrm rot="5400000">
        <a:off x="5494566" y="200926"/>
        <a:ext cx="1702237" cy="602777"/>
      </dsp:txXfrm>
    </dsp:sp>
    <dsp:sp modelId="{D98BAB26-4172-414E-BD49-B9FDB6F8F2E3}">
      <dsp:nvSpPr>
        <dsp:cNvPr id="0" name=""/>
        <dsp:cNvSpPr/>
      </dsp:nvSpPr>
      <dsp:spPr>
        <a:xfrm rot="16200000">
          <a:off x="7673275" y="-348804"/>
          <a:ext cx="1004629" cy="170223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56865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Приказ </a:t>
          </a:r>
          <a:r>
            <a:rPr lang="ru-RU" sz="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Минпросвещения</a:t>
          </a:r>
          <a:r>
            <a:rPr lang="ru-RU" sz="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России от 23 марта 2020 года № 117 </a:t>
          </a:r>
        </a:p>
      </dsp:txBody>
      <dsp:txXfrm rot="5400000">
        <a:off x="7324471" y="200926"/>
        <a:ext cx="1702237" cy="6027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777D5-726E-4969-B179-1A0B5B61BC7C}">
      <dsp:nvSpPr>
        <dsp:cNvPr id="0" name=""/>
        <dsp:cNvSpPr/>
      </dsp:nvSpPr>
      <dsp:spPr>
        <a:xfrm>
          <a:off x="-4870317" y="-744889"/>
          <a:ext cx="5789137" cy="5789137"/>
        </a:xfrm>
        <a:prstGeom prst="blockArc">
          <a:avLst>
            <a:gd name="adj1" fmla="val 18900000"/>
            <a:gd name="adj2" fmla="val 2700000"/>
            <a:gd name="adj3" fmla="val 37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6B004-355C-4159-94FB-1C54CB964219}">
      <dsp:nvSpPr>
        <dsp:cNvPr id="0" name=""/>
        <dsp:cNvSpPr/>
      </dsp:nvSpPr>
      <dsp:spPr>
        <a:xfrm>
          <a:off x="267972" y="135681"/>
          <a:ext cx="6229169" cy="51026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138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rgbClr val="002060"/>
              </a:solidFill>
              <a:effectLst/>
              <a:latin typeface="Times New Roman"/>
              <a:ea typeface="Times New Roman"/>
            </a:rPr>
            <a:t>Создание условий для развития массовых и индивидуальных форм физкультурно-оздоровительной и спортивной работы в общеобразовательной организации, </a:t>
          </a:r>
          <a:r>
            <a:rPr lang="ru-RU" sz="1100" kern="1200" dirty="0">
              <a:solidFill>
                <a:srgbClr val="002060"/>
              </a:solidFill>
              <a:effectLst/>
              <a:latin typeface="Times New Roman"/>
            </a:rPr>
            <a:t>в том числе для лиц с ограниченными возможностями здоровья</a:t>
          </a:r>
          <a:endParaRPr lang="ru-RU" sz="1100" kern="1200" dirty="0">
            <a:solidFill>
              <a:srgbClr val="002060"/>
            </a:solidFill>
          </a:endParaRPr>
        </a:p>
      </dsp:txBody>
      <dsp:txXfrm>
        <a:off x="267972" y="135681"/>
        <a:ext cx="6229169" cy="510260"/>
      </dsp:txXfrm>
    </dsp:sp>
    <dsp:sp modelId="{FAE2CE50-AB88-44DD-90BF-F5CD9631448A}">
      <dsp:nvSpPr>
        <dsp:cNvPr id="0" name=""/>
        <dsp:cNvSpPr/>
      </dsp:nvSpPr>
      <dsp:spPr>
        <a:xfrm>
          <a:off x="46187" y="146608"/>
          <a:ext cx="488407" cy="488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721A6-A6B6-4582-A299-C788624EF803}">
      <dsp:nvSpPr>
        <dsp:cNvPr id="0" name=""/>
        <dsp:cNvSpPr/>
      </dsp:nvSpPr>
      <dsp:spPr>
        <a:xfrm>
          <a:off x="623675" y="742707"/>
          <a:ext cx="5871600" cy="46907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138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rgbClr val="002060"/>
              </a:solidFill>
              <a:effectLst/>
              <a:latin typeface="Times New Roman"/>
            </a:rPr>
            <a:t>Организация и проведение физкультурно-спортивных мероприятий различного уровня, социально-значимых мероприятий, подготовку обучающихся к выполнению требований Всероссийского физкультурно-спортивного комплекса «Готов к труду и обороне» (ГТО)</a:t>
          </a:r>
          <a:endParaRPr lang="ru-RU" sz="1100" kern="1200" dirty="0">
            <a:solidFill>
              <a:srgbClr val="002060"/>
            </a:solidFill>
            <a:effectLst/>
            <a:latin typeface="Times New Roman"/>
            <a:ea typeface="Times New Roman"/>
          </a:endParaRPr>
        </a:p>
      </dsp:txBody>
      <dsp:txXfrm>
        <a:off x="623675" y="742707"/>
        <a:ext cx="5871600" cy="469073"/>
      </dsp:txXfrm>
    </dsp:sp>
    <dsp:sp modelId="{3870711C-69A2-49C7-BD44-7B8F0C3CDEF1}">
      <dsp:nvSpPr>
        <dsp:cNvPr id="0" name=""/>
        <dsp:cNvSpPr/>
      </dsp:nvSpPr>
      <dsp:spPr>
        <a:xfrm>
          <a:off x="400024" y="733040"/>
          <a:ext cx="488407" cy="488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9520A-1A35-441D-954F-D30C5C1A1A8C}">
      <dsp:nvSpPr>
        <dsp:cNvPr id="0" name=""/>
        <dsp:cNvSpPr/>
      </dsp:nvSpPr>
      <dsp:spPr>
        <a:xfrm>
          <a:off x="838129" y="1328715"/>
          <a:ext cx="5636594" cy="46906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138" tIns="27940" rIns="27940" bIns="279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>
              <a:solidFill>
                <a:srgbClr val="002060"/>
              </a:solidFill>
              <a:effectLst/>
              <a:latin typeface="Times New Roman"/>
            </a:rPr>
            <a:t>Подготовка и формирование команд общеобразовательной организации по видам спорта и обеспечение их участия в соревнованиях различного уровня</a:t>
          </a:r>
        </a:p>
      </dsp:txBody>
      <dsp:txXfrm>
        <a:off x="838129" y="1328715"/>
        <a:ext cx="5636594" cy="469062"/>
      </dsp:txXfrm>
    </dsp:sp>
    <dsp:sp modelId="{77D4E97B-01DE-4132-B50B-6CBAA58F022B}">
      <dsp:nvSpPr>
        <dsp:cNvPr id="0" name=""/>
        <dsp:cNvSpPr/>
      </dsp:nvSpPr>
      <dsp:spPr>
        <a:xfrm>
          <a:off x="593925" y="1319043"/>
          <a:ext cx="488407" cy="488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EB2A2-BB58-45C6-900C-B5ADC31818BC}">
      <dsp:nvSpPr>
        <dsp:cNvPr id="0" name=""/>
        <dsp:cNvSpPr/>
      </dsp:nvSpPr>
      <dsp:spPr>
        <a:xfrm>
          <a:off x="900039" y="1912522"/>
          <a:ext cx="5574683" cy="47431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138" tIns="27940" rIns="27940" bIns="279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>
              <a:solidFill>
                <a:srgbClr val="002060"/>
              </a:solidFill>
              <a:effectLst/>
              <a:latin typeface="Times New Roman"/>
              <a:ea typeface="Times New Roman"/>
              <a:cs typeface="+mn-cs"/>
            </a:rPr>
            <a:t>Подготовка предложений по совершенствованию системы физической культуры и спорта (в том числе развитию материально-технической базы) в общеобразовательной организации</a:t>
          </a:r>
        </a:p>
      </dsp:txBody>
      <dsp:txXfrm>
        <a:off x="900039" y="1912522"/>
        <a:ext cx="5574683" cy="474313"/>
      </dsp:txXfrm>
    </dsp:sp>
    <dsp:sp modelId="{DD27985B-F805-430D-9997-0734F6D4D14F}">
      <dsp:nvSpPr>
        <dsp:cNvPr id="0" name=""/>
        <dsp:cNvSpPr/>
      </dsp:nvSpPr>
      <dsp:spPr>
        <a:xfrm>
          <a:off x="655836" y="1905475"/>
          <a:ext cx="488407" cy="488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27B40-B778-40ED-8CBE-C027DA41C376}">
      <dsp:nvSpPr>
        <dsp:cNvPr id="0" name=""/>
        <dsp:cNvSpPr/>
      </dsp:nvSpPr>
      <dsp:spPr>
        <a:xfrm>
          <a:off x="838129" y="2540699"/>
          <a:ext cx="5636594" cy="39082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138" tIns="27940" rIns="27940" bIns="279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>
              <a:solidFill>
                <a:srgbClr val="002060"/>
              </a:solidFill>
              <a:effectLst/>
              <a:latin typeface="Times New Roman"/>
            </a:rPr>
            <a:t>Поощрение обучающихся, добившихся высоких показателей в физкультурно-спортивной работе</a:t>
          </a:r>
          <a:endParaRPr lang="ru-RU" sz="1100" kern="1200" dirty="0">
            <a:solidFill>
              <a:srgbClr val="002060"/>
            </a:solidFill>
            <a:effectLst/>
            <a:latin typeface="Times New Roman"/>
            <a:ea typeface="Times New Roman"/>
          </a:endParaRPr>
        </a:p>
      </dsp:txBody>
      <dsp:txXfrm>
        <a:off x="838129" y="2540699"/>
        <a:ext cx="5636594" cy="390823"/>
      </dsp:txXfrm>
    </dsp:sp>
    <dsp:sp modelId="{42B508CB-6524-43AF-94B3-F4ABB92C76F9}">
      <dsp:nvSpPr>
        <dsp:cNvPr id="0" name=""/>
        <dsp:cNvSpPr/>
      </dsp:nvSpPr>
      <dsp:spPr>
        <a:xfrm>
          <a:off x="593925" y="2491907"/>
          <a:ext cx="488407" cy="488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7CE6D-CDD4-4140-8425-E47768BEE46F}">
      <dsp:nvSpPr>
        <dsp:cNvPr id="0" name=""/>
        <dsp:cNvSpPr/>
      </dsp:nvSpPr>
      <dsp:spPr>
        <a:xfrm>
          <a:off x="644228" y="3094578"/>
          <a:ext cx="5830495" cy="45507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138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100" kern="1200" dirty="0">
              <a:solidFill>
                <a:srgbClr val="002060"/>
              </a:solidFill>
              <a:effectLst/>
              <a:latin typeface="Times New Roman"/>
              <a:ea typeface="Times New Roman"/>
            </a:rPr>
            <a:t>Взаимодействие со школьными спортивными  клубами других общеобразовательных организаций, обще</a:t>
          </a:r>
          <a:r>
            <a:rPr lang="ru-RU" sz="1100" kern="1200" dirty="0">
              <a:solidFill>
                <a:srgbClr val="002060"/>
              </a:solidFill>
              <a:effectLst/>
              <a:latin typeface="Times New Roman"/>
            </a:rPr>
            <a:t>образовательными организациями, учреждениями физической культуры и спорта, общественными организациями</a:t>
          </a:r>
          <a:endParaRPr lang="ru-RU" sz="1100" kern="1200" dirty="0">
            <a:solidFill>
              <a:srgbClr val="002060"/>
            </a:solidFill>
            <a:effectLst/>
            <a:latin typeface="Times New Roman"/>
            <a:ea typeface="Times New Roman"/>
          </a:endParaRPr>
        </a:p>
      </dsp:txBody>
      <dsp:txXfrm>
        <a:off x="644228" y="3094578"/>
        <a:ext cx="5830495" cy="455070"/>
      </dsp:txXfrm>
    </dsp:sp>
    <dsp:sp modelId="{3E811430-E23D-443A-BCA1-0835842B2F8C}">
      <dsp:nvSpPr>
        <dsp:cNvPr id="0" name=""/>
        <dsp:cNvSpPr/>
      </dsp:nvSpPr>
      <dsp:spPr>
        <a:xfrm>
          <a:off x="400024" y="3077910"/>
          <a:ext cx="488407" cy="488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42FAE-CF84-42AA-92E7-CBB36D2C7654}">
      <dsp:nvSpPr>
        <dsp:cNvPr id="0" name=""/>
        <dsp:cNvSpPr/>
      </dsp:nvSpPr>
      <dsp:spPr>
        <a:xfrm>
          <a:off x="290390" y="3688413"/>
          <a:ext cx="6184332" cy="44026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138" tIns="27940" rIns="27940" bIns="279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>
              <a:solidFill>
                <a:srgbClr val="002060"/>
              </a:solidFill>
              <a:effectLst/>
              <a:latin typeface="Times New Roman"/>
              <a:ea typeface="Times New Roman"/>
              <a:cs typeface="+mn-cs"/>
            </a:rPr>
            <a:t>Организация и проведение </a:t>
          </a:r>
          <a:r>
            <a:rPr lang="ru-RU" sz="1100" kern="1200" dirty="0">
              <a:solidFill>
                <a:srgbClr val="002060"/>
              </a:solidFill>
              <a:effectLst/>
              <a:latin typeface="Times New Roman"/>
              <a:cs typeface="+mn-cs"/>
            </a:rPr>
            <a:t>информационно-пропагандистской деятельности, воспитание физических и морально-волевых качеств, социальной активности школьного сообщества</a:t>
          </a:r>
          <a:endParaRPr lang="ru-RU" sz="1100" kern="1200" dirty="0">
            <a:solidFill>
              <a:srgbClr val="002060"/>
            </a:solidFill>
            <a:effectLst/>
            <a:latin typeface="Times New Roman"/>
            <a:ea typeface="Times New Roman"/>
            <a:cs typeface="+mn-cs"/>
          </a:endParaRPr>
        </a:p>
      </dsp:txBody>
      <dsp:txXfrm>
        <a:off x="290390" y="3688413"/>
        <a:ext cx="6184332" cy="440265"/>
      </dsp:txXfrm>
    </dsp:sp>
    <dsp:sp modelId="{4B0D482C-10FE-4197-998C-23ECBD45391D}">
      <dsp:nvSpPr>
        <dsp:cNvPr id="0" name=""/>
        <dsp:cNvSpPr/>
      </dsp:nvSpPr>
      <dsp:spPr>
        <a:xfrm>
          <a:off x="46187" y="3664342"/>
          <a:ext cx="488407" cy="488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07BB2-66E6-473D-90CA-C8FB62C1A50E}">
      <dsp:nvSpPr>
        <dsp:cNvPr id="0" name=""/>
        <dsp:cNvSpPr/>
      </dsp:nvSpPr>
      <dsp:spPr>
        <a:xfrm>
          <a:off x="1614902" y="-130472"/>
          <a:ext cx="1975674" cy="12453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latin typeface="Times New Roman" pitchFamily="18" charset="0"/>
              <a:cs typeface="Times New Roman" pitchFamily="18" charset="0"/>
            </a:rPr>
            <a:t>Вовлечение обучающихся, в том числе с ограниченными возможностями здоровья, в систематические занятия физической культурой и спортом</a:t>
          </a:r>
        </a:p>
      </dsp:txBody>
      <dsp:txXfrm>
        <a:off x="1675697" y="-69677"/>
        <a:ext cx="1854084" cy="1123807"/>
      </dsp:txXfrm>
    </dsp:sp>
    <dsp:sp modelId="{5DABD507-70BD-4EFE-9A50-EAB96A83D932}">
      <dsp:nvSpPr>
        <dsp:cNvPr id="0" name=""/>
        <dsp:cNvSpPr/>
      </dsp:nvSpPr>
      <dsp:spPr>
        <a:xfrm>
          <a:off x="768396" y="492226"/>
          <a:ext cx="3668687" cy="3668687"/>
        </a:xfrm>
        <a:custGeom>
          <a:avLst/>
          <a:gdLst/>
          <a:ahLst/>
          <a:cxnLst/>
          <a:rect l="0" t="0" r="0" b="0"/>
          <a:pathLst>
            <a:path>
              <a:moveTo>
                <a:pt x="2826347" y="291377"/>
              </a:moveTo>
              <a:arcTo wR="1834343" hR="1834343" stAng="18164267" swAng="91188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5949B-3598-4153-B325-F479DF4C5E43}">
      <dsp:nvSpPr>
        <dsp:cNvPr id="0" name=""/>
        <dsp:cNvSpPr/>
      </dsp:nvSpPr>
      <dsp:spPr>
        <a:xfrm>
          <a:off x="3359657" y="1101309"/>
          <a:ext cx="1975293" cy="13168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latin typeface="Times New Roman" pitchFamily="18" charset="0"/>
              <a:cs typeface="Times New Roman" pitchFamily="18" charset="0"/>
            </a:rPr>
            <a:t>Содействие в создании условий для систематических занятий физической культурой </a:t>
          </a:r>
        </a:p>
      </dsp:txBody>
      <dsp:txXfrm>
        <a:off x="3423940" y="1165592"/>
        <a:ext cx="1846727" cy="1188268"/>
      </dsp:txXfrm>
    </dsp:sp>
    <dsp:sp modelId="{8BB3A4F8-14FA-47C4-82E3-FB8CCDDAC50B}">
      <dsp:nvSpPr>
        <dsp:cNvPr id="0" name=""/>
        <dsp:cNvSpPr/>
      </dsp:nvSpPr>
      <dsp:spPr>
        <a:xfrm>
          <a:off x="768396" y="492226"/>
          <a:ext cx="3668687" cy="3668687"/>
        </a:xfrm>
        <a:custGeom>
          <a:avLst/>
          <a:gdLst/>
          <a:ahLst/>
          <a:cxnLst/>
          <a:rect l="0" t="0" r="0" b="0"/>
          <a:pathLst>
            <a:path>
              <a:moveTo>
                <a:pt x="3665982" y="1933930"/>
              </a:moveTo>
              <a:arcTo wR="1834343" hR="1834343" stAng="186727" swAng="148587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C31D9-B21E-492D-8B89-7E9CBA5FE907}">
      <dsp:nvSpPr>
        <dsp:cNvPr id="0" name=""/>
        <dsp:cNvSpPr/>
      </dsp:nvSpPr>
      <dsp:spPr>
        <a:xfrm>
          <a:off x="2722807" y="3191340"/>
          <a:ext cx="1916264" cy="1238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latin typeface="Times New Roman" pitchFamily="18" charset="0"/>
              <a:cs typeface="Times New Roman" pitchFamily="18" charset="0"/>
            </a:rPr>
            <a:t>Развитие волонтерского движения по пропаганде здорового образа </a:t>
          </a:r>
          <a:r>
            <a:rPr lang="ru-RU" sz="1050" b="1" kern="1200" dirty="0" err="1">
              <a:latin typeface="Times New Roman" pitchFamily="18" charset="0"/>
              <a:cs typeface="Times New Roman" pitchFamily="18" charset="0"/>
            </a:rPr>
            <a:t>жизн</a:t>
          </a:r>
          <a:endParaRPr lang="ru-RU" sz="105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83265" y="3251798"/>
        <a:ext cx="1795348" cy="1117573"/>
      </dsp:txXfrm>
    </dsp:sp>
    <dsp:sp modelId="{76D6A279-E268-4FF5-8B39-3178000AF908}">
      <dsp:nvSpPr>
        <dsp:cNvPr id="0" name=""/>
        <dsp:cNvSpPr/>
      </dsp:nvSpPr>
      <dsp:spPr>
        <a:xfrm>
          <a:off x="858706" y="488534"/>
          <a:ext cx="3668687" cy="3668687"/>
        </a:xfrm>
        <a:custGeom>
          <a:avLst/>
          <a:gdLst/>
          <a:ahLst/>
          <a:cxnLst/>
          <a:rect l="0" t="0" r="0" b="0"/>
          <a:pathLst>
            <a:path>
              <a:moveTo>
                <a:pt x="1862044" y="3668478"/>
              </a:moveTo>
              <a:arcTo wR="1834343" hR="1834343" stAng="5348084" swAng="37802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957F0-66C8-4875-9FB7-BF2828494E5B}">
      <dsp:nvSpPr>
        <dsp:cNvPr id="0" name=""/>
        <dsp:cNvSpPr/>
      </dsp:nvSpPr>
      <dsp:spPr>
        <a:xfrm>
          <a:off x="566480" y="3197302"/>
          <a:ext cx="1950774" cy="1226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latin typeface="Times New Roman" pitchFamily="18" charset="0"/>
              <a:cs typeface="Times New Roman" pitchFamily="18" charset="0"/>
            </a:rPr>
            <a:t>Пропаганда здорового образа жизни, занятий физической культурой и спортом</a:t>
          </a:r>
        </a:p>
      </dsp:txBody>
      <dsp:txXfrm>
        <a:off x="626356" y="3257178"/>
        <a:ext cx="1831022" cy="1106814"/>
      </dsp:txXfrm>
    </dsp:sp>
    <dsp:sp modelId="{0C2303EC-DD66-40B0-83B6-B1332639CC98}">
      <dsp:nvSpPr>
        <dsp:cNvPr id="0" name=""/>
        <dsp:cNvSpPr/>
      </dsp:nvSpPr>
      <dsp:spPr>
        <a:xfrm>
          <a:off x="798843" y="528273"/>
          <a:ext cx="3668687" cy="3668687"/>
        </a:xfrm>
        <a:custGeom>
          <a:avLst/>
          <a:gdLst/>
          <a:ahLst/>
          <a:cxnLst/>
          <a:rect l="0" t="0" r="0" b="0"/>
          <a:pathLst>
            <a:path>
              <a:moveTo>
                <a:pt x="197261" y="2661857"/>
              </a:moveTo>
              <a:arcTo wR="1834343" hR="1834343" stAng="9191056" swAng="148979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D8172-57F0-4BB5-B7F3-22DBFF2DACCF}">
      <dsp:nvSpPr>
        <dsp:cNvPr id="0" name=""/>
        <dsp:cNvSpPr/>
      </dsp:nvSpPr>
      <dsp:spPr>
        <a:xfrm>
          <a:off x="-61349" y="1101306"/>
          <a:ext cx="1900012" cy="13168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latin typeface="Times New Roman" pitchFamily="18" charset="0"/>
              <a:cs typeface="Times New Roman" pitchFamily="18" charset="0"/>
            </a:rPr>
            <a:t>Организация и проведение спортивно-массовых, физкультурно-оздоровительных мероприятий в общеобразовательной организации</a:t>
          </a:r>
        </a:p>
      </dsp:txBody>
      <dsp:txXfrm>
        <a:off x="2934" y="1165589"/>
        <a:ext cx="1771446" cy="1188268"/>
      </dsp:txXfrm>
    </dsp:sp>
    <dsp:sp modelId="{689D621D-EBCF-4427-80E6-027B1AB2FC22}">
      <dsp:nvSpPr>
        <dsp:cNvPr id="0" name=""/>
        <dsp:cNvSpPr/>
      </dsp:nvSpPr>
      <dsp:spPr>
        <a:xfrm>
          <a:off x="862987" y="427523"/>
          <a:ext cx="3668687" cy="3668687"/>
        </a:xfrm>
        <a:custGeom>
          <a:avLst/>
          <a:gdLst/>
          <a:ahLst/>
          <a:cxnLst/>
          <a:rect l="0" t="0" r="0" b="0"/>
          <a:pathLst>
            <a:path>
              <a:moveTo>
                <a:pt x="416761" y="670179"/>
              </a:moveTo>
              <a:arcTo wR="1834343" hR="1834343" stAng="13163637" swAng="85782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DC7C-8495-4057-9F6D-31522E699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E12EE8-7301-4621-BED8-A1E7346AF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6B56B3-799B-46BB-951E-CE181F946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67D63B-3B96-435C-A007-1238B6D7A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8928AE-B2A9-426F-9D04-C97945D5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3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68A94-6C8E-4624-8218-F356E6244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BF0BAB-462C-47D7-91E6-35D0C513F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459071-BEB3-4D93-88F1-20A3AE45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36A720-095A-4E34-A10C-FCB426DC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73DE85-E594-4C07-B11E-E8DDC799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33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55FCE8-3068-4D79-B983-09882190A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113D28-BF38-444A-8107-1CC1042C7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7057A-9C84-4E8E-BB84-CE939051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BDA68-0869-47BA-AFA7-F2107564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20DDFF-3D31-4968-B27D-54402D09F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619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DC7C-8495-4057-9F6D-31522E699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E12EE8-7301-4621-BED8-A1E7346AF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6B56B3-799B-46BB-951E-CE181F946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67D63B-3B96-435C-A007-1238B6D7A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8928AE-B2A9-426F-9D04-C97945D5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57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38515-7AE7-4B3A-9F6E-BD3ECB3D9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8202AC-995A-4C95-871F-B8C91870D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058DAE-7FE4-407A-AA2C-EE1C098FE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3BE49A-5C9D-47C5-A605-7FB4B9E3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14C2D-4986-4FC5-BD57-CF5A0052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6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6237C-4B8D-450E-99F6-A15AD423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7BF8AB-B138-4530-89AA-DD3795FF6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714A38-6CD8-4FD8-8D5C-55BE6FDF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DD412B-6158-4CAF-AB43-AA3C91F5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AF4867-C546-4F46-9DF0-5A3B71BE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242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EA9B9-CF14-4E46-B2B9-0DD5D5EA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F9BA0-A50D-43C0-BF3B-1E58AC076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F31AE0-6967-45A9-B6F9-DA7D31F15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124E43-8219-4482-8F48-51C02600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510CE-9597-403E-B10E-58E447293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364AE4-2982-4DB9-BF54-061943BE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88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1B886-1D5C-40CA-A67C-4147500A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75A227-4B95-41D2-80F4-C6B321046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9BE36-10D4-4B28-B384-0E850160E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5D28B2-0101-4F74-A598-25FF96311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BF9975-A578-4B6F-889F-230A38090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BB66CE-A68C-4FDE-93A1-F5846FA8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36B1BB-C79A-465D-9E51-724555F92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04EA90-F816-4591-9A98-03312D60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97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184AD-D3B6-40D4-A22B-E71433A1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2CDF28-0C3E-4E0F-A034-B2D7258D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7426EC-1340-49B2-9B3C-D24F4027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823BCE-76C3-4466-835D-AF60954B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035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FB3A70-8A42-4163-8F62-BFA4E5FA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DB1244-4DB6-40C8-AC51-23D49513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1B2A39-D534-4089-AA09-E9370C60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444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75991-064D-4E55-8E35-84AD71CA0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3B9B6E-E1CC-4619-BF87-9C2E37804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6D4B0A-9DC7-4CBF-B4C9-F125B6F5D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95BEE3-A5BA-4217-B184-000598BB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FD9356-BF05-4D42-A8E8-F4939FBF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3E1169-24D0-4B54-BCB5-036CC7E2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2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38515-7AE7-4B3A-9F6E-BD3ECB3D9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8202AC-995A-4C95-871F-B8C91870D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058DAE-7FE4-407A-AA2C-EE1C098FE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3BE49A-5C9D-47C5-A605-7FB4B9E3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14C2D-4986-4FC5-BD57-CF5A0052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97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D2597-EFD1-4200-95F2-A3B0F711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3A565C-8BEE-49CD-B2C1-9F7582D77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CF1398-7236-4328-8159-E92B13758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7C06DA-F530-4EBD-81CA-FAB805736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2860BE-1BE8-4D52-8009-CCB5ECBFC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ACF19-A3E2-44B5-8E1E-439F92AB6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1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68A94-6C8E-4624-8218-F356E6244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BF0BAB-462C-47D7-91E6-35D0C513F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459071-BEB3-4D93-88F1-20A3AE45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36A720-095A-4E34-A10C-FCB426DC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73DE85-E594-4C07-B11E-E8DDC799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76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55FCE8-3068-4D79-B983-09882190A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113D28-BF38-444A-8107-1CC1042C7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7057A-9C84-4E8E-BB84-CE939051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BDA68-0869-47BA-AFA7-F2107564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20DDFF-3D31-4968-B27D-54402D09F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8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6237C-4B8D-450E-99F6-A15AD423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7BF8AB-B138-4530-89AA-DD3795FF6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714A38-6CD8-4FD8-8D5C-55BE6FDF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DD412B-6158-4CAF-AB43-AA3C91F5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AF4867-C546-4F46-9DF0-5A3B71BE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EA9B9-CF14-4E46-B2B9-0DD5D5EA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F9BA0-A50D-43C0-BF3B-1E58AC076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F31AE0-6967-45A9-B6F9-DA7D31F15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124E43-8219-4482-8F48-51C02600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510CE-9597-403E-B10E-58E447293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364AE4-2982-4DB9-BF54-061943BE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68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1B886-1D5C-40CA-A67C-4147500A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75A227-4B95-41D2-80F4-C6B321046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9BE36-10D4-4B28-B384-0E850160E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5D28B2-0101-4F74-A598-25FF96311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BF9975-A578-4B6F-889F-230A38090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BB66CE-A68C-4FDE-93A1-F5846FA8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36B1BB-C79A-465D-9E51-724555F92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04EA90-F816-4591-9A98-03312D60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25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184AD-D3B6-40D4-A22B-E71433A1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2CDF28-0C3E-4E0F-A034-B2D7258D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7426EC-1340-49B2-9B3C-D24F4027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823BCE-76C3-4466-835D-AF60954B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3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FB3A70-8A42-4163-8F62-BFA4E5FA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DB1244-4DB6-40C8-AC51-23D49513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1B2A39-D534-4089-AA09-E9370C60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75991-064D-4E55-8E35-84AD71CA0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3B9B6E-E1CC-4619-BF87-9C2E37804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6D4B0A-9DC7-4CBF-B4C9-F125B6F5D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95BEE3-A5BA-4217-B184-000598BB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FD9356-BF05-4D42-A8E8-F4939FBF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3E1169-24D0-4B54-BCB5-036CC7E2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12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D2597-EFD1-4200-95F2-A3B0F711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3A565C-8BEE-49CD-B2C1-9F7582D77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CF1398-7236-4328-8159-E92B13758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7C06DA-F530-4EBD-81CA-FAB805736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2860BE-1BE8-4D52-8009-CCB5ECBFC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ACF19-A3E2-44B5-8E1E-439F92AB6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12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100CB-47E9-4481-82CA-45267461A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4946ED-44C1-4E22-8A26-D5653AF49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75715E-53E1-494C-9E51-C649BB4B5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D0AA7-5CAD-4C5E-9DF1-0F2B179AB065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64DC97-A7C1-4498-BB4A-420FC7A96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CFA324-D0A2-4D87-81BA-64052541B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51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100CB-47E9-4481-82CA-45267461A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4946ED-44C1-4E22-8A26-D5653AF49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75715E-53E1-494C-9E51-C649BB4B5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D0AA7-5CAD-4C5E-9DF1-0F2B179AB0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64DC97-A7C1-4498-BB4A-420FC7A96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CFA324-D0A2-4D87-81BA-64052541B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336FC-5D81-4079-A48C-CBFCEAD0D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QuickStyle" Target="../diagrams/quickStyle2.xml"/><Relationship Id="rId18" Type="http://schemas.openxmlformats.org/officeDocument/2006/relationships/diagramQuickStyle" Target="../diagrams/quickStyle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diagramLayout" Target="../diagrams/layout2.xml"/><Relationship Id="rId17" Type="http://schemas.openxmlformats.org/officeDocument/2006/relationships/diagramLayout" Target="../diagrams/layout3.xml"/><Relationship Id="rId2" Type="http://schemas.openxmlformats.org/officeDocument/2006/relationships/slideLayout" Target="../slideLayouts/slideLayout1.xml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11" Type="http://schemas.openxmlformats.org/officeDocument/2006/relationships/diagramData" Target="../diagrams/data2.xml"/><Relationship Id="rId5" Type="http://schemas.openxmlformats.org/officeDocument/2006/relationships/diagramLayout" Target="../diagrams/layout1.xml"/><Relationship Id="rId15" Type="http://schemas.microsoft.com/office/2007/relationships/diagramDrawing" Target="../diagrams/drawing2.xml"/><Relationship Id="rId10" Type="http://schemas.openxmlformats.org/officeDocument/2006/relationships/image" Target="../media/image5.png"/><Relationship Id="rId19" Type="http://schemas.openxmlformats.org/officeDocument/2006/relationships/diagramColors" Target="../diagrams/colors3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Relationship Id="rId14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77;&#1080;&#1087;-&#1092;&#1082;&#1080;&#1089;.&#1088;&#1092;/wp-content/uploads/2021/10/%D0%98%D0%BD%D1%81%D1%82%D1%80%D1%83%D0%BA%D1%86%D0%B8%D1%8F-%D0%BF%D0%BE-%D0%B7%D0%B0%D0%BF%D0%BE%D0%BB%D0%BD%D0%B5%D0%BD%D0%B8%D1%8E-%D0%B7%D0%B0%D1%8F%D0%B2%D0%BA%D0%B8-%D0%B2-%D0%A0%D0%B5%D0%B5%D1%81%D1%82%D1%80-%D0%A8%D0%A1%D0%9A.pdf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&#1077;&#1080;&#1087;-&#1092;&#1082;&#1080;&#1089;.&#1088;&#1092;/wp-content/uploads/2021/01/%D0%98%D0%BD%D1%81%D1%82%D1%80%D1%83%D0%BA%D1%86%D0%B8%D1%8F-%D0%BF%D0%BE-%D1%80%D0%B5%D0%B3%D0%B8%D1%81%D1%82%D1%80%D0%B0%D1%86%D0%B8%D0%B8-%D0%BD%D0%B0-%D0%95%D0%98%D0%9F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&#1077;&#1080;&#1087;-&#1092;&#1082;&#1080;&#1089;.&#1088;&#1092;/%D1%80%D0%B5%D0%B5%D1%81%D1%82%D1%80-%D1%88%D1%81%D0%BA/" TargetMode="External"/><Relationship Id="rId5" Type="http://schemas.openxmlformats.org/officeDocument/2006/relationships/hyperlink" Target="https://&#1077;&#1080;&#1087;-&#1092;&#1082;&#1080;&#1089;.&#1088;&#1092;/&#1088;&#1077;&#1077;&#1089;&#1090;&#1088;-&#1096;&#1089;&#1082;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hyperlink" Target="https://&#1077;&#1080;&#1087;-&#1092;&#1082;&#1080;&#1089;.&#1088;&#1092;/%D1%81%D0%B2%D0%B5%D0%B4%D0%B5%D0%BD%D0%B8%D1%8F-%D0%BE-%D1%88%D1%81%D0%BA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hyperlink" Target="https://&#1077;&#1080;&#1087;-&#1092;&#1082;&#1080;&#1089;.&#1088;&#1092;/&#1088;&#1077;&#1077;&#1089;&#1090;&#1088;-&#1096;&#1089;&#1082;/" TargetMode="Externa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image" Target="../media/image2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emf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C383A-54B2-40D1-A9EA-47628A06A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97902"/>
            <a:ext cx="10477849" cy="3809365"/>
          </a:xfrm>
        </p:spPr>
        <p:txBody>
          <a:bodyPr anchor="ctr"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ОРМИРОВАНИЕ ЕДИНОГО ВСЕРОССИЙСКОГО ПЕРЕЧНЯ (РЕЕСТРА) ШКОЛЬНЫХ СПОРТИВНЫХ КЛУБОВ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95F87C-3DCF-496C-982E-13777C308A3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8" b="12168"/>
          <a:stretch/>
        </p:blipFill>
        <p:spPr bwMode="auto">
          <a:xfrm>
            <a:off x="0" y="109056"/>
            <a:ext cx="2088859" cy="1288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A49EA8-2C62-4633-8E0B-D6FA6315CFF7}"/>
              </a:ext>
            </a:extLst>
          </p:cNvPr>
          <p:cNvSpPr txBox="1"/>
          <p:nvPr/>
        </p:nvSpPr>
        <p:spPr>
          <a:xfrm>
            <a:off x="3047198" y="6235837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09B29F-567E-4766-BB67-B590171220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9943751" y="0"/>
            <a:ext cx="2088859" cy="14386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BAA6BE-9379-4096-9F6A-FD97350B0720}"/>
              </a:ext>
            </a:extLst>
          </p:cNvPr>
          <p:cNvSpPr txBox="1"/>
          <p:nvPr/>
        </p:nvSpPr>
        <p:spPr>
          <a:xfrm>
            <a:off x="158212" y="5391968"/>
            <a:ext cx="670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Бурлак Валентина Сергеевна, </a:t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отдела развития школьного спорта ФГБУ «Федеральный центр организационно-методического обеспечения физического воспитания»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</a:t>
            </a:r>
          </a:p>
        </p:txBody>
      </p:sp>
    </p:spTree>
    <p:extLst>
      <p:ext uri="{BB962C8B-B14F-4D97-AF65-F5344CB8AC3E}">
        <p14:creationId xmlns:p14="http://schemas.microsoft.com/office/powerpoint/2010/main" val="53218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199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СУБЪЕКТЫ РФ, ИМЕЮЩИЕ НАИБОЛЬШИЕ ЗНАЧЕНИЯ ПОКАЗАТЕЛЯ </a:t>
            </a:r>
            <a:b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(ИНДИКАТОРА) «ДОЛЯ ОБЩЕОБРАЗОВАТЕЛЬНЫХ ОРГАНИЗАЦИЙ, </a:t>
            </a:r>
            <a:b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ИМЕЮЩИХ ШКОЛЬНЫЙ СПОРТИВНЫЙ КЛУБ» – 45% И БОЛЕЕ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95217E5-499C-4CA4-94E8-FB48FF24C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668171"/>
              </p:ext>
            </p:extLst>
          </p:nvPr>
        </p:nvGraphicFramePr>
        <p:xfrm>
          <a:off x="0" y="1068403"/>
          <a:ext cx="12192000" cy="5789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EDEDAF5C-D579-411B-88AC-D5C8FC05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981" y="233952"/>
            <a:ext cx="776018" cy="73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157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199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СУБЪЕКТЫ РФ, ИМЕЮЩИЕ НАИБОЛЬШИЕ ЗНАЧЕНИЯ ПОКАЗАТЕЛЯ </a:t>
            </a:r>
            <a:b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(ИНДИКАТОРА) «ДОЛЯ ОБЩЕОБРАЗОВАТЕЛЬНЫХ ОРГАНИЗАЦИЙ, </a:t>
            </a:r>
            <a:b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ИМЕЮЩИХ ШКОЛЬНЫЙ СПОРТИВНЫЙ КЛУБ» – ОТ 30% ДО 44%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95217E5-499C-4CA4-94E8-FB48FF24C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2168103"/>
              </p:ext>
            </p:extLst>
          </p:nvPr>
        </p:nvGraphicFramePr>
        <p:xfrm>
          <a:off x="0" y="1068403"/>
          <a:ext cx="12192000" cy="5789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EDEDAF5C-D579-411B-88AC-D5C8FC05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982" y="233952"/>
            <a:ext cx="776018" cy="73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153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199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СУБЪЕКТЫ РФ, ИМЕЮЩИЕ НАИБОЛЬШИЕ ЗНАЧЕНИЯ ПОКАЗАТЕЛЯ </a:t>
            </a:r>
            <a:b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(ИНДИКАТОРА) «ДОЛЯ ОБЩЕОБРАЗОВАТЕЛЬНЫХ ОРГАНИЗАЦИЙ, </a:t>
            </a:r>
            <a:b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ИМЕЮЩИХ ШКОЛЬНЫЙ СПОРТИВНЫЙ КЛУБ» – ОТ 0% ДО 29%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95217E5-499C-4CA4-94E8-FB48FF24C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1099675"/>
              </p:ext>
            </p:extLst>
          </p:nvPr>
        </p:nvGraphicFramePr>
        <p:xfrm>
          <a:off x="0" y="1068403"/>
          <a:ext cx="12192000" cy="5789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EDEDAF5C-D579-411B-88AC-D5C8FC05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873" y="233952"/>
            <a:ext cx="776018" cy="73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533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ПЕРСПЕКТИВЫ РАЗВИТИЯ ШСК В ОБЩЕОБРАЗОВАТЕЛЬНЫХ ОРГАНИЗАЦИЯХ РФ:</a:t>
            </a:r>
            <a:endParaRPr lang="ru-RU" sz="2000" b="1" i="0" u="none" strike="noStrike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8" name="Picture 3" descr="ЛОГО 1">
            <a:extLst>
              <a:ext uri="{FF2B5EF4-FFF2-40B4-BE49-F238E27FC236}">
                <a16:creationId xmlns:a16="http://schemas.microsoft.com/office/drawing/2014/main" id="{E7A192AB-B925-4F84-A96C-485AE8973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80" y="233956"/>
            <a:ext cx="776010" cy="73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293FF7-2F5F-42BA-9075-A893ACB3A5FC}"/>
              </a:ext>
            </a:extLst>
          </p:cNvPr>
          <p:cNvSpPr txBox="1"/>
          <p:nvPr/>
        </p:nvSpPr>
        <p:spPr>
          <a:xfrm>
            <a:off x="126426" y="1443120"/>
            <a:ext cx="6131761" cy="541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</a:t>
            </a:r>
            <a:r>
              <a:rPr lang="ru-RU" sz="1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Укрепление материально-технической базы и развитие сети ШСК (реализуется Федеральный проект по созданию в общеобразовательных организациях, расположенных в сельской местности и малых городах, условий для занятия физической культурой и спортом);</a:t>
            </a:r>
            <a:endParaRPr lang="ru-RU" sz="13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Создание комплексной системы спортивно-массовых и физкультурно-оздоровительных мероприятий среди ШСК, включающей раздел международных соревнований, в том числе создание школьных спортивных лиг по различным видам спорта (проводятся «Всероссийские спортивные игры школьных спортивных клубов»);</a:t>
            </a:r>
            <a:endParaRPr lang="ru-RU" sz="13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Создание условий для индивидуализации обучения, профессиональной ориентации, выявления и поддержки обучающихся, проявивших выдающиеся способности в области физической культуры в условиях ШСК (проведение «Открытого заочного Всероссийского смотра-конкурса на лучшую постановку физкультурной работы и развитие массового спорта среди школьных спортивных клубов»);</a:t>
            </a:r>
            <a:endParaRPr lang="ru-RU" sz="13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оддержка и развитие деятельности школьных спортивных клубов, направленной на развитие массовых и индивидуальных форм физкультурной и спортивно-массовой работы с обучающимися образовательных организаций, совершенствование деятельности ШСК (проведение «Всероссийского Форума школьных спортивных клубов);</a:t>
            </a:r>
            <a:endParaRPr lang="ru-RU" sz="13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Обеспечение достоверной информации в соответствии Единым всероссийским перечнем (реестром) о количестве ШСК на территории Российской Федерации.</a:t>
            </a:r>
            <a:endParaRPr lang="ru-RU" sz="13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DCA980-A643-48C5-96B7-6515972F0105}"/>
              </a:ext>
            </a:extLst>
          </p:cNvPr>
          <p:cNvSpPr txBox="1"/>
          <p:nvPr/>
        </p:nvSpPr>
        <p:spPr>
          <a:xfrm>
            <a:off x="1426128" y="1068404"/>
            <a:ext cx="33555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+mj-cs"/>
              </a:rPr>
              <a:t>Создание и развитие ШСК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97791C-7965-4763-9FA7-6EC3C4531E05}"/>
              </a:ext>
            </a:extLst>
          </p:cNvPr>
          <p:cNvSpPr txBox="1"/>
          <p:nvPr/>
        </p:nvSpPr>
        <p:spPr>
          <a:xfrm>
            <a:off x="7557889" y="1086228"/>
            <a:ext cx="3896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+mj-cs"/>
              </a:rPr>
              <a:t>Первоочередные мероприятия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405E2D-75E7-4E14-95A8-794BA8352B64}"/>
              </a:ext>
            </a:extLst>
          </p:cNvPr>
          <p:cNvSpPr txBox="1"/>
          <p:nvPr/>
        </p:nvSpPr>
        <p:spPr>
          <a:xfrm>
            <a:off x="6677637" y="1664538"/>
            <a:ext cx="5360753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Включить в Концепцию развития субъекта РФ, как одну из приоритетных задач – развитие школьного спорта с акцентом на открытие новых ШСК.</a:t>
            </a:r>
          </a:p>
          <a:p>
            <a:pPr marL="285750" indent="-285750" algn="just">
              <a:buFontTx/>
              <a:buChar char="-"/>
            </a:pP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(если в течение 2021 года не была разработана) региональную Межотраслевую программу развития школьного спорта (в соответствии с пунктом 33 перечня мероприятий Межотраслевой программы).</a:t>
            </a:r>
          </a:p>
          <a:p>
            <a:pPr marL="285750" indent="-285750" algn="just">
              <a:buFontTx/>
              <a:buChar char="-"/>
            </a:pP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Предусмотреть финансирование ШСК (на заработную плату, создание новых мест, содержание материально-технической базы, приобретение спортивного оборудования, инвентаря, наградной атрибутики) в рамках реализации Межотраслевой программы.</a:t>
            </a:r>
          </a:p>
          <a:p>
            <a:pPr marL="285750" indent="-285750" algn="just">
              <a:buFontTx/>
              <a:buChar char="-"/>
            </a:pP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Включить в оценку эффективности деятельности органов местного самоуправления городских округов и муниципальных районов, осуществляющих управление в сфере образования, увеличение числа обучающихся вовлеченных в занятия физической культурой, школьным и массовым спортом.</a:t>
            </a:r>
          </a:p>
        </p:txBody>
      </p:sp>
    </p:spTree>
    <p:extLst>
      <p:ext uri="{BB962C8B-B14F-4D97-AF65-F5344CB8AC3E}">
        <p14:creationId xmlns:p14="http://schemas.microsoft.com/office/powerpoint/2010/main" val="2801002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8DD9709-7718-4624-88A7-71EB71D0D5C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72748" y="1349801"/>
            <a:ext cx="8122035" cy="463155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Контактная информация ФГБУ «ФЦОМОФВ»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Адрес: 105094, г. Москва, Краснодарская ул., дом 59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Телефон: +7 (495) 360 – 72 – 46;  +7 (495) 360 – 84 – 56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Сайт: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http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//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фцомофв.рф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Email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fcomofv@mail.ru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Режим работы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понедельник-четверг:  9.00-18.00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пятница:  9.00-16.45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8D78E8-6F00-4F54-B48F-DAF63C78B6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99" y="298086"/>
            <a:ext cx="2086598" cy="8880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82F402-CCD0-439F-BF8D-798410E87A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113" y="3772536"/>
            <a:ext cx="2936887" cy="308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1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CF540D94-18FE-4EDB-B4D3-94AA6F3EF0AF}"/>
              </a:ext>
            </a:extLst>
          </p:cNvPr>
          <p:cNvSpPr txBox="1">
            <a:spLocks/>
          </p:cNvSpPr>
          <p:nvPr/>
        </p:nvSpPr>
        <p:spPr>
          <a:xfrm>
            <a:off x="0" y="130278"/>
            <a:ext cx="12192000" cy="9381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87C9D26-39A9-4FD6-9FDC-C5928A991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0224"/>
            <a:ext cx="12192000" cy="780504"/>
          </a:xfrm>
        </p:spPr>
        <p:txBody>
          <a:bodyPr anchor="ctr"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ФОРМИРОВАНИЕ СИСТЕМЫ ШКОЛЬНЫХ СПОРТИВНЫХ КЛУБОВ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0A5A6C-41EC-429D-95C5-30432AC206F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94" y="1050674"/>
            <a:ext cx="1356961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597368349"/>
              </p:ext>
            </p:extLst>
          </p:nvPr>
        </p:nvGraphicFramePr>
        <p:xfrm>
          <a:off x="2855640" y="1050674"/>
          <a:ext cx="9031560" cy="1004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3" descr="ЛОГО 1">
            <a:extLst>
              <a:ext uri="{FF2B5EF4-FFF2-40B4-BE49-F238E27FC236}">
                <a16:creationId xmlns:a16="http://schemas.microsoft.com/office/drawing/2014/main" id="{8E3C737E-88D0-4CE3-957D-55E0BE109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281" y="254924"/>
            <a:ext cx="731478" cy="68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2" descr="https://travelask.ru/system/images/files/001/027/435/wysiwyg/c0652bc11bbd64e748f65e1e5734302f.png?1517130447">
            <a:extLst>
              <a:ext uri="{FF2B5EF4-FFF2-40B4-BE49-F238E27FC236}">
                <a16:creationId xmlns:a16="http://schemas.microsoft.com/office/drawing/2014/main" id="{F1FC4948-406C-402B-89AD-D34AB3005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00" y="1087635"/>
            <a:ext cx="907095" cy="104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23C75038-4728-4D0E-9C61-B8C45C4F23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3935734"/>
              </p:ext>
            </p:extLst>
          </p:nvPr>
        </p:nvGraphicFramePr>
        <p:xfrm>
          <a:off x="5444454" y="2558642"/>
          <a:ext cx="6543329" cy="4299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3" name="Объект 10">
            <a:extLst>
              <a:ext uri="{FF2B5EF4-FFF2-40B4-BE49-F238E27FC236}">
                <a16:creationId xmlns:a16="http://schemas.microsoft.com/office/drawing/2014/main" id="{475CF969-81D7-4381-B630-95A423EB09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843372"/>
              </p:ext>
            </p:extLst>
          </p:nvPr>
        </p:nvGraphicFramePr>
        <p:xfrm>
          <a:off x="377504" y="2324685"/>
          <a:ext cx="5243120" cy="4299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EF88F6F-FB9B-41E2-961C-36E5640D5BD3}"/>
              </a:ext>
            </a:extLst>
          </p:cNvPr>
          <p:cNvSpPr txBox="1"/>
          <p:nvPr/>
        </p:nvSpPr>
        <p:spPr>
          <a:xfrm>
            <a:off x="163044" y="2218775"/>
            <a:ext cx="5036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Основные з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адачи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ШСК: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8E03CC-E726-4053-9891-9A842BDC430A}"/>
              </a:ext>
            </a:extLst>
          </p:cNvPr>
          <p:cNvSpPr txBox="1"/>
          <p:nvPr/>
        </p:nvSpPr>
        <p:spPr>
          <a:xfrm>
            <a:off x="6324349" y="2218775"/>
            <a:ext cx="5036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Основные направления деятельности ШСК: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910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2000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ОРМИРОВАНИЕ ЕДИНОГО ВСЕРОССИЙСКОГО ПЕРЕЧНЯ (РЕЕСТРА) </a:t>
            </a:r>
            <a:b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ШКОЛЬНЫХ СПОРТИВНЫХ КЛУБОВ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724" y="234892"/>
            <a:ext cx="751368" cy="70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1D408B-7B6B-415C-8CE0-6B24D23DD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405" y="1346220"/>
            <a:ext cx="3872170" cy="535386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00EC63-8A03-439A-8856-00DC373F34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6" t="11087" r="21841" b="16452"/>
          <a:stretch/>
        </p:blipFill>
        <p:spPr>
          <a:xfrm rot="16200000">
            <a:off x="-661775" y="2131232"/>
            <a:ext cx="5356149" cy="3779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B72261-A13F-4491-8B7C-A802B4CBB7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t="22177" r="21210" b="4421"/>
          <a:stretch/>
        </p:blipFill>
        <p:spPr>
          <a:xfrm rot="16200000">
            <a:off x="3372857" y="2034778"/>
            <a:ext cx="5353867" cy="397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28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513797C-7938-4ED4-B65A-8968FCB80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359" y="1063017"/>
            <a:ext cx="7187003" cy="3688541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2000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ИНФОРМАЦИОННО-ТЕХНОЛОГИЧЕСКАЯ ПЛАТФОРМА ШСК</a:t>
            </a:r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A3DE0B32-745A-4DB2-AFE1-C39E762CC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325" y="235056"/>
            <a:ext cx="773675" cy="72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8FAFE3C-2639-4A02-9117-EA7A251B79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" t="35111" r="1029" b="8200"/>
          <a:stretch/>
        </p:blipFill>
        <p:spPr bwMode="auto">
          <a:xfrm>
            <a:off x="120885" y="212308"/>
            <a:ext cx="1948547" cy="728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8B4A328-AA48-42A4-B273-0B69C8E07175}"/>
              </a:ext>
            </a:extLst>
          </p:cNvPr>
          <p:cNvSpPr/>
          <p:nvPr/>
        </p:nvSpPr>
        <p:spPr>
          <a:xfrm>
            <a:off x="553823" y="1218845"/>
            <a:ext cx="2596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еип-фкис.рф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/реестр-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шск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0885" y="1885320"/>
            <a:ext cx="48110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28 октября 2021 года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ФГБУ «ФЦОМОФВ» 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заявки в Реестр только через единую информационную площадку по направлению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«Физическая культура и спорт в образовании»: 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https://еип-фкис.рф/реестр-шск/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регистрации личного кабинета 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ЕИП доступна по ссылке: 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https://еип-фкис.рф/wp-content/uploads/2021/01/Инс...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подаче заявки на регистрацию 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спортивного клуба в Едином 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всероссийском перечне (реестре) школьных 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клубов доступна по ссылке: 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https://еип-фкис.рф/wp-content/uploads/2021/10/Инс...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3219" y="5568474"/>
            <a:ext cx="91385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исполнительной власти субъекта Российской Федерации, осуществляющие государственное управление в сфере образования и общеобразовательные организации имеют открытый доступ к перечню (реестру) ШСК и мониторингу реестра </a:t>
            </a:r>
          </a:p>
          <a:p>
            <a:pPr fontAlgn="base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https://еип-фкис.рф/сведения-о-шск/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1" t="23077" r="34948" b="8882"/>
          <a:stretch/>
        </p:blipFill>
        <p:spPr bwMode="auto">
          <a:xfrm>
            <a:off x="9483867" y="3261370"/>
            <a:ext cx="2587248" cy="35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89284DAF-FD33-4D22-ABB7-5F0C4E09E902}"/>
              </a:ext>
            </a:extLst>
          </p:cNvPr>
          <p:cNvCxnSpPr>
            <a:cxnSpLocks/>
          </p:cNvCxnSpPr>
          <p:nvPr/>
        </p:nvCxnSpPr>
        <p:spPr>
          <a:xfrm flipH="1">
            <a:off x="8886683" y="985870"/>
            <a:ext cx="349596" cy="3779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63500" h="101600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765F029D-0740-4728-900C-CFF5C55E29F9}"/>
              </a:ext>
            </a:extLst>
          </p:cNvPr>
          <p:cNvCxnSpPr>
            <a:cxnSpLocks/>
          </p:cNvCxnSpPr>
          <p:nvPr/>
        </p:nvCxnSpPr>
        <p:spPr>
          <a:xfrm flipH="1">
            <a:off x="10079661" y="5321816"/>
            <a:ext cx="347855" cy="456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63500" h="101600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C28ED5C2-6597-4A6C-AD4C-0C54CA29142B}"/>
              </a:ext>
            </a:extLst>
          </p:cNvPr>
          <p:cNvSpPr txBox="1">
            <a:spLocks/>
          </p:cNvSpPr>
          <p:nvPr/>
        </p:nvSpPr>
        <p:spPr>
          <a:xfrm>
            <a:off x="4371723" y="3645244"/>
            <a:ext cx="1055954" cy="49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ШАГ № 1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FB6D7358-47E5-49D2-87DA-6B48A6F61F9B}"/>
              </a:ext>
            </a:extLst>
          </p:cNvPr>
          <p:cNvSpPr txBox="1">
            <a:spLocks/>
          </p:cNvSpPr>
          <p:nvPr/>
        </p:nvSpPr>
        <p:spPr>
          <a:xfrm>
            <a:off x="10178303" y="6228804"/>
            <a:ext cx="1055954" cy="49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ШАГ № 2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4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2000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ИНФОРМАЦИОННО-ТЕХНОЛОГИЧЕСКАЯ ПЛАТФОРМА ШСК</a:t>
            </a:r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A3DE0B32-745A-4DB2-AFE1-C39E762CC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325" y="235056"/>
            <a:ext cx="773675" cy="72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8FAFE3C-2639-4A02-9117-EA7A251B79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" t="35111" r="1029" b="8200"/>
          <a:stretch/>
        </p:blipFill>
        <p:spPr bwMode="auto">
          <a:xfrm>
            <a:off x="173220" y="212308"/>
            <a:ext cx="1857712" cy="728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FAA1352-72AB-4465-A33D-EAA5D973C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36" y="1217905"/>
            <a:ext cx="3068171" cy="3274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8B4A328-AA48-42A4-B273-0B69C8E07175}"/>
              </a:ext>
            </a:extLst>
          </p:cNvPr>
          <p:cNvSpPr/>
          <p:nvPr/>
        </p:nvSpPr>
        <p:spPr>
          <a:xfrm>
            <a:off x="736236" y="5970154"/>
            <a:ext cx="4902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еип-фкис.рф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/реестр-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шск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EC31749-6625-4A35-86A6-C037F7AAF5D3}"/>
              </a:ext>
            </a:extLst>
          </p:cNvPr>
          <p:cNvSpPr/>
          <p:nvPr/>
        </p:nvSpPr>
        <p:spPr>
          <a:xfrm>
            <a:off x="3437462" y="1199113"/>
            <a:ext cx="4050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СЧЁТЧИК ДЛЯ ФОРМИРОВАНИЯ ДАННЫХ О ЗАРЕГИСТРИРОВАННЫХ ШСК В РЕЕСТРЕ ШСК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3" t="16588" r="27199" b="9195"/>
          <a:stretch/>
        </p:blipFill>
        <p:spPr bwMode="auto">
          <a:xfrm>
            <a:off x="3534617" y="1937777"/>
            <a:ext cx="3784798" cy="3644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3" t="41814" r="28281" b="16371"/>
          <a:stretch/>
        </p:blipFill>
        <p:spPr bwMode="auto">
          <a:xfrm>
            <a:off x="7596578" y="1937777"/>
            <a:ext cx="4208584" cy="2361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5" t="12862" r="24721" b="24359"/>
          <a:stretch/>
        </p:blipFill>
        <p:spPr bwMode="auto">
          <a:xfrm>
            <a:off x="8010233" y="4051790"/>
            <a:ext cx="3460000" cy="2480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90339" y="1081881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ЕДИНОГО ВСЕРОССИЙСКОГО ПЕРЕЧНЯ (РЕЕСТРА) ШКОЛЬНЫХ СПОРТИВНЫХ КЛУБОВ И ПОДАННЫХ ЗАЯВОК В РЕЕСТР ОТ СУБЪЕКТОВ РФ</a:t>
            </a:r>
          </a:p>
        </p:txBody>
      </p:sp>
    </p:spTree>
    <p:extLst>
      <p:ext uri="{BB962C8B-B14F-4D97-AF65-F5344CB8AC3E}">
        <p14:creationId xmlns:p14="http://schemas.microsoft.com/office/powerpoint/2010/main" val="331825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2000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ЗАПОЛНЕНИЯ ИНФОРМАЦИИ ЛИЧНОГО КАБИНЕТА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ШКОЛЬНЫХ СПОРТИВНЫХ КЛУБОВ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724" y="234892"/>
            <a:ext cx="751368" cy="70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1428B4-33FF-40E2-9800-A9C3C8CEC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18" y="1384917"/>
            <a:ext cx="3884796" cy="52023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D02FAB-DD4F-477A-9D42-B52A57551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190" y="1408209"/>
            <a:ext cx="3915619" cy="5179022"/>
          </a:xfrm>
          <a:prstGeom prst="rect">
            <a:avLst/>
          </a:prstGeom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06E626D1-7222-454A-9BAE-7D1113503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4585" y="1297436"/>
            <a:ext cx="3802378" cy="47994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+mj-cs"/>
              </a:rPr>
              <a:t>Личный кабинет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53DD549-96C3-48BC-9C92-9CC3B5469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4" t="13477" r="16325" b="11134"/>
          <a:stretch/>
        </p:blipFill>
        <p:spPr bwMode="auto">
          <a:xfrm>
            <a:off x="8292986" y="1850150"/>
            <a:ext cx="3605575" cy="196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C3F5376E-5F32-45B5-9C80-D0C34C7ADF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85321" y="4749349"/>
            <a:ext cx="820965" cy="726238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D3290B36-35E7-4069-9259-294DA804C6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688427" y="3967838"/>
            <a:ext cx="791657" cy="546963"/>
          </a:xfrm>
          <a:prstGeom prst="rect">
            <a:avLst/>
          </a:prstGeom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5E21EDEB-5E7A-4BE0-8D8F-F346E80B1D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809144" y="5704619"/>
            <a:ext cx="621038" cy="882612"/>
          </a:xfrm>
          <a:prstGeom prst="rect">
            <a:avLst/>
          </a:prstGeom>
        </p:spPr>
      </p:pic>
      <p:sp>
        <p:nvSpPr>
          <p:cNvPr id="25" name="TextBox 16">
            <a:extLst>
              <a:ext uri="{FF2B5EF4-FFF2-40B4-BE49-F238E27FC236}">
                <a16:creationId xmlns:a16="http://schemas.microsoft.com/office/drawing/2014/main" id="{7FF8C6F4-3A53-4B7D-A046-976096D1A528}"/>
              </a:ext>
            </a:extLst>
          </p:cNvPr>
          <p:cNvSpPr txBox="1"/>
          <p:nvPr/>
        </p:nvSpPr>
        <p:spPr>
          <a:xfrm>
            <a:off x="9602440" y="4995391"/>
            <a:ext cx="1974758" cy="34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8"/>
              </a:lnSpc>
            </a:pPr>
            <a:r>
              <a:rPr lang="en-US" b="1" spc="42" dirty="0">
                <a:solidFill>
                  <a:srgbClr val="004A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983DDB6B-D59D-479C-AC8A-752E35AF5E80}"/>
              </a:ext>
            </a:extLst>
          </p:cNvPr>
          <p:cNvSpPr txBox="1"/>
          <p:nvPr/>
        </p:nvSpPr>
        <p:spPr>
          <a:xfrm>
            <a:off x="9591008" y="4025639"/>
            <a:ext cx="1974758" cy="34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8"/>
              </a:lnSpc>
            </a:pPr>
            <a:r>
              <a:rPr lang="en-US" b="1" spc="42" dirty="0">
                <a:solidFill>
                  <a:srgbClr val="004A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8123FAA5-F08D-4853-AE73-C4DDE0802F7C}"/>
              </a:ext>
            </a:extLst>
          </p:cNvPr>
          <p:cNvSpPr txBox="1"/>
          <p:nvPr/>
        </p:nvSpPr>
        <p:spPr>
          <a:xfrm>
            <a:off x="9591008" y="5945075"/>
            <a:ext cx="198619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58"/>
              </a:lnSpc>
            </a:pPr>
            <a:r>
              <a:rPr lang="en-US" b="1" spc="42" dirty="0">
                <a:solidFill>
                  <a:srgbClr val="004A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КАЛЕНДАРЬ</a:t>
            </a:r>
            <a:r>
              <a:rPr lang="en-US" sz="2000" b="1" spc="42" dirty="0">
                <a:solidFill>
                  <a:srgbClr val="004AAD"/>
                </a:solidFill>
                <a:latin typeface="PF Din Text Cond Pr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5255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2000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КОЛИЧЕСТВО ШСК, ВОШЕДШИХ ВО ВСЕРОССИЙСКИЙ РЕЕСТР (ПЕРЕЧЕНЬ) </a:t>
            </a:r>
            <a:b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ШКОЛЬНЫХ СПОРТИВНЫХ КЛУБОВ В РАЗРЕЗЕ СУБЪЕКТОВ РФ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08DDCDC-414B-4EF8-BB93-B783D1BC37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5754410"/>
              </p:ext>
            </p:extLst>
          </p:nvPr>
        </p:nvGraphicFramePr>
        <p:xfrm>
          <a:off x="0" y="1068404"/>
          <a:ext cx="12192000" cy="578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A3DE0B32-745A-4DB2-AFE1-C39E762CC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325" y="235056"/>
            <a:ext cx="773675" cy="72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254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199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ПОКАЗАТЕЛЯХ (ИНДИКАТОРАХ) МЕЖОТРАСЛЕВОЙ ПРОГРАММЫ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 ШКОЛЬНОГО СПОРТА ДО 2024 ГОДА</a:t>
            </a:r>
            <a:endParaRPr lang="ru-RU" sz="2000" b="1" i="0" u="none" strike="noStrike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B284DF0-F1C6-4BA3-AC4C-5B3AAD69C445}"/>
              </a:ext>
            </a:extLst>
          </p:cNvPr>
          <p:cNvGraphicFramePr>
            <a:graphicFrameLocks noGrp="1"/>
          </p:cNvGraphicFramePr>
          <p:nvPr/>
        </p:nvGraphicFramePr>
        <p:xfrm>
          <a:off x="126426" y="1715703"/>
          <a:ext cx="11939147" cy="3278028"/>
        </p:xfrm>
        <a:graphic>
          <a:graphicData uri="http://schemas.openxmlformats.org/drawingml/2006/table">
            <a:tbl>
              <a:tblPr/>
              <a:tblGrid>
                <a:gridCol w="5138592">
                  <a:extLst>
                    <a:ext uri="{9D8B030D-6E8A-4147-A177-3AD203B41FA5}">
                      <a16:colId xmlns:a16="http://schemas.microsoft.com/office/drawing/2014/main" val="983205630"/>
                    </a:ext>
                  </a:extLst>
                </a:gridCol>
                <a:gridCol w="1357163">
                  <a:extLst>
                    <a:ext uri="{9D8B030D-6E8A-4147-A177-3AD203B41FA5}">
                      <a16:colId xmlns:a16="http://schemas.microsoft.com/office/drawing/2014/main" val="2743103370"/>
                    </a:ext>
                  </a:extLst>
                </a:gridCol>
                <a:gridCol w="970103">
                  <a:extLst>
                    <a:ext uri="{9D8B030D-6E8A-4147-A177-3AD203B41FA5}">
                      <a16:colId xmlns:a16="http://schemas.microsoft.com/office/drawing/2014/main" val="1555084399"/>
                    </a:ext>
                  </a:extLst>
                </a:gridCol>
                <a:gridCol w="973521">
                  <a:extLst>
                    <a:ext uri="{9D8B030D-6E8A-4147-A177-3AD203B41FA5}">
                      <a16:colId xmlns:a16="http://schemas.microsoft.com/office/drawing/2014/main" val="1112950938"/>
                    </a:ext>
                  </a:extLst>
                </a:gridCol>
                <a:gridCol w="918208">
                  <a:extLst>
                    <a:ext uri="{9D8B030D-6E8A-4147-A177-3AD203B41FA5}">
                      <a16:colId xmlns:a16="http://schemas.microsoft.com/office/drawing/2014/main" val="337701322"/>
                    </a:ext>
                  </a:extLst>
                </a:gridCol>
                <a:gridCol w="907145">
                  <a:extLst>
                    <a:ext uri="{9D8B030D-6E8A-4147-A177-3AD203B41FA5}">
                      <a16:colId xmlns:a16="http://schemas.microsoft.com/office/drawing/2014/main" val="3415257204"/>
                    </a:ext>
                  </a:extLst>
                </a:gridCol>
                <a:gridCol w="873957">
                  <a:extLst>
                    <a:ext uri="{9D8B030D-6E8A-4147-A177-3AD203B41FA5}">
                      <a16:colId xmlns:a16="http://schemas.microsoft.com/office/drawing/2014/main" val="1753420378"/>
                    </a:ext>
                  </a:extLst>
                </a:gridCol>
                <a:gridCol w="800458">
                  <a:extLst>
                    <a:ext uri="{9D8B030D-6E8A-4147-A177-3AD203B41FA5}">
                      <a16:colId xmlns:a16="http://schemas.microsoft.com/office/drawing/2014/main" val="2628952192"/>
                    </a:ext>
                  </a:extLst>
                </a:gridCol>
              </a:tblGrid>
              <a:tr h="372980">
                <a:tc gridSpan="8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065410"/>
                  </a:ext>
                </a:extLst>
              </a:tr>
              <a:tr h="12328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Значение показателя (индикатора)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Дата, </a:t>
                      </a:r>
                    </a:p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приказа/ протокола о создании ШСК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Активная ссылка на страницу (вкладку) официального сайта организации «ШСК» в сети Интернет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634767"/>
                  </a:ext>
                </a:extLst>
              </a:tr>
              <a:tr h="864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2019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2020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410784"/>
                  </a:ext>
                </a:extLst>
              </a:tr>
              <a:tr h="8077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общеобразовательных организаций, имеющих школьный спортивный клуб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процент 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64498738"/>
                  </a:ext>
                </a:extLst>
              </a:tr>
            </a:tbl>
          </a:graphicData>
        </a:graphic>
      </p:graphicFrame>
      <p:pic>
        <p:nvPicPr>
          <p:cNvPr id="8" name="Picture 3" descr="ЛОГО 1">
            <a:extLst>
              <a:ext uri="{FF2B5EF4-FFF2-40B4-BE49-F238E27FC236}">
                <a16:creationId xmlns:a16="http://schemas.microsoft.com/office/drawing/2014/main" id="{E7A192AB-B925-4F84-A96C-485AE8973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80" y="233956"/>
            <a:ext cx="776010" cy="73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607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2000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ЗНАЧЕНИЕ ПОКАЗАТЕЛЯ «ДОЛЯ ОБЩЕОБРАЗОВАТЕЛЬНЫХ ОРГАНИЗАЦИЙ, </a:t>
            </a:r>
            <a:b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ИМЕЮЩИХ ШКОЛЬНЫЙ СПОРТИВНЫЙ КЛУБ» В РАЗРЕЗЕ СУБЪЕКТОВ РФ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95217E5-499C-4CA4-94E8-FB48FF24C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0671856"/>
              </p:ext>
            </p:extLst>
          </p:nvPr>
        </p:nvGraphicFramePr>
        <p:xfrm>
          <a:off x="0" y="1068403"/>
          <a:ext cx="12192000" cy="5789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EDEDAF5C-D579-411B-88AC-D5C8FC05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72" y="233956"/>
            <a:ext cx="776018" cy="73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2986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2604</TotalTime>
  <Words>1066</Words>
  <Application>Microsoft Office PowerPoint</Application>
  <PresentationFormat>Широкоэкранный</PresentationFormat>
  <Paragraphs>92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PF Din Text Cond Pro</vt:lpstr>
      <vt:lpstr>Symbol</vt:lpstr>
      <vt:lpstr>Times New Roman</vt:lpstr>
      <vt:lpstr>Тема Office</vt:lpstr>
      <vt:lpstr>1_Тема Office</vt:lpstr>
      <vt:lpstr>ФОРМИРОВАНИЕ ЕДИНОГО ВСЕРОССИЙСКОГО ПЕРЕЧНЯ (РЕЕСТРА) ШКОЛЬНЫХ СПОРТИВНЫХ КЛУБОВ</vt:lpstr>
      <vt:lpstr>ФОРМИРОВАНИЕ СИСТЕМЫ ШКОЛЬНЫХ СПОРТИВНЫХ КЛУБОВ</vt:lpstr>
      <vt:lpstr>ФОРМИРОВАНИЕ ЕДИНОГО ВСЕРОССИЙСКОГО ПЕРЕЧНЯ (РЕЕСТРА)  ШКОЛЬНЫХ СПОРТИВНЫХ КЛУБОВ</vt:lpstr>
      <vt:lpstr>ИНФОРМАЦИОННО-ТЕХНОЛОГИЧЕСКАЯ ПЛАТФОРМА ШСК</vt:lpstr>
      <vt:lpstr>ИНФОРМАЦИОННО-ТЕХНОЛОГИЧЕСКАЯ ПЛАТФОРМА ШСК</vt:lpstr>
      <vt:lpstr>МОДЕЛЬ ЗАПОЛНЕНИЯ ИНФОРМАЦИИ ЛИЧНОГО КАБИНЕТА  ШКОЛЬНЫХ СПОРТИВНЫХ КЛУБОВ</vt:lpstr>
      <vt:lpstr>КОЛИЧЕСТВО ШСК, ВОШЕДШИХ ВО ВСЕРОССИЙСКИЙ РЕЕСТР (ПЕРЕЧЕНЬ)  ШКОЛЬНЫХ СПОРТИВНЫХ КЛУБОВ В РАЗРЕЗЕ СУБЪЕКТОВ РФ</vt:lpstr>
      <vt:lpstr>СВЕДЕНИЯ О ПОКАЗАТЕЛЯХ (ИНДИКАТОРАХ) МЕЖОТРАСЛЕВОЙ ПРОГРАММЫ РАЗВИТИЯ ШКОЛЬНОГО СПОРТА ДО 2024 ГОДА</vt:lpstr>
      <vt:lpstr>ЗНАЧЕНИЕ ПОКАЗАТЕЛЯ «ДОЛЯ ОБЩЕОБРАЗОВАТЕЛЬНЫХ ОРГАНИЗАЦИЙ,  ИМЕЮЩИХ ШКОЛЬНЫЙ СПОРТИВНЫЙ КЛУБ» В РАЗРЕЗЕ СУБЪЕКТОВ РФ</vt:lpstr>
      <vt:lpstr>СУБЪЕКТЫ РФ, ИМЕЮЩИЕ НАИБОЛЬШИЕ ЗНАЧЕНИЯ ПОКАЗАТЕЛЯ  (ИНДИКАТОРА) «ДОЛЯ ОБЩЕОБРАЗОВАТЕЛЬНЫХ ОРГАНИЗАЦИЙ,  ИМЕЮЩИХ ШКОЛЬНЫЙ СПОРТИВНЫЙ КЛУБ» – 45% И БОЛЕЕ</vt:lpstr>
      <vt:lpstr>СУБЪЕКТЫ РФ, ИМЕЮЩИЕ НАИБОЛЬШИЕ ЗНАЧЕНИЯ ПОКАЗАТЕЛЯ  (ИНДИКАТОРА) «ДОЛЯ ОБЩЕОБРАЗОВАТЕЛЬНЫХ ОРГАНИЗАЦИЙ,  ИМЕЮЩИХ ШКОЛЬНЫЙ СПОРТИВНЫЙ КЛУБ» – ОТ 30% ДО 44%</vt:lpstr>
      <vt:lpstr>СУБЪЕКТЫ РФ, ИМЕЮЩИЕ НАИБОЛЬШИЕ ЗНАЧЕНИЯ ПОКАЗАТЕЛЯ  (ИНДИКАТОРА) «ДОЛЯ ОБЩЕОБРАЗОВАТЕЛЬНЫХ ОРГАНИЗАЦИЙ,  ИМЕЮЩИХ ШКОЛЬНЫЙ СПОРТИВНЫЙ КЛУБ» – ОТ 0% ДО 29%</vt:lpstr>
      <vt:lpstr>ПЕРСПЕКТИВЫ РАЗВИТИЯ ШСК В ОБЩЕОБРАЗОВАТЕЛЬНЫХ ОРГАНИЗАЦИЯХ РФ:</vt:lpstr>
      <vt:lpstr>Контактная информация ФГБУ «ФЦОМОФВ»  Адрес: 105094, г. Москва, Краснодарская ул., дом 59 Телефон: +7 (495) 360 – 72 – 46;  +7 (495) 360 – 84 – 56 Сайт: http//фцомофв.рф Email: fcomofv@mail.ru   Режим работы понедельник-четверг:  9.00-18.00 пятница:  9.00-16.45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Бурлак</dc:creator>
  <cp:lastModifiedBy>Валентина Бурлак</cp:lastModifiedBy>
  <cp:revision>157</cp:revision>
  <cp:lastPrinted>2021-12-20T12:17:40Z</cp:lastPrinted>
  <dcterms:created xsi:type="dcterms:W3CDTF">2021-05-27T06:00:13Z</dcterms:created>
  <dcterms:modified xsi:type="dcterms:W3CDTF">2021-12-23T12:59:21Z</dcterms:modified>
</cp:coreProperties>
</file>