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2" r:id="rId3"/>
    <p:sldId id="296" r:id="rId4"/>
    <p:sldId id="295" r:id="rId5"/>
    <p:sldId id="293" r:id="rId6"/>
    <p:sldId id="294" r:id="rId7"/>
    <p:sldId id="281" r:id="rId8"/>
    <p:sldId id="282" r:id="rId9"/>
    <p:sldId id="283" r:id="rId10"/>
    <p:sldId id="284" r:id="rId11"/>
    <p:sldId id="285" r:id="rId12"/>
    <p:sldId id="286" r:id="rId13"/>
    <p:sldId id="289" r:id="rId14"/>
    <p:sldId id="290" r:id="rId15"/>
    <p:sldId id="287" r:id="rId16"/>
    <p:sldId id="288" r:id="rId17"/>
    <p:sldId id="272" r:id="rId18"/>
    <p:sldId id="298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учащихся на уроках физической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занимаются со всем классом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учащиеся 3-4 классов</c:v>
                </c:pt>
                <c:pt idx="1">
                  <c:v>учащиеся 5-7 классов</c:v>
                </c:pt>
                <c:pt idx="2">
                  <c:v>учащиеся 8-9 классов</c:v>
                </c:pt>
                <c:pt idx="3">
                  <c:v>учащиеся 10-11 классов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97.5</c:v>
                </c:pt>
                <c:pt idx="1">
                  <c:v>97</c:v>
                </c:pt>
                <c:pt idx="2">
                  <c:v>95.8</c:v>
                </c:pt>
                <c:pt idx="3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занимаются в отдельных группах коррекционной направленности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учащиеся 3-4 классов</c:v>
                </c:pt>
                <c:pt idx="1">
                  <c:v>учащиеся 5-7 классов</c:v>
                </c:pt>
                <c:pt idx="2">
                  <c:v>учащиеся 8-9 классов</c:v>
                </c:pt>
                <c:pt idx="3">
                  <c:v>учащиеся 10-11 классов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допущены к практическим ыидам физкультурной деятельности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учащиеся 3-4 классов</c:v>
                </c:pt>
                <c:pt idx="1">
                  <c:v>учащиеся 5-7 классов</c:v>
                </c:pt>
                <c:pt idx="2">
                  <c:v>учащиеся 8-9 классов</c:v>
                </c:pt>
                <c:pt idx="3">
                  <c:v>учащиеся 10-11 классов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3.2</c:v>
                </c:pt>
                <c:pt idx="3">
                  <c:v>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8914928"/>
        <c:axId val="238915488"/>
      </c:barChart>
      <c:catAx>
        <c:axId val="23891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8915488"/>
        <c:crosses val="autoZero"/>
        <c:auto val="1"/>
        <c:lblAlgn val="ctr"/>
        <c:lblOffset val="100"/>
        <c:noMultiLvlLbl val="0"/>
      </c:catAx>
      <c:valAx>
        <c:axId val="2389154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91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3961256781403167E-2"/>
          <c:y val="0.10553601040250186"/>
          <c:w val="0.9551304350216131"/>
          <c:h val="0.77225466589334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физических качеств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учащиеся 3-4 классов</c:v>
                </c:pt>
                <c:pt idx="1">
                  <c:v>учащиеся 5-7 классов</c:v>
                </c:pt>
                <c:pt idx="2">
                  <c:v>учащиеся 8-9 классов</c:v>
                </c:pt>
                <c:pt idx="3">
                  <c:v>учащиеся 10-11 классов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55.5</c:v>
                </c:pt>
                <c:pt idx="1">
                  <c:v>58</c:v>
                </c:pt>
                <c:pt idx="2">
                  <c:v>55</c:v>
                </c:pt>
                <c:pt idx="3">
                  <c:v>61.1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получение положительной отметки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учащиеся 3-4 классов</c:v>
                </c:pt>
                <c:pt idx="1">
                  <c:v>учащиеся 5-7 классов</c:v>
                </c:pt>
                <c:pt idx="2">
                  <c:v>учащиеся 8-9 классов</c:v>
                </c:pt>
                <c:pt idx="3">
                  <c:v>учащиеся 10-11 классов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26.9</c:v>
                </c:pt>
                <c:pt idx="1">
                  <c:v>17.3</c:v>
                </c:pt>
                <c:pt idx="2">
                  <c:v>34.200000000000003</c:v>
                </c:pt>
                <c:pt idx="3">
                  <c:v>38.5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избегание проблем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учащиеся 3-4 классов</c:v>
                </c:pt>
                <c:pt idx="1">
                  <c:v>учащиеся 5-7 классов</c:v>
                </c:pt>
                <c:pt idx="2">
                  <c:v>учащиеся 8-9 классов</c:v>
                </c:pt>
                <c:pt idx="3">
                  <c:v>учащиеся 10-11 классов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  <c:pt idx="1">
                  <c:v>14.5</c:v>
                </c:pt>
                <c:pt idx="2">
                  <c:v>23.5</c:v>
                </c:pt>
                <c:pt idx="3">
                  <c:v>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38920528"/>
        <c:axId val="238922208"/>
      </c:barChart>
      <c:catAx>
        <c:axId val="23892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8922208"/>
        <c:crosses val="autoZero"/>
        <c:auto val="1"/>
        <c:lblAlgn val="ctr"/>
        <c:lblOffset val="100"/>
        <c:noMultiLvlLbl val="0"/>
      </c:catAx>
      <c:valAx>
        <c:axId val="23892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92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подвижные и спортивные игры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учащиеся 3-4 классов</c:v>
                </c:pt>
                <c:pt idx="1">
                  <c:v>учащиеся 5-7 классов</c:v>
                </c:pt>
                <c:pt idx="2">
                  <c:v>учащиеся 8-9 классов</c:v>
                </c:pt>
                <c:pt idx="3">
                  <c:v>учащиеся 10-11 классов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77.900000000000006</c:v>
                </c:pt>
                <c:pt idx="1">
                  <c:v>75.3</c:v>
                </c:pt>
                <c:pt idx="2">
                  <c:v>86.1</c:v>
                </c:pt>
                <c:pt idx="3">
                  <c:v>86.6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соревнования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учащиеся 3-4 классов</c:v>
                </c:pt>
                <c:pt idx="1">
                  <c:v>учащиеся 5-7 классов</c:v>
                </c:pt>
                <c:pt idx="2">
                  <c:v>учащиеся 8-9 классов</c:v>
                </c:pt>
                <c:pt idx="3">
                  <c:v>учащиеся 10-11 классов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52.8</c:v>
                </c:pt>
                <c:pt idx="1">
                  <c:v>45.3</c:v>
                </c:pt>
                <c:pt idx="2">
                  <c:v>68.5</c:v>
                </c:pt>
                <c:pt idx="3">
                  <c:v>67.8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двигательная активность по интересам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учащиеся 3-4 классов</c:v>
                </c:pt>
                <c:pt idx="1">
                  <c:v>учащиеся 5-7 классов</c:v>
                </c:pt>
                <c:pt idx="2">
                  <c:v>учащиеся 8-9 классов</c:v>
                </c:pt>
                <c:pt idx="3">
                  <c:v>учащиеся 10-11 классов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22</c:v>
                </c:pt>
                <c:pt idx="1">
                  <c:v>27.7</c:v>
                </c:pt>
                <c:pt idx="2">
                  <c:v>71.2</c:v>
                </c:pt>
                <c:pt idx="3">
                  <c:v>72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подготовка к ГТО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учащиеся 3-4 классов</c:v>
                </c:pt>
                <c:pt idx="1">
                  <c:v>учащиеся 5-7 классов</c:v>
                </c:pt>
                <c:pt idx="2">
                  <c:v>учащиеся 8-9 классов</c:v>
                </c:pt>
                <c:pt idx="3">
                  <c:v>учащиеся 10-11 классов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28.4</c:v>
                </c:pt>
                <c:pt idx="1">
                  <c:v>25.9</c:v>
                </c:pt>
                <c:pt idx="2">
                  <c:v>64.599999999999994</c:v>
                </c:pt>
                <c:pt idx="3">
                  <c:v>65.7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38925008"/>
        <c:axId val="238926688"/>
      </c:barChart>
      <c:catAx>
        <c:axId val="23892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8926688"/>
        <c:crosses val="autoZero"/>
        <c:auto val="1"/>
        <c:lblAlgn val="ctr"/>
        <c:lblOffset val="100"/>
        <c:noMultiLvlLbl val="0"/>
      </c:catAx>
      <c:valAx>
        <c:axId val="23892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92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уроками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учащиеся 3-4 классов</c:v>
                </c:pt>
                <c:pt idx="1">
                  <c:v>учащиеся 5-7 классов</c:v>
                </c:pt>
                <c:pt idx="2">
                  <c:v>учащиеся 8-9 классов</c:v>
                </c:pt>
                <c:pt idx="3">
                  <c:v>учащиеся 10-11 классов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78.7</c:v>
                </c:pt>
                <c:pt idx="1">
                  <c:v>70.2</c:v>
                </c:pt>
                <c:pt idx="2">
                  <c:v>53.8</c:v>
                </c:pt>
                <c:pt idx="3">
                  <c:v>50.1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неудовлетворены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учащиеся 3-4 классов</c:v>
                </c:pt>
                <c:pt idx="1">
                  <c:v>учащиеся 5-7 классов</c:v>
                </c:pt>
                <c:pt idx="2">
                  <c:v>учащиеся 8-9 классов</c:v>
                </c:pt>
                <c:pt idx="3">
                  <c:v>учащиеся 10-11 классов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21.3</c:v>
                </c:pt>
                <c:pt idx="1">
                  <c:v>29.8</c:v>
                </c:pt>
                <c:pt idx="2">
                  <c:v>46.2</c:v>
                </c:pt>
                <c:pt idx="3">
                  <c:v>49.9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55123600"/>
        <c:axId val="255124160"/>
      </c:barChart>
      <c:catAx>
        <c:axId val="25512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5124160"/>
        <c:crosses val="autoZero"/>
        <c:auto val="1"/>
        <c:lblAlgn val="ctr"/>
        <c:lblOffset val="100"/>
        <c:noMultiLvlLbl val="0"/>
      </c:catAx>
      <c:valAx>
        <c:axId val="25512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1236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6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34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5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8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2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7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9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1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1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4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88534-DA25-4900-B6CC-44E0B5ED7A2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3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mosmetod.ru/centr/proekty/urok-v-moskve/fizicheskaya-kultura.html" TargetMode="External"/><Relationship Id="rId7" Type="http://schemas.openxmlformats.org/officeDocument/2006/relationships/hyperlink" Target="http://life.mosmetod.ru/index.php/category/spor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://academy.mosmetod.ru/index.php?option=com_k2&amp;view=itemlist&amp;task=category&amp;id=63:fizicheskaya-kultura&amp;Itemid=102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hyperlink" Target="http://slovo.mosmetod.ru/proekty/proekt-yubilejnyj-uro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126125" y="6554926"/>
            <a:ext cx="11929242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6124" y="58739"/>
            <a:ext cx="11929242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6125" y="6715126"/>
            <a:ext cx="1192924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627313" y="180976"/>
            <a:ext cx="7948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124" y="636906"/>
            <a:ext cx="11929241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0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1712914" y="44450"/>
            <a:ext cx="6826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313" y="2345860"/>
            <a:ext cx="71122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Здоровый урок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физической культуры</a:t>
            </a:r>
          </a:p>
          <a:p>
            <a:pPr algn="ctr"/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anilinana\Documents\Проект Здоровый урок физической культуры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5" y="1031998"/>
            <a:ext cx="1839188" cy="214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59144" y="5821251"/>
            <a:ext cx="3422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Данилина Надежда Анатольевна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етодист ГМЦ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ДОгМ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6633"/>
            <a:ext cx="12192000" cy="27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267"/>
            <a:ext cx="12192000" cy="179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6185"/>
            <a:ext cx="12192000" cy="719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471084" y="182034"/>
            <a:ext cx="10598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26018"/>
            <a:ext cx="12192000" cy="38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pic>
        <p:nvPicPr>
          <p:cNvPr id="6151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251885" y="44451"/>
            <a:ext cx="9101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1013884"/>
            <a:ext cx="12192000" cy="41486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1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ЭЛЕКТРОННОГО ОБУЧЕНИЯ И ДИСТАНЦИОННЫХ ОБРАЗОВАТЕЛЬНЫХ ТЕХНОЛОГИЙ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4" y="869951"/>
            <a:ext cx="709083" cy="78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470328" y="1824017"/>
            <a:ext cx="725134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 273-ФЗ</a:t>
            </a: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1065" y="2952450"/>
            <a:ext cx="1088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13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образовательных программ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различные образовательные технологии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1065" y="4748593"/>
            <a:ext cx="1088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16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осуществляющие образовательную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обучение,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образовательные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4983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6633"/>
            <a:ext cx="12192000" cy="27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267"/>
            <a:ext cx="12192000" cy="179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6185"/>
            <a:ext cx="12192000" cy="719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471084" y="182034"/>
            <a:ext cx="10598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26018"/>
            <a:ext cx="12192000" cy="38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pic>
        <p:nvPicPr>
          <p:cNvPr id="7175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251885" y="44451"/>
            <a:ext cx="9101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1013884"/>
            <a:ext cx="12192000" cy="41486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133" dirty="0"/>
              <a:t>                    </a:t>
            </a:r>
          </a:p>
          <a:p>
            <a:pPr eaLnBrk="0" hangingPunct="0">
              <a:defRPr/>
            </a:pPr>
            <a:r>
              <a:rPr lang="ru-RU" sz="21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ЗАЧЕТ ОБРАЗОВАТЕЛЬНЫХ РЕЗУЛЬТАТОВ</a:t>
            </a:r>
          </a:p>
          <a:p>
            <a:pPr eaLnBrk="0" hangingPunct="0">
              <a:defRPr/>
            </a:pPr>
            <a:endParaRPr lang="ru-RU" sz="2133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4" y="869951"/>
            <a:ext cx="709083" cy="78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9" name="Прямоугольник 12"/>
          <p:cNvSpPr>
            <a:spLocks noChangeArrowheads="1"/>
          </p:cNvSpPr>
          <p:nvPr/>
        </p:nvSpPr>
        <p:spPr bwMode="auto">
          <a:xfrm>
            <a:off x="229080" y="2172920"/>
            <a:ext cx="744008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 занимающиеся каким либо видом спорта в спортивной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общей физической подготовки (отсутствие необходимости выполнения базовых упражнений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посещение занятий в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физкультурно-спортивного профиля</a:t>
            </a:r>
          </a:p>
        </p:txBody>
      </p:sp>
      <p:pic>
        <p:nvPicPr>
          <p:cNvPr id="3074" name="Picture 2" descr="https://thecliparts.com/wp-content/uploads/2016/07/puzzle-pieces-clipart-3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63" y="1713955"/>
            <a:ext cx="4468884" cy="446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3545" y="3166496"/>
            <a:ext cx="2112134" cy="16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6633"/>
            <a:ext cx="12192000" cy="27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267"/>
            <a:ext cx="12192000" cy="179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6185"/>
            <a:ext cx="12192000" cy="719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471084" y="182034"/>
            <a:ext cx="10598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26018"/>
            <a:ext cx="12192000" cy="38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pic>
        <p:nvPicPr>
          <p:cNvPr id="7175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251885" y="44451"/>
            <a:ext cx="9101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1013884"/>
            <a:ext cx="12192000" cy="41486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133" dirty="0"/>
              <a:t>                    </a:t>
            </a:r>
          </a:p>
          <a:p>
            <a:pPr eaLnBrk="0" hangingPunct="0">
              <a:defRPr/>
            </a:pPr>
            <a:r>
              <a:rPr lang="ru-RU" sz="21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ЗАЧЕТ ОБРАЗОВАТЕЛЬНЫХ РЕЗУЛЬТАТОВ</a:t>
            </a:r>
          </a:p>
          <a:p>
            <a:pPr eaLnBrk="0" hangingPunct="0">
              <a:defRPr/>
            </a:pPr>
            <a:endParaRPr lang="ru-RU" sz="2133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4" y="869951"/>
            <a:ext cx="709083" cy="78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470328" y="1824017"/>
            <a:ext cx="725134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 273-ФЗ</a:t>
            </a: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6968" y="3173390"/>
            <a:ext cx="111015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34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предоставляются академические права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осуществляющей образовательную деятельность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установленном ею порядке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обучающимися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предметов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курсов, дисциплин (модулей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практики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дополнительных образовательных программ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организациях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осуществляющих образовательную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hecliparts.com/wp-content/uploads/2016/07/puzzle-pieces-clipart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88" y="1854559"/>
            <a:ext cx="4380546" cy="431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/>
        </p:nvSpPr>
        <p:spPr>
          <a:xfrm>
            <a:off x="0" y="6506633"/>
            <a:ext cx="12192000" cy="27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267"/>
            <a:ext cx="12192000" cy="179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6185"/>
            <a:ext cx="12192000" cy="719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1471084" y="182034"/>
            <a:ext cx="10598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26018"/>
            <a:ext cx="12192000" cy="38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pic>
        <p:nvPicPr>
          <p:cNvPr id="9223" name="Picture 7" descr="224-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251885" y="44451"/>
            <a:ext cx="9101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1013884"/>
            <a:ext cx="12192000" cy="41486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sz="1867" dirty="0"/>
              <a:t>                    </a:t>
            </a:r>
          </a:p>
          <a:p>
            <a:pPr algn="just" eaLnBrk="0" hangingPunct="0">
              <a:defRPr/>
            </a:pPr>
            <a:r>
              <a:rPr lang="ru-RU" sz="1867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1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ПРОГРАММЫ ПО ФИЗИЧЕСКОЙ КУЛЬТУРЕ В ФОРМЕ СОРЕВНОВАНИЙ</a:t>
            </a:r>
          </a:p>
          <a:p>
            <a:pPr eaLnBrk="0" hangingPunct="0">
              <a:defRPr/>
            </a:pPr>
            <a:endParaRPr lang="ru-RU" sz="2133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84" y="869951"/>
            <a:ext cx="709083" cy="78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791" y="3393771"/>
            <a:ext cx="2093978" cy="1207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8" name="Прямоугольник 8"/>
          <p:cNvSpPr>
            <a:spLocks noChangeArrowheads="1"/>
          </p:cNvSpPr>
          <p:nvPr/>
        </p:nvSpPr>
        <p:spPr bwMode="auto">
          <a:xfrm>
            <a:off x="354915" y="2139127"/>
            <a:ext cx="7333772" cy="37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рейтинговых спортивно-массовых мероприятий на региональном уровне и </a:t>
            </a:r>
            <a:r>
              <a:rPr lang="ru-RU" altLang="ru-RU" sz="21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altLang="ru-RU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регионального и всероссийского этапов олимпиады школьников по предмету «Физическая культура</a:t>
            </a:r>
            <a:r>
              <a:rPr lang="ru-RU" altLang="ru-RU" sz="21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altLang="ru-RU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сдавшие нормативы ГТО по одному из трех уровней трудности, соответствующих золотому, серебряному и бронзовому знакам отличия на золотой, серебряный или бронзовый знак</a:t>
            </a:r>
          </a:p>
        </p:txBody>
      </p:sp>
    </p:spTree>
    <p:extLst>
      <p:ext uri="{BB962C8B-B14F-4D97-AF65-F5344CB8AC3E}">
        <p14:creationId xmlns:p14="http://schemas.microsoft.com/office/powerpoint/2010/main" val="14556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6633"/>
            <a:ext cx="12192000" cy="27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267"/>
            <a:ext cx="12192000" cy="179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6185"/>
            <a:ext cx="12192000" cy="719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1471084" y="182034"/>
            <a:ext cx="10598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26018"/>
            <a:ext cx="12192000" cy="38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pic>
        <p:nvPicPr>
          <p:cNvPr id="9223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251885" y="44451"/>
            <a:ext cx="9101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1013884"/>
            <a:ext cx="12192000" cy="41486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sz="1867" dirty="0"/>
              <a:t>                    </a:t>
            </a:r>
          </a:p>
          <a:p>
            <a:pPr algn="just" eaLnBrk="0" hangingPunct="0">
              <a:defRPr/>
            </a:pPr>
            <a:r>
              <a:rPr lang="ru-RU" sz="1867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1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ПРОГРАММЫ ПО ФИЗИЧЕСКОЙ КУЛЬТУРЕ В ФОРМЕ СОРЕВНОВАНИЙ</a:t>
            </a:r>
          </a:p>
          <a:p>
            <a:pPr eaLnBrk="0" hangingPunct="0">
              <a:defRPr/>
            </a:pPr>
            <a:endParaRPr lang="ru-RU" sz="2133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4" y="869951"/>
            <a:ext cx="709083" cy="78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79550" y="1675826"/>
            <a:ext cx="116124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 273-ФЗ </a:t>
            </a: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9550" y="4245596"/>
            <a:ext cx="109807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34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академические права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образования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обучения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условий для обучения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особенностей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психофизического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 состояния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индивидуальному учебному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550" y="2323011"/>
            <a:ext cx="112926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17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образование может быть получено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 организаций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деятельность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очной,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очно-заочной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заочной форме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семейного образования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различных форм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образования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6633"/>
            <a:ext cx="12192000" cy="27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267"/>
            <a:ext cx="12192000" cy="179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6185"/>
            <a:ext cx="12192000" cy="719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1471084" y="182034"/>
            <a:ext cx="10598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26018"/>
            <a:ext cx="12192000" cy="38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pic>
        <p:nvPicPr>
          <p:cNvPr id="8199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251885" y="44451"/>
            <a:ext cx="9101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1013885"/>
            <a:ext cx="12192000" cy="46778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УРОК ФИЗИЧЕСКОЙ КУЛЬТУРЫ </a:t>
            </a: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4" y="850901"/>
            <a:ext cx="717549" cy="79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51884" y="2532425"/>
            <a:ext cx="736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не посещающие кружки и секции физкультурно-спортивной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</a:p>
          <a:p>
            <a:pPr marL="380990" indent="-380990" algn="just" eaLnBrk="0" hangingPunct="0"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мотивацию к сохранению здоровья и развитию физических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</a:t>
            </a:r>
          </a:p>
          <a:p>
            <a:pPr marL="380990" indent="-380990" algn="just" eaLnBrk="0" hangingPunct="0"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Выбравшие двигательную активность по интересам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eaLnBrk="0" hangingPunct="0"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thecliparts.com/wp-content/uploads/2016/07/puzzle-pieces-clipart-3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6868">
            <a:off x="7825455" y="2078870"/>
            <a:ext cx="4335684" cy="433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582" y="3450092"/>
            <a:ext cx="2403160" cy="151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6633"/>
            <a:ext cx="12192000" cy="27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267"/>
            <a:ext cx="12192000" cy="179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6185"/>
            <a:ext cx="12192000" cy="719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1471084" y="182034"/>
            <a:ext cx="10598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26018"/>
            <a:ext cx="12192000" cy="38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pic>
        <p:nvPicPr>
          <p:cNvPr id="8199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251885" y="44451"/>
            <a:ext cx="9101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1013885"/>
            <a:ext cx="12192000" cy="46778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УРОК ФИЗИЧЕСКОЙ КУЛЬТУРЫ </a:t>
            </a: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4" y="850901"/>
            <a:ext cx="717549" cy="79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466035" y="1720018"/>
            <a:ext cx="725134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 273-ФЗ</a:t>
            </a: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2580" y="2922494"/>
            <a:ext cx="1081825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12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разрабатываются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организацией, осуществляющей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деятельность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содержания образования, выборе образовательных технологий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3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126125" y="6554926"/>
            <a:ext cx="11929242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6124" y="58739"/>
            <a:ext cx="11929242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6125" y="6715126"/>
            <a:ext cx="1192924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627313" y="180976"/>
            <a:ext cx="7948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124" y="636906"/>
            <a:ext cx="11929241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0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1712914" y="44450"/>
            <a:ext cx="6826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925" y="2017794"/>
            <a:ext cx="4819076" cy="409263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3286" y="1846423"/>
            <a:ext cx="6988003" cy="60631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довлетворение образовательных потребностей;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мотивации;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пропусков уроков без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уважительной причины;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качества освоения учебного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предмета;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нижение уровня травматизма</a:t>
            </a:r>
          </a:p>
          <a:p>
            <a:pPr algn="ctr"/>
            <a:endParaRPr lang="ru-RU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07288" y="865514"/>
            <a:ext cx="4571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проекта</a:t>
            </a:r>
            <a:endParaRPr lang="ru-RU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126125" y="6554926"/>
            <a:ext cx="11929242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6124" y="58739"/>
            <a:ext cx="11929242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6125" y="6715126"/>
            <a:ext cx="1192924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627313" y="180976"/>
            <a:ext cx="7948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124" y="636906"/>
            <a:ext cx="11929241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0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1712914" y="44450"/>
            <a:ext cx="6826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15" y="1349376"/>
            <a:ext cx="2743534" cy="2743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4070" y="2854661"/>
            <a:ext cx="2728848" cy="2728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2614" y="1349375"/>
            <a:ext cx="2756241" cy="2756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1462" y="2854661"/>
            <a:ext cx="2740116" cy="274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126125" y="6554926"/>
            <a:ext cx="11929242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6124" y="58739"/>
            <a:ext cx="11929242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6125" y="6715126"/>
            <a:ext cx="1192924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627313" y="180976"/>
            <a:ext cx="7948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124" y="636906"/>
            <a:ext cx="11929241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0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1712914" y="44450"/>
            <a:ext cx="6826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12" y="803139"/>
            <a:ext cx="9002381" cy="57062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24" y="880467"/>
            <a:ext cx="2814092" cy="281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126125" y="6554926"/>
            <a:ext cx="11929242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6124" y="58739"/>
            <a:ext cx="11929242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6125" y="6715126"/>
            <a:ext cx="1192924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627313" y="180976"/>
            <a:ext cx="7948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124" y="636906"/>
            <a:ext cx="11929241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0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1712914" y="44450"/>
            <a:ext cx="6826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707" y="796454"/>
            <a:ext cx="11050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Всероссийское социологическое исследование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вовлеченности обучающихся в занятия по предмету «Физическая культура»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97037906"/>
              </p:ext>
            </p:extLst>
          </p:nvPr>
        </p:nvGraphicFramePr>
        <p:xfrm>
          <a:off x="126125" y="1618170"/>
          <a:ext cx="11929240" cy="487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38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126125" y="6554926"/>
            <a:ext cx="11929242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6124" y="58739"/>
            <a:ext cx="11929242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6125" y="6715126"/>
            <a:ext cx="1192924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627313" y="180976"/>
            <a:ext cx="7948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124" y="636906"/>
            <a:ext cx="11929241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0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1712914" y="44450"/>
            <a:ext cx="6826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3" y="783942"/>
            <a:ext cx="11929241" cy="586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126125" y="6554926"/>
            <a:ext cx="11929242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6124" y="58739"/>
            <a:ext cx="11929242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6125" y="6715126"/>
            <a:ext cx="1192924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627313" y="180976"/>
            <a:ext cx="7948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124" y="636906"/>
            <a:ext cx="11929241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0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1712914" y="44450"/>
            <a:ext cx="6826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661739933"/>
              </p:ext>
            </p:extLst>
          </p:nvPr>
        </p:nvGraphicFramePr>
        <p:xfrm>
          <a:off x="257577" y="885824"/>
          <a:ext cx="11642502" cy="5629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53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126125" y="6554926"/>
            <a:ext cx="11929242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6124" y="58739"/>
            <a:ext cx="11929242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6125" y="6715126"/>
            <a:ext cx="1192924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627313" y="180976"/>
            <a:ext cx="7948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124" y="636906"/>
            <a:ext cx="11929241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0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1712914" y="44450"/>
            <a:ext cx="6826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827080986"/>
              </p:ext>
            </p:extLst>
          </p:nvPr>
        </p:nvGraphicFramePr>
        <p:xfrm>
          <a:off x="270456" y="923788"/>
          <a:ext cx="11681138" cy="551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27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126125" y="6554926"/>
            <a:ext cx="11929242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6124" y="58739"/>
            <a:ext cx="11929242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6125" y="6715126"/>
            <a:ext cx="1192924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627313" y="180976"/>
            <a:ext cx="7948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124" y="636906"/>
            <a:ext cx="11929241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0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1712914" y="44450"/>
            <a:ext cx="6826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400752637"/>
              </p:ext>
            </p:extLst>
          </p:nvPr>
        </p:nvGraphicFramePr>
        <p:xfrm>
          <a:off x="399245" y="803139"/>
          <a:ext cx="11359166" cy="563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71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126125" y="6554926"/>
            <a:ext cx="11929242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6124" y="58739"/>
            <a:ext cx="11929242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6125" y="6715126"/>
            <a:ext cx="1192924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627313" y="180976"/>
            <a:ext cx="7948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124" y="636906"/>
            <a:ext cx="11929241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0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1712914" y="44450"/>
            <a:ext cx="6826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8116" y="1041719"/>
            <a:ext cx="79560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уроков физической культуры</a:t>
            </a:r>
            <a:endParaRPr lang="ru-RU" sz="3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4872" y="2243812"/>
            <a:ext cx="777174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ОДНООБРАЗИЕ ВИДОВ ДЕЯТЕЛЬНОСТИ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ПОНЯТНОГО ОБЪЯСНЕНИЯ МАТЕРИАЛА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 ВРЕМЕНИ НА ОСВОЕНИЕ ПРОГРАММЫ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МЕСТА В СПОРТИВНОМ ЗАЛЕ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УДОБНЫХ РАЗДЕВАЛОК И ДУШЕВЫХ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6633"/>
            <a:ext cx="12192000" cy="27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267"/>
            <a:ext cx="12192000" cy="179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6185"/>
            <a:ext cx="12192000" cy="719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1471084" y="182034"/>
            <a:ext cx="10598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26018"/>
            <a:ext cx="12192000" cy="38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pic>
        <p:nvPicPr>
          <p:cNvPr id="3079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251885" y="44451"/>
            <a:ext cx="9101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вал 19"/>
          <p:cNvSpPr/>
          <p:nvPr/>
        </p:nvSpPr>
        <p:spPr>
          <a:xfrm>
            <a:off x="4565651" y="2451101"/>
            <a:ext cx="2906183" cy="286596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867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Создание условий для образовательной успешности обучающихся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1013884"/>
            <a:ext cx="12192000" cy="41486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133" dirty="0"/>
              <a:t>                    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24647" y="1724958"/>
            <a:ext cx="3345344" cy="11043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kern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Возможность выбора индивидуальной образовательной траектории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1884" y="3295604"/>
            <a:ext cx="3211307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600" kern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Организация деятельности обучающихся, имеющих отклонения в состоянии здоровья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24647" y="4967623"/>
            <a:ext cx="3345344" cy="1190235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kern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Снижение травматизма на уроках физической культуры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672913" y="1728656"/>
            <a:ext cx="3281352" cy="1100683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kern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Удовлетворение различных образовательных потребностей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91871" y="3285172"/>
            <a:ext cx="3261927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kern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Достижение планируемых результатов освоения предмета «Физическая культура» всеми обучающимися без исключения</a:t>
            </a:r>
            <a:endParaRPr lang="ru-RU" sz="1600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672913" y="4988262"/>
            <a:ext cx="3281352" cy="116959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kern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Внедрение в образовательный процесс эффективных моделей освоения физической культуры</a:t>
            </a:r>
            <a:endParaRPr lang="ru-RU" sz="1600" kern="0" dirty="0">
              <a:solidFill>
                <a:prstClr val="white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4" y="869951"/>
            <a:ext cx="709083" cy="78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2" name="Прямая соединительная линия 31"/>
          <p:cNvCxnSpPr>
            <a:stCxn id="23" idx="3"/>
            <a:endCxn id="20" idx="1"/>
          </p:cNvCxnSpPr>
          <p:nvPr/>
        </p:nvCxnSpPr>
        <p:spPr>
          <a:xfrm>
            <a:off x="4370918" y="2277533"/>
            <a:ext cx="620183" cy="592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24" idx="3"/>
            <a:endCxn id="20" idx="2"/>
          </p:cNvCxnSpPr>
          <p:nvPr/>
        </p:nvCxnSpPr>
        <p:spPr>
          <a:xfrm flipV="1">
            <a:off x="3462867" y="3884085"/>
            <a:ext cx="1102784" cy="21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5" idx="3"/>
            <a:endCxn id="20" idx="3"/>
          </p:cNvCxnSpPr>
          <p:nvPr/>
        </p:nvCxnSpPr>
        <p:spPr>
          <a:xfrm flipV="1">
            <a:off x="4370918" y="4897968"/>
            <a:ext cx="620183" cy="664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36" idx="1"/>
            <a:endCxn id="20" idx="6"/>
          </p:cNvCxnSpPr>
          <p:nvPr/>
        </p:nvCxnSpPr>
        <p:spPr>
          <a:xfrm flipH="1" flipV="1">
            <a:off x="7471834" y="3884085"/>
            <a:ext cx="819151" cy="10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0" idx="7"/>
            <a:endCxn id="35" idx="1"/>
          </p:cNvCxnSpPr>
          <p:nvPr/>
        </p:nvCxnSpPr>
        <p:spPr>
          <a:xfrm flipV="1">
            <a:off x="7046384" y="2279651"/>
            <a:ext cx="626533" cy="590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20" idx="5"/>
            <a:endCxn id="37" idx="1"/>
          </p:cNvCxnSpPr>
          <p:nvPr/>
        </p:nvCxnSpPr>
        <p:spPr>
          <a:xfrm>
            <a:off x="7046384" y="4897968"/>
            <a:ext cx="626533" cy="675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7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6633"/>
            <a:ext cx="12192000" cy="27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267"/>
            <a:ext cx="12192000" cy="179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6185"/>
            <a:ext cx="12192000" cy="719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1471084" y="182034"/>
            <a:ext cx="10598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26018"/>
            <a:ext cx="12192000" cy="38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pic>
        <p:nvPicPr>
          <p:cNvPr id="5127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251885" y="44451"/>
            <a:ext cx="9101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1013884"/>
            <a:ext cx="12192000" cy="41486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133" dirty="0"/>
              <a:t>                    </a:t>
            </a:r>
            <a:r>
              <a:rPr lang="ru-RU" sz="21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ЭФФЕКТИВНОГО ОСВОЕНИЯ ФИЗИЧЕСКОЙ КУЛЬТУРЫ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4" y="869951"/>
            <a:ext cx="709083" cy="78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58951" y="4340225"/>
            <a:ext cx="10043584" cy="880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программы по физической культуре в форме соревнований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58951" y="2089151"/>
            <a:ext cx="10043583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электронного обучения и дистанционных образовательных технологий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58951" y="3177117"/>
            <a:ext cx="10043583" cy="90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Зачет образовательных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полученных в других организациях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8951" y="5488518"/>
            <a:ext cx="1004358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урок физической культуры (обеспечение двигательной активности)</a:t>
            </a:r>
          </a:p>
        </p:txBody>
      </p:sp>
      <p:pic>
        <p:nvPicPr>
          <p:cNvPr id="1028" name="Picture 4" descr="https://thecliparts.com/wp-content/uploads/2016/07/puzzle-pieces-clipart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3731">
            <a:off x="486899" y="2036265"/>
            <a:ext cx="1021229" cy="10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081" y="2965451"/>
            <a:ext cx="1371719" cy="13778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080" y="4080933"/>
            <a:ext cx="1371719" cy="13778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079" y="5220758"/>
            <a:ext cx="1371719" cy="1377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248" y="2300818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3080" y="34498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69587" y="453713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60824" y="568948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505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hecliparts.com/wp-content/uploads/2016/07/puzzle-pieces-clipart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955">
            <a:off x="7372240" y="1510297"/>
            <a:ext cx="4830936" cy="48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/>
        </p:nvSpPr>
        <p:spPr>
          <a:xfrm>
            <a:off x="0" y="6506633"/>
            <a:ext cx="12192000" cy="27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267"/>
            <a:ext cx="12192000" cy="179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6185"/>
            <a:ext cx="12192000" cy="719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471084" y="182034"/>
            <a:ext cx="10598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26018"/>
            <a:ext cx="12192000" cy="38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/>
          </a:p>
        </p:txBody>
      </p:sp>
      <p:pic>
        <p:nvPicPr>
          <p:cNvPr id="6151" name="Picture 7" descr="224-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251885" y="44451"/>
            <a:ext cx="9101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1013884"/>
            <a:ext cx="12192000" cy="41486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1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ЭЛЕКТРОННОГО ОБУЧЕНИЯ И ДИСТАНЦИОННЫХ ОБРАЗОВАТЕЛЬНЫХ ТЕХНОЛОГИЙ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84" y="869951"/>
            <a:ext cx="709083" cy="78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2462" y="3000042"/>
            <a:ext cx="2380337" cy="1901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51884" y="2046534"/>
            <a:ext cx="6822017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ru-RU" sz="2400" dirty="0"/>
          </a:p>
          <a:p>
            <a:pPr marL="380990" indent="-380990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временно освобожденные от физических нагрузок после перенесенных заболеваний  по рекомендации врача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80990" indent="-380990" algn="just" eaLnBrk="0" hangingPunct="0"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с ограниченными возможностями здоровья, имеющие специальную медицинскую группу «А» или «Б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80990" indent="-380990" algn="just" eaLnBrk="0" hangingPunct="0"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имеющие инвалидность.</a:t>
            </a:r>
          </a:p>
        </p:txBody>
      </p:sp>
    </p:spTree>
    <p:extLst>
      <p:ext uri="{BB962C8B-B14F-4D97-AF65-F5344CB8AC3E}">
        <p14:creationId xmlns:p14="http://schemas.microsoft.com/office/powerpoint/2010/main" val="39265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681</Words>
  <Application>Microsoft Office PowerPoint</Application>
  <PresentationFormat>Широкоэкранный</PresentationFormat>
  <Paragraphs>134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Danilina Nadezhda Anatolevna</dc:creator>
  <cp:lastModifiedBy>user</cp:lastModifiedBy>
  <cp:revision>61</cp:revision>
  <dcterms:created xsi:type="dcterms:W3CDTF">2015-04-08T08:20:03Z</dcterms:created>
  <dcterms:modified xsi:type="dcterms:W3CDTF">2017-04-12T04:15:37Z</dcterms:modified>
</cp:coreProperties>
</file>