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62" r:id="rId12"/>
    <p:sldId id="263" r:id="rId13"/>
    <p:sldId id="273" r:id="rId14"/>
    <p:sldId id="274" r:id="rId15"/>
    <p:sldId id="257" r:id="rId16"/>
    <p:sldId id="258" r:id="rId17"/>
    <p:sldId id="26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6623-ED4F-EF45-8353-5A90D7237C7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C6BBC4-7F73-FD4E-ADEE-85637A011A71}">
      <dgm:prSet custT="1"/>
      <dgm:spPr/>
      <dgm:t>
        <a:bodyPr/>
        <a:lstStyle/>
        <a:p>
          <a:r>
            <a:rPr lang="ru-RU" sz="1800" b="0"/>
            <a:t>быстро развивающиеся общественные потребности</a:t>
          </a:r>
        </a:p>
      </dgm:t>
    </dgm:pt>
    <dgm:pt modelId="{32E8A7D7-4690-7B42-AE2E-ED240CA43ABB}" type="parTrans" cxnId="{E48EAF44-1416-3A4D-8F34-780F98E6750E}">
      <dgm:prSet/>
      <dgm:spPr/>
      <dgm:t>
        <a:bodyPr/>
        <a:lstStyle/>
        <a:p>
          <a:endParaRPr lang="ru-RU"/>
        </a:p>
      </dgm:t>
    </dgm:pt>
    <dgm:pt modelId="{31B46D4E-3AC0-2C40-938E-6ED188F0FC2F}" type="sibTrans" cxnId="{E48EAF44-1416-3A4D-8F34-780F98E6750E}">
      <dgm:prSet/>
      <dgm:spPr/>
      <dgm:t>
        <a:bodyPr/>
        <a:lstStyle/>
        <a:p>
          <a:endParaRPr lang="ru-RU"/>
        </a:p>
      </dgm:t>
    </dgm:pt>
    <dgm:pt modelId="{EB38C870-2FC1-BD4E-A820-B05AE47342C2}">
      <dgm:prSet custT="1"/>
      <dgm:spPr/>
      <dgm:t>
        <a:bodyPr/>
        <a:lstStyle/>
        <a:p>
          <a:r>
            <a:rPr lang="ru-RU" sz="1800" b="0"/>
            <a:t>социальный заказ государства системам образования и физического воспитания в части  состояния физического развития, здоровья и двигательной подготовленности населения</a:t>
          </a:r>
        </a:p>
      </dgm:t>
    </dgm:pt>
    <dgm:pt modelId="{D4103FF5-E35C-AA4B-9A08-717BB20250E7}" type="parTrans" cxnId="{73617AF5-4A92-0946-875C-084AC190E2BB}">
      <dgm:prSet/>
      <dgm:spPr/>
      <dgm:t>
        <a:bodyPr/>
        <a:lstStyle/>
        <a:p>
          <a:endParaRPr lang="ru-RU"/>
        </a:p>
      </dgm:t>
    </dgm:pt>
    <dgm:pt modelId="{38F4DCE1-2405-C741-89B3-D6D928A698CE}" type="sibTrans" cxnId="{73617AF5-4A92-0946-875C-084AC190E2BB}">
      <dgm:prSet/>
      <dgm:spPr/>
      <dgm:t>
        <a:bodyPr/>
        <a:lstStyle/>
        <a:p>
          <a:endParaRPr lang="ru-RU"/>
        </a:p>
      </dgm:t>
    </dgm:pt>
    <dgm:pt modelId="{45D633A1-60DE-5749-9789-2EA13EDD07CB}">
      <dgm:prSet custT="1"/>
      <dgm:spPr/>
      <dgm:t>
        <a:bodyPr/>
        <a:lstStyle/>
        <a:p>
          <a:r>
            <a:rPr lang="ru-RU" sz="1800" b="0"/>
            <a:t>потребности личности в физическом самосовершенствовании, саморазвитии.</a:t>
          </a:r>
        </a:p>
      </dgm:t>
    </dgm:pt>
    <dgm:pt modelId="{83A5B527-D49A-3941-9701-33F1B1467DD5}" type="parTrans" cxnId="{94DCD0E0-B139-6D48-AB26-EC678151AAF9}">
      <dgm:prSet/>
      <dgm:spPr/>
      <dgm:t>
        <a:bodyPr/>
        <a:lstStyle/>
        <a:p>
          <a:endParaRPr lang="ru-RU"/>
        </a:p>
      </dgm:t>
    </dgm:pt>
    <dgm:pt modelId="{F7534039-5562-6D43-8EA6-39035F749ACD}" type="sibTrans" cxnId="{94DCD0E0-B139-6D48-AB26-EC678151AAF9}">
      <dgm:prSet/>
      <dgm:spPr/>
      <dgm:t>
        <a:bodyPr/>
        <a:lstStyle/>
        <a:p>
          <a:endParaRPr lang="ru-RU"/>
        </a:p>
      </dgm:t>
    </dgm:pt>
    <dgm:pt modelId="{0D8B2A75-8E02-5045-B377-C3D167713CEA}" type="pres">
      <dgm:prSet presAssocID="{63FC6623-ED4F-EF45-8353-5A90D7237C7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948DC02-328E-4C40-AAFA-12CAE4F84898}" type="pres">
      <dgm:prSet presAssocID="{63FC6623-ED4F-EF45-8353-5A90D7237C7D}" presName="cycle" presStyleCnt="0"/>
      <dgm:spPr/>
    </dgm:pt>
    <dgm:pt modelId="{A6039932-1E38-844C-B78E-45EBD50DA8B3}" type="pres">
      <dgm:prSet presAssocID="{63FC6623-ED4F-EF45-8353-5A90D7237C7D}" presName="centerShape" presStyleCnt="0"/>
      <dgm:spPr/>
    </dgm:pt>
    <dgm:pt modelId="{0D89AC5E-9B9C-8240-867B-D629D164205C}" type="pres">
      <dgm:prSet presAssocID="{63FC6623-ED4F-EF45-8353-5A90D7237C7D}" presName="connSite" presStyleLbl="node1" presStyleIdx="0" presStyleCnt="4"/>
      <dgm:spPr/>
    </dgm:pt>
    <dgm:pt modelId="{F1DF6EE9-D7B1-A041-A2C5-E6D400C11802}" type="pres">
      <dgm:prSet presAssocID="{63FC6623-ED4F-EF45-8353-5A90D7237C7D}" presName="visible" presStyleLbl="node1" presStyleIdx="0" presStyleCnt="4" custScaleX="198413" custScaleY="148890" custLinFactNeighborX="-60774" custLinFactNeighborY="-2186"/>
      <dgm:spPr>
        <a:prstGeom prst="roundRect">
          <a:avLst/>
        </a:prstGeom>
        <a:solidFill>
          <a:schemeClr val="accent1">
            <a:lumMod val="75000"/>
          </a:schemeClr>
        </a:solidFill>
      </dgm:spPr>
    </dgm:pt>
    <dgm:pt modelId="{8167481C-7D80-984F-8F1B-F9173B06F2DF}" type="pres">
      <dgm:prSet presAssocID="{32E8A7D7-4690-7B42-AE2E-ED240CA43ABB}" presName="Name25" presStyleLbl="parChTrans1D1" presStyleIdx="0" presStyleCnt="3"/>
      <dgm:spPr/>
    </dgm:pt>
    <dgm:pt modelId="{F52B0DCB-3C32-BC49-8FC9-05C5BF8A9F49}" type="pres">
      <dgm:prSet presAssocID="{8AC6BBC4-7F73-FD4E-ADEE-85637A011A71}" presName="node" presStyleCnt="0"/>
      <dgm:spPr/>
    </dgm:pt>
    <dgm:pt modelId="{9308EF75-5D96-1140-A377-FEA3DA8308A6}" type="pres">
      <dgm:prSet presAssocID="{8AC6BBC4-7F73-FD4E-ADEE-85637A011A71}" presName="parentNode" presStyleLbl="node1" presStyleIdx="1" presStyleCnt="4" custScaleX="365006" custScaleY="68419" custLinFactX="153609" custLinFactNeighborX="200000" custLinFactNeighborY="-3761">
        <dgm:presLayoutVars>
          <dgm:chMax val="1"/>
          <dgm:bulletEnabled val="1"/>
        </dgm:presLayoutVars>
      </dgm:prSet>
      <dgm:spPr>
        <a:prstGeom prst="round2DiagRect">
          <a:avLst/>
        </a:prstGeom>
      </dgm:spPr>
    </dgm:pt>
    <dgm:pt modelId="{2678A5C1-6F61-864A-8C62-962C7E381B5D}" type="pres">
      <dgm:prSet presAssocID="{8AC6BBC4-7F73-FD4E-ADEE-85637A011A71}" presName="childNode" presStyleLbl="revTx" presStyleIdx="0" presStyleCnt="0">
        <dgm:presLayoutVars>
          <dgm:bulletEnabled val="1"/>
        </dgm:presLayoutVars>
      </dgm:prSet>
      <dgm:spPr/>
    </dgm:pt>
    <dgm:pt modelId="{9B11DE6E-21C1-A647-88ED-2D851309036F}" type="pres">
      <dgm:prSet presAssocID="{D4103FF5-E35C-AA4B-9A08-717BB20250E7}" presName="Name25" presStyleLbl="parChTrans1D1" presStyleIdx="1" presStyleCnt="3"/>
      <dgm:spPr/>
    </dgm:pt>
    <dgm:pt modelId="{1EE58B5F-B74B-4349-A8A0-0675C7CDCB17}" type="pres">
      <dgm:prSet presAssocID="{EB38C870-2FC1-BD4E-A820-B05AE47342C2}" presName="node" presStyleCnt="0"/>
      <dgm:spPr/>
    </dgm:pt>
    <dgm:pt modelId="{99B48C4D-169B-654E-BB78-12A22AEA3725}" type="pres">
      <dgm:prSet presAssocID="{EB38C870-2FC1-BD4E-A820-B05AE47342C2}" presName="parentNode" presStyleLbl="node1" presStyleIdx="2" presStyleCnt="4" custScaleX="365672" custScaleY="153013" custLinFactX="120305" custLinFactNeighborX="200000" custLinFactNeighborY="-5112">
        <dgm:presLayoutVars>
          <dgm:chMax val="1"/>
          <dgm:bulletEnabled val="1"/>
        </dgm:presLayoutVars>
      </dgm:prSet>
      <dgm:spPr>
        <a:prstGeom prst="round2DiagRect">
          <a:avLst/>
        </a:prstGeom>
      </dgm:spPr>
    </dgm:pt>
    <dgm:pt modelId="{FF0C7A2B-FDFC-7040-A8F6-7E809C35F90D}" type="pres">
      <dgm:prSet presAssocID="{EB38C870-2FC1-BD4E-A820-B05AE47342C2}" presName="childNode" presStyleLbl="revTx" presStyleIdx="0" presStyleCnt="0">
        <dgm:presLayoutVars>
          <dgm:bulletEnabled val="1"/>
        </dgm:presLayoutVars>
      </dgm:prSet>
      <dgm:spPr/>
    </dgm:pt>
    <dgm:pt modelId="{A434462C-1650-AD41-8547-7F39050BE5F2}" type="pres">
      <dgm:prSet presAssocID="{83A5B527-D49A-3941-9701-33F1B1467DD5}" presName="Name25" presStyleLbl="parChTrans1D1" presStyleIdx="2" presStyleCnt="3"/>
      <dgm:spPr/>
    </dgm:pt>
    <dgm:pt modelId="{9653706F-568D-3040-BCC2-3627D4E90B9B}" type="pres">
      <dgm:prSet presAssocID="{45D633A1-60DE-5749-9789-2EA13EDD07CB}" presName="node" presStyleCnt="0"/>
      <dgm:spPr/>
    </dgm:pt>
    <dgm:pt modelId="{1D45CD1B-ACC6-A94E-95DE-E04D066CBDA2}" type="pres">
      <dgm:prSet presAssocID="{45D633A1-60DE-5749-9789-2EA13EDD07CB}" presName="parentNode" presStyleLbl="node1" presStyleIdx="3" presStyleCnt="4" custScaleX="365399" custScaleY="94885" custLinFactX="158277" custLinFactNeighborX="200000" custLinFactNeighborY="6247">
        <dgm:presLayoutVars>
          <dgm:chMax val="1"/>
          <dgm:bulletEnabled val="1"/>
        </dgm:presLayoutVars>
      </dgm:prSet>
      <dgm:spPr>
        <a:prstGeom prst="round2DiagRect">
          <a:avLst/>
        </a:prstGeom>
      </dgm:spPr>
    </dgm:pt>
    <dgm:pt modelId="{C8C625B9-8B10-CA43-B8B0-B37EDFB553A5}" type="pres">
      <dgm:prSet presAssocID="{45D633A1-60DE-5749-9789-2EA13EDD07C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5D39C25-5952-9442-ACA8-E23FE1C92401}" type="presOf" srcId="{83A5B527-D49A-3941-9701-33F1B1467DD5}" destId="{A434462C-1650-AD41-8547-7F39050BE5F2}" srcOrd="0" destOrd="0" presId="urn:microsoft.com/office/officeart/2005/8/layout/radial2"/>
    <dgm:cxn modelId="{09639830-E082-C040-95C0-6EFEEC0EAEE4}" type="presOf" srcId="{EB38C870-2FC1-BD4E-A820-B05AE47342C2}" destId="{99B48C4D-169B-654E-BB78-12A22AEA3725}" srcOrd="0" destOrd="0" presId="urn:microsoft.com/office/officeart/2005/8/layout/radial2"/>
    <dgm:cxn modelId="{E48EAF44-1416-3A4D-8F34-780F98E6750E}" srcId="{63FC6623-ED4F-EF45-8353-5A90D7237C7D}" destId="{8AC6BBC4-7F73-FD4E-ADEE-85637A011A71}" srcOrd="0" destOrd="0" parTransId="{32E8A7D7-4690-7B42-AE2E-ED240CA43ABB}" sibTransId="{31B46D4E-3AC0-2C40-938E-6ED188F0FC2F}"/>
    <dgm:cxn modelId="{4F20FA89-527D-F848-A39D-344C4A48BE2D}" type="presOf" srcId="{D4103FF5-E35C-AA4B-9A08-717BB20250E7}" destId="{9B11DE6E-21C1-A647-88ED-2D851309036F}" srcOrd="0" destOrd="0" presId="urn:microsoft.com/office/officeart/2005/8/layout/radial2"/>
    <dgm:cxn modelId="{5B9E4E8F-A4D4-1340-B94A-E544635C8C10}" type="presOf" srcId="{32E8A7D7-4690-7B42-AE2E-ED240CA43ABB}" destId="{8167481C-7D80-984F-8F1B-F9173B06F2DF}" srcOrd="0" destOrd="0" presId="urn:microsoft.com/office/officeart/2005/8/layout/radial2"/>
    <dgm:cxn modelId="{C0D40EA3-5A8D-5947-B4F6-F8E4116D0DCE}" type="presOf" srcId="{63FC6623-ED4F-EF45-8353-5A90D7237C7D}" destId="{0D8B2A75-8E02-5045-B377-C3D167713CEA}" srcOrd="0" destOrd="0" presId="urn:microsoft.com/office/officeart/2005/8/layout/radial2"/>
    <dgm:cxn modelId="{389623CC-D919-B54F-BA6D-16598E9FB298}" type="presOf" srcId="{45D633A1-60DE-5749-9789-2EA13EDD07CB}" destId="{1D45CD1B-ACC6-A94E-95DE-E04D066CBDA2}" srcOrd="0" destOrd="0" presId="urn:microsoft.com/office/officeart/2005/8/layout/radial2"/>
    <dgm:cxn modelId="{6E4CDCDA-0BEA-3D40-B555-1930FA6197B3}" type="presOf" srcId="{8AC6BBC4-7F73-FD4E-ADEE-85637A011A71}" destId="{9308EF75-5D96-1140-A377-FEA3DA8308A6}" srcOrd="0" destOrd="0" presId="urn:microsoft.com/office/officeart/2005/8/layout/radial2"/>
    <dgm:cxn modelId="{94DCD0E0-B139-6D48-AB26-EC678151AAF9}" srcId="{63FC6623-ED4F-EF45-8353-5A90D7237C7D}" destId="{45D633A1-60DE-5749-9789-2EA13EDD07CB}" srcOrd="2" destOrd="0" parTransId="{83A5B527-D49A-3941-9701-33F1B1467DD5}" sibTransId="{F7534039-5562-6D43-8EA6-39035F749ACD}"/>
    <dgm:cxn modelId="{73617AF5-4A92-0946-875C-084AC190E2BB}" srcId="{63FC6623-ED4F-EF45-8353-5A90D7237C7D}" destId="{EB38C870-2FC1-BD4E-A820-B05AE47342C2}" srcOrd="1" destOrd="0" parTransId="{D4103FF5-E35C-AA4B-9A08-717BB20250E7}" sibTransId="{38F4DCE1-2405-C741-89B3-D6D928A698CE}"/>
    <dgm:cxn modelId="{E69F9FEC-320E-F145-BB1C-751EA636EBA7}" type="presParOf" srcId="{0D8B2A75-8E02-5045-B377-C3D167713CEA}" destId="{8948DC02-328E-4C40-AAFA-12CAE4F84898}" srcOrd="0" destOrd="0" presId="urn:microsoft.com/office/officeart/2005/8/layout/radial2"/>
    <dgm:cxn modelId="{324519F9-8430-DD45-9DA1-6D94ABCA9A6E}" type="presParOf" srcId="{8948DC02-328E-4C40-AAFA-12CAE4F84898}" destId="{A6039932-1E38-844C-B78E-45EBD50DA8B3}" srcOrd="0" destOrd="0" presId="urn:microsoft.com/office/officeart/2005/8/layout/radial2"/>
    <dgm:cxn modelId="{E6A7D598-5B74-3043-8AF1-ED10BDBDA779}" type="presParOf" srcId="{A6039932-1E38-844C-B78E-45EBD50DA8B3}" destId="{0D89AC5E-9B9C-8240-867B-D629D164205C}" srcOrd="0" destOrd="0" presId="urn:microsoft.com/office/officeart/2005/8/layout/radial2"/>
    <dgm:cxn modelId="{1FC5EF3E-2A4B-9F45-A1D4-0D6EBEE1E777}" type="presParOf" srcId="{A6039932-1E38-844C-B78E-45EBD50DA8B3}" destId="{F1DF6EE9-D7B1-A041-A2C5-E6D400C11802}" srcOrd="1" destOrd="0" presId="urn:microsoft.com/office/officeart/2005/8/layout/radial2"/>
    <dgm:cxn modelId="{47EF37F0-7F2A-6940-AD66-C297CC689654}" type="presParOf" srcId="{8948DC02-328E-4C40-AAFA-12CAE4F84898}" destId="{8167481C-7D80-984F-8F1B-F9173B06F2DF}" srcOrd="1" destOrd="0" presId="urn:microsoft.com/office/officeart/2005/8/layout/radial2"/>
    <dgm:cxn modelId="{D429E671-7D24-D445-92C8-E7724A08ADE4}" type="presParOf" srcId="{8948DC02-328E-4C40-AAFA-12CAE4F84898}" destId="{F52B0DCB-3C32-BC49-8FC9-05C5BF8A9F49}" srcOrd="2" destOrd="0" presId="urn:microsoft.com/office/officeart/2005/8/layout/radial2"/>
    <dgm:cxn modelId="{1FAB194F-A863-4346-B6C8-2377A2B4BEEB}" type="presParOf" srcId="{F52B0DCB-3C32-BC49-8FC9-05C5BF8A9F49}" destId="{9308EF75-5D96-1140-A377-FEA3DA8308A6}" srcOrd="0" destOrd="0" presId="urn:microsoft.com/office/officeart/2005/8/layout/radial2"/>
    <dgm:cxn modelId="{B63F08D8-2936-B04B-B1B8-B454B74BC06E}" type="presParOf" srcId="{F52B0DCB-3C32-BC49-8FC9-05C5BF8A9F49}" destId="{2678A5C1-6F61-864A-8C62-962C7E381B5D}" srcOrd="1" destOrd="0" presId="urn:microsoft.com/office/officeart/2005/8/layout/radial2"/>
    <dgm:cxn modelId="{6D4B379C-024F-BF40-954A-714831F6763B}" type="presParOf" srcId="{8948DC02-328E-4C40-AAFA-12CAE4F84898}" destId="{9B11DE6E-21C1-A647-88ED-2D851309036F}" srcOrd="3" destOrd="0" presId="urn:microsoft.com/office/officeart/2005/8/layout/radial2"/>
    <dgm:cxn modelId="{32B85892-6F43-CA44-890C-567C29EF5115}" type="presParOf" srcId="{8948DC02-328E-4C40-AAFA-12CAE4F84898}" destId="{1EE58B5F-B74B-4349-A8A0-0675C7CDCB17}" srcOrd="4" destOrd="0" presId="urn:microsoft.com/office/officeart/2005/8/layout/radial2"/>
    <dgm:cxn modelId="{9E44811B-36D0-664A-9D02-A1BA8F73FBAA}" type="presParOf" srcId="{1EE58B5F-B74B-4349-A8A0-0675C7CDCB17}" destId="{99B48C4D-169B-654E-BB78-12A22AEA3725}" srcOrd="0" destOrd="0" presId="urn:microsoft.com/office/officeart/2005/8/layout/radial2"/>
    <dgm:cxn modelId="{22878677-CDA4-6544-9B0B-E5FAAB9E9FD2}" type="presParOf" srcId="{1EE58B5F-B74B-4349-A8A0-0675C7CDCB17}" destId="{FF0C7A2B-FDFC-7040-A8F6-7E809C35F90D}" srcOrd="1" destOrd="0" presId="urn:microsoft.com/office/officeart/2005/8/layout/radial2"/>
    <dgm:cxn modelId="{AE151BE1-FAFF-C54D-A15C-D6AC14CC5621}" type="presParOf" srcId="{8948DC02-328E-4C40-AAFA-12CAE4F84898}" destId="{A434462C-1650-AD41-8547-7F39050BE5F2}" srcOrd="5" destOrd="0" presId="urn:microsoft.com/office/officeart/2005/8/layout/radial2"/>
    <dgm:cxn modelId="{576C6524-DD29-F045-9A0A-826BA876E4FA}" type="presParOf" srcId="{8948DC02-328E-4C40-AAFA-12CAE4F84898}" destId="{9653706F-568D-3040-BCC2-3627D4E90B9B}" srcOrd="6" destOrd="0" presId="urn:microsoft.com/office/officeart/2005/8/layout/radial2"/>
    <dgm:cxn modelId="{5BFE459F-349E-7F4F-8A0A-DA87D0C90B27}" type="presParOf" srcId="{9653706F-568D-3040-BCC2-3627D4E90B9B}" destId="{1D45CD1B-ACC6-A94E-95DE-E04D066CBDA2}" srcOrd="0" destOrd="0" presId="urn:microsoft.com/office/officeart/2005/8/layout/radial2"/>
    <dgm:cxn modelId="{533B8EBF-770F-0C44-BC6E-A62404B0730F}" type="presParOf" srcId="{9653706F-568D-3040-BCC2-3627D4E90B9B}" destId="{C8C625B9-8B10-CA43-B8B0-B37EDFB553A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7B5F98-0822-4FB7-898B-FD298F88F12F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D6053C-5F23-46D3-81A9-608213F5F970}">
      <dgm:prSet custT="1"/>
      <dgm:spPr/>
      <dgm:t>
        <a:bodyPr/>
        <a:lstStyle/>
        <a:p>
          <a:r>
            <a:rPr lang="ru-RU" sz="1800">
              <a:solidFill>
                <a:srgbClr val="002060"/>
              </a:solidFill>
            </a:rPr>
            <a:t>Экспертная деятельность, когда дети инклюзивной группы, члены их семей направляются педагогами к тьютору с целью разрешения определенной проблемы.</a:t>
          </a:r>
          <a:endParaRPr lang="en-US" sz="1800">
            <a:solidFill>
              <a:srgbClr val="002060"/>
            </a:solidFill>
          </a:endParaRPr>
        </a:p>
      </dgm:t>
    </dgm:pt>
    <dgm:pt modelId="{AC6CA329-0BBB-4611-B04D-1365695B2066}" type="parTrans" cxnId="{61F84E74-6809-47D2-8F91-4FCAF08E1241}">
      <dgm:prSet/>
      <dgm:spPr/>
      <dgm:t>
        <a:bodyPr/>
        <a:lstStyle/>
        <a:p>
          <a:endParaRPr lang="en-US"/>
        </a:p>
      </dgm:t>
    </dgm:pt>
    <dgm:pt modelId="{D31E6E37-A29B-42BF-816E-A4F41B1848F6}" type="sibTrans" cxnId="{61F84E74-6809-47D2-8F91-4FCAF08E1241}">
      <dgm:prSet/>
      <dgm:spPr/>
      <dgm:t>
        <a:bodyPr/>
        <a:lstStyle/>
        <a:p>
          <a:endParaRPr lang="en-US"/>
        </a:p>
      </dgm:t>
    </dgm:pt>
    <dgm:pt modelId="{AB2E897D-8B30-4354-90B0-3AEDDC2B7764}">
      <dgm:prSet custT="1"/>
      <dgm:spPr/>
      <dgm:t>
        <a:bodyPr/>
        <a:lstStyle/>
        <a:p>
          <a:r>
            <a:rPr lang="ru-RU" sz="1800">
              <a:solidFill>
                <a:srgbClr val="002060"/>
              </a:solidFill>
            </a:rPr>
            <a:t>Опекунская деятельность. Осуществляется когда в течение периода обучения ребенок с ОВЗ или инвалидностью, особыми потребностями в образовании, курируется тьютором. </a:t>
          </a:r>
          <a:endParaRPr lang="en-US" sz="1800">
            <a:solidFill>
              <a:srgbClr val="002060"/>
            </a:solidFill>
          </a:endParaRPr>
        </a:p>
      </dgm:t>
    </dgm:pt>
    <dgm:pt modelId="{95DC1785-B2DE-4617-BF72-2DD2FB867FA5}" type="parTrans" cxnId="{4E3D12DB-47E5-4655-8C3B-9C650E7B21F5}">
      <dgm:prSet/>
      <dgm:spPr/>
      <dgm:t>
        <a:bodyPr/>
        <a:lstStyle/>
        <a:p>
          <a:endParaRPr lang="en-US"/>
        </a:p>
      </dgm:t>
    </dgm:pt>
    <dgm:pt modelId="{91FA256A-FEF1-49CD-AF38-7B2C48004091}" type="sibTrans" cxnId="{4E3D12DB-47E5-4655-8C3B-9C650E7B21F5}">
      <dgm:prSet/>
      <dgm:spPr/>
      <dgm:t>
        <a:bodyPr/>
        <a:lstStyle/>
        <a:p>
          <a:endParaRPr lang="en-US"/>
        </a:p>
      </dgm:t>
    </dgm:pt>
    <dgm:pt modelId="{E8D303D8-0B10-4FB6-B39C-255E31445B82}">
      <dgm:prSet/>
      <dgm:spPr/>
      <dgm:t>
        <a:bodyPr/>
        <a:lstStyle/>
        <a:p>
          <a:r>
            <a:rPr lang="ru-RU">
              <a:solidFill>
                <a:srgbClr val="002060"/>
              </a:solidFill>
            </a:rPr>
            <a:t>Деятельность в одной группе детей. Тьюторская поддержка осуществляется в рамках инклюзивной группы детей, где ведется работа как с детьми с ОВЗ и инвалидами, так и с детьми с нормальным развитием. </a:t>
          </a:r>
          <a:endParaRPr lang="en-US">
            <a:solidFill>
              <a:srgbClr val="002060"/>
            </a:solidFill>
          </a:endParaRPr>
        </a:p>
      </dgm:t>
    </dgm:pt>
    <dgm:pt modelId="{C0F49641-978C-49F1-B25C-90D39C41901F}" type="parTrans" cxnId="{F98BD275-2C19-42C0-B066-6B51625F7B18}">
      <dgm:prSet/>
      <dgm:spPr/>
      <dgm:t>
        <a:bodyPr/>
        <a:lstStyle/>
        <a:p>
          <a:endParaRPr lang="en-US"/>
        </a:p>
      </dgm:t>
    </dgm:pt>
    <dgm:pt modelId="{2730C24C-82D1-464F-B316-F835F50EE6AE}" type="sibTrans" cxnId="{F98BD275-2C19-42C0-B066-6B51625F7B18}">
      <dgm:prSet/>
      <dgm:spPr/>
      <dgm:t>
        <a:bodyPr/>
        <a:lstStyle/>
        <a:p>
          <a:endParaRPr lang="en-US"/>
        </a:p>
      </dgm:t>
    </dgm:pt>
    <dgm:pt modelId="{5E92C8B2-CEDD-415B-B138-4F11B0744998}">
      <dgm:prSet custT="1"/>
      <dgm:spPr/>
      <dgm:t>
        <a:bodyPr/>
        <a:lstStyle/>
        <a:p>
          <a:r>
            <a:rPr lang="ru-RU" sz="1800">
              <a:solidFill>
                <a:srgbClr val="002060"/>
              </a:solidFill>
            </a:rPr>
            <a:t>Секционно-групповое взаимодействие. Группа педагогов осуществляет тьюторскую поддержку, интегрируя ее в образовательный процесс. </a:t>
          </a:r>
          <a:endParaRPr lang="en-US" sz="1800">
            <a:solidFill>
              <a:srgbClr val="002060"/>
            </a:solidFill>
          </a:endParaRPr>
        </a:p>
      </dgm:t>
    </dgm:pt>
    <dgm:pt modelId="{65529B35-905E-441B-B3A8-0EEB07980DDB}" type="parTrans" cxnId="{AF278E2B-D500-4767-888C-F526F382BCD3}">
      <dgm:prSet/>
      <dgm:spPr/>
      <dgm:t>
        <a:bodyPr/>
        <a:lstStyle/>
        <a:p>
          <a:endParaRPr lang="en-US"/>
        </a:p>
      </dgm:t>
    </dgm:pt>
    <dgm:pt modelId="{6E323471-25B9-4210-BB9C-1E203C5FF50F}" type="sibTrans" cxnId="{AF278E2B-D500-4767-888C-F526F382BCD3}">
      <dgm:prSet/>
      <dgm:spPr/>
      <dgm:t>
        <a:bodyPr/>
        <a:lstStyle/>
        <a:p>
          <a:endParaRPr lang="en-US"/>
        </a:p>
      </dgm:t>
    </dgm:pt>
    <dgm:pt modelId="{73880A50-744D-AE4E-9BE2-D0EBDF232811}" type="pres">
      <dgm:prSet presAssocID="{5E7B5F98-0822-4FB7-898B-FD298F88F12F}" presName="matrix" presStyleCnt="0">
        <dgm:presLayoutVars>
          <dgm:chMax val="1"/>
          <dgm:dir/>
          <dgm:resizeHandles val="exact"/>
        </dgm:presLayoutVars>
      </dgm:prSet>
      <dgm:spPr/>
    </dgm:pt>
    <dgm:pt modelId="{8744CDF7-95A5-7A4F-BED8-3A2FEEE691D3}" type="pres">
      <dgm:prSet presAssocID="{5E7B5F98-0822-4FB7-898B-FD298F88F12F}" presName="axisShape" presStyleLbl="bgShp" presStyleIdx="0" presStyleCnt="1"/>
      <dgm:spPr/>
    </dgm:pt>
    <dgm:pt modelId="{5A4BE565-F683-594E-B1D4-8E07444478C8}" type="pres">
      <dgm:prSet presAssocID="{5E7B5F98-0822-4FB7-898B-FD298F88F12F}" presName="rect1" presStyleLbl="node1" presStyleIdx="0" presStyleCnt="4" custScaleX="107484">
        <dgm:presLayoutVars>
          <dgm:chMax val="0"/>
          <dgm:chPref val="0"/>
          <dgm:bulletEnabled val="1"/>
        </dgm:presLayoutVars>
      </dgm:prSet>
      <dgm:spPr/>
    </dgm:pt>
    <dgm:pt modelId="{D4C1D65D-5C10-9F49-B345-891C5615C7C2}" type="pres">
      <dgm:prSet presAssocID="{5E7B5F98-0822-4FB7-898B-FD298F88F12F}" presName="rect2" presStyleLbl="node1" presStyleIdx="1" presStyleCnt="4" custScaleX="107805">
        <dgm:presLayoutVars>
          <dgm:chMax val="0"/>
          <dgm:chPref val="0"/>
          <dgm:bulletEnabled val="1"/>
        </dgm:presLayoutVars>
      </dgm:prSet>
      <dgm:spPr/>
    </dgm:pt>
    <dgm:pt modelId="{15B01E71-EC4D-1B4E-A54F-64E29D44C72A}" type="pres">
      <dgm:prSet presAssocID="{5E7B5F98-0822-4FB7-898B-FD298F88F12F}" presName="rect3" presStyleLbl="node1" presStyleIdx="2" presStyleCnt="4" custScaleX="107484">
        <dgm:presLayoutVars>
          <dgm:chMax val="0"/>
          <dgm:chPref val="0"/>
          <dgm:bulletEnabled val="1"/>
        </dgm:presLayoutVars>
      </dgm:prSet>
      <dgm:spPr/>
    </dgm:pt>
    <dgm:pt modelId="{00600403-5F01-CD43-9932-0D871023B372}" type="pres">
      <dgm:prSet presAssocID="{5E7B5F98-0822-4FB7-898B-FD298F88F12F}" presName="rect4" presStyleLbl="node1" presStyleIdx="3" presStyleCnt="4" custScaleX="113221">
        <dgm:presLayoutVars>
          <dgm:chMax val="0"/>
          <dgm:chPref val="0"/>
          <dgm:bulletEnabled val="1"/>
        </dgm:presLayoutVars>
      </dgm:prSet>
      <dgm:spPr/>
    </dgm:pt>
  </dgm:ptLst>
  <dgm:cxnLst>
    <dgm:cxn modelId="{AF278E2B-D500-4767-888C-F526F382BCD3}" srcId="{5E7B5F98-0822-4FB7-898B-FD298F88F12F}" destId="{5E92C8B2-CEDD-415B-B138-4F11B0744998}" srcOrd="3" destOrd="0" parTransId="{65529B35-905E-441B-B3A8-0EEB07980DDB}" sibTransId="{6E323471-25B9-4210-BB9C-1E203C5FF50F}"/>
    <dgm:cxn modelId="{61F84E74-6809-47D2-8F91-4FCAF08E1241}" srcId="{5E7B5F98-0822-4FB7-898B-FD298F88F12F}" destId="{72D6053C-5F23-46D3-81A9-608213F5F970}" srcOrd="0" destOrd="0" parTransId="{AC6CA329-0BBB-4611-B04D-1365695B2066}" sibTransId="{D31E6E37-A29B-42BF-816E-A4F41B1848F6}"/>
    <dgm:cxn modelId="{F98BD275-2C19-42C0-B066-6B51625F7B18}" srcId="{5E7B5F98-0822-4FB7-898B-FD298F88F12F}" destId="{E8D303D8-0B10-4FB6-B39C-255E31445B82}" srcOrd="2" destOrd="0" parTransId="{C0F49641-978C-49F1-B25C-90D39C41901F}" sibTransId="{2730C24C-82D1-464F-B316-F835F50EE6AE}"/>
    <dgm:cxn modelId="{6565FD79-4923-7A47-BBF2-D6A259F040BB}" type="presOf" srcId="{5E92C8B2-CEDD-415B-B138-4F11B0744998}" destId="{00600403-5F01-CD43-9932-0D871023B372}" srcOrd="0" destOrd="0" presId="urn:microsoft.com/office/officeart/2005/8/layout/matrix2"/>
    <dgm:cxn modelId="{2497557F-6596-8A47-8F5E-2F82A070C201}" type="presOf" srcId="{E8D303D8-0B10-4FB6-B39C-255E31445B82}" destId="{15B01E71-EC4D-1B4E-A54F-64E29D44C72A}" srcOrd="0" destOrd="0" presId="urn:microsoft.com/office/officeart/2005/8/layout/matrix2"/>
    <dgm:cxn modelId="{75F078D1-51F8-5246-9273-2551A296608B}" type="presOf" srcId="{72D6053C-5F23-46D3-81A9-608213F5F970}" destId="{5A4BE565-F683-594E-B1D4-8E07444478C8}" srcOrd="0" destOrd="0" presId="urn:microsoft.com/office/officeart/2005/8/layout/matrix2"/>
    <dgm:cxn modelId="{8A691DD2-E2A8-6243-AA0F-FEB2879AA126}" type="presOf" srcId="{AB2E897D-8B30-4354-90B0-3AEDDC2B7764}" destId="{D4C1D65D-5C10-9F49-B345-891C5615C7C2}" srcOrd="0" destOrd="0" presId="urn:microsoft.com/office/officeart/2005/8/layout/matrix2"/>
    <dgm:cxn modelId="{4E3D12DB-47E5-4655-8C3B-9C650E7B21F5}" srcId="{5E7B5F98-0822-4FB7-898B-FD298F88F12F}" destId="{AB2E897D-8B30-4354-90B0-3AEDDC2B7764}" srcOrd="1" destOrd="0" parTransId="{95DC1785-B2DE-4617-BF72-2DD2FB867FA5}" sibTransId="{91FA256A-FEF1-49CD-AF38-7B2C48004091}"/>
    <dgm:cxn modelId="{963098EC-050B-AC42-B5D5-6B286034E900}" type="presOf" srcId="{5E7B5F98-0822-4FB7-898B-FD298F88F12F}" destId="{73880A50-744D-AE4E-9BE2-D0EBDF232811}" srcOrd="0" destOrd="0" presId="urn:microsoft.com/office/officeart/2005/8/layout/matrix2"/>
    <dgm:cxn modelId="{7454FC74-5EFE-374F-BB49-BDCFF88A1DAB}" type="presParOf" srcId="{73880A50-744D-AE4E-9BE2-D0EBDF232811}" destId="{8744CDF7-95A5-7A4F-BED8-3A2FEEE691D3}" srcOrd="0" destOrd="0" presId="urn:microsoft.com/office/officeart/2005/8/layout/matrix2"/>
    <dgm:cxn modelId="{17D88934-6047-FD4C-BFF4-A8D56951C798}" type="presParOf" srcId="{73880A50-744D-AE4E-9BE2-D0EBDF232811}" destId="{5A4BE565-F683-594E-B1D4-8E07444478C8}" srcOrd="1" destOrd="0" presId="urn:microsoft.com/office/officeart/2005/8/layout/matrix2"/>
    <dgm:cxn modelId="{0905927F-46DF-6940-96F8-527AF3F736E9}" type="presParOf" srcId="{73880A50-744D-AE4E-9BE2-D0EBDF232811}" destId="{D4C1D65D-5C10-9F49-B345-891C5615C7C2}" srcOrd="2" destOrd="0" presId="urn:microsoft.com/office/officeart/2005/8/layout/matrix2"/>
    <dgm:cxn modelId="{0BA57CCB-5155-DA41-8B2B-CF53FC80494A}" type="presParOf" srcId="{73880A50-744D-AE4E-9BE2-D0EBDF232811}" destId="{15B01E71-EC4D-1B4E-A54F-64E29D44C72A}" srcOrd="3" destOrd="0" presId="urn:microsoft.com/office/officeart/2005/8/layout/matrix2"/>
    <dgm:cxn modelId="{E91F43EB-1A69-9548-8654-6DD4D6912706}" type="presParOf" srcId="{73880A50-744D-AE4E-9BE2-D0EBDF232811}" destId="{00600403-5F01-CD43-9932-0D871023B37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C6C7A-9717-4E02-850A-EBC45D742938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7B5DFE-A13D-492B-80F6-97A04D8E45FE}">
      <dgm:prSet/>
      <dgm:spPr/>
      <dgm:t>
        <a:bodyPr/>
        <a:lstStyle/>
        <a:p>
          <a:r>
            <a:rPr lang="ru-RU"/>
            <a:t>Дети-инвалиды должны быть обеспечены возможностью в полном объеме пользоваться всеми правами человека и основными свободами наравне с другими детьми. </a:t>
          </a:r>
          <a:endParaRPr lang="en-US"/>
        </a:p>
      </dgm:t>
    </dgm:pt>
    <dgm:pt modelId="{8260694B-DAA6-4354-BF2D-A7413474B6B0}" type="parTrans" cxnId="{9783194C-385F-4A20-BD39-98201BFC6EF9}">
      <dgm:prSet/>
      <dgm:spPr/>
      <dgm:t>
        <a:bodyPr/>
        <a:lstStyle/>
        <a:p>
          <a:endParaRPr lang="en-US"/>
        </a:p>
      </dgm:t>
    </dgm:pt>
    <dgm:pt modelId="{3B4B849F-C54B-44E6-80CF-7099FBA5A35F}" type="sibTrans" cxnId="{9783194C-385F-4A20-BD39-98201BFC6EF9}">
      <dgm:prSet/>
      <dgm:spPr/>
      <dgm:t>
        <a:bodyPr/>
        <a:lstStyle/>
        <a:p>
          <a:endParaRPr lang="en-US"/>
        </a:p>
      </dgm:t>
    </dgm:pt>
    <dgm:pt modelId="{0C4767C3-3D08-4777-9B87-5349B4BC9B06}">
      <dgm:prSet/>
      <dgm:spPr/>
      <dgm:t>
        <a:bodyPr/>
        <a:lstStyle/>
        <a:p>
          <a:r>
            <a:rPr lang="ru-RU"/>
            <a:t>Реализация прав и свобод ребенка с инвалидостью и ОВЗ напрямую зависит от объема и качества системы его повседневной поддержки. </a:t>
          </a:r>
        </a:p>
        <a:p>
          <a:r>
            <a:rPr lang="ru-RU" b="1"/>
            <a:t>Осуществление сопровождения такого ребенка требует значительных ресурсов и специальных знаний. </a:t>
          </a:r>
          <a:endParaRPr lang="en-US" b="1"/>
        </a:p>
      </dgm:t>
    </dgm:pt>
    <dgm:pt modelId="{8EC39D2A-B585-49AA-85DE-24F312C391DE}" type="parTrans" cxnId="{39DFD6D3-67FB-4CBF-9BB9-3A7244E10411}">
      <dgm:prSet/>
      <dgm:spPr/>
      <dgm:t>
        <a:bodyPr/>
        <a:lstStyle/>
        <a:p>
          <a:endParaRPr lang="en-US"/>
        </a:p>
      </dgm:t>
    </dgm:pt>
    <dgm:pt modelId="{811381BD-F058-491F-A1CE-EC5BF35C6B9B}" type="sibTrans" cxnId="{39DFD6D3-67FB-4CBF-9BB9-3A7244E10411}">
      <dgm:prSet/>
      <dgm:spPr/>
      <dgm:t>
        <a:bodyPr/>
        <a:lstStyle/>
        <a:p>
          <a:endParaRPr lang="en-US"/>
        </a:p>
      </dgm:t>
    </dgm:pt>
    <dgm:pt modelId="{F1BBD019-500D-144B-825B-41A47323EE29}" type="pres">
      <dgm:prSet presAssocID="{4CEC6C7A-9717-4E02-850A-EBC45D7429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C1CFD5-C915-824D-B115-6EB8BE0EDECA}" type="pres">
      <dgm:prSet presAssocID="{FE7B5DFE-A13D-492B-80F6-97A04D8E45FE}" presName="hierRoot1" presStyleCnt="0"/>
      <dgm:spPr/>
    </dgm:pt>
    <dgm:pt modelId="{BDAFDC55-BC0E-F845-8AB6-224FC85D0FE6}" type="pres">
      <dgm:prSet presAssocID="{FE7B5DFE-A13D-492B-80F6-97A04D8E45FE}" presName="composite" presStyleCnt="0"/>
      <dgm:spPr/>
    </dgm:pt>
    <dgm:pt modelId="{DB6CA853-E04B-5246-A829-BF73E603A5AB}" type="pres">
      <dgm:prSet presAssocID="{FE7B5DFE-A13D-492B-80F6-97A04D8E45FE}" presName="background" presStyleLbl="node0" presStyleIdx="0" presStyleCnt="2"/>
      <dgm:spPr/>
    </dgm:pt>
    <dgm:pt modelId="{18938988-D981-394C-9A02-5A1F60B3082B}" type="pres">
      <dgm:prSet presAssocID="{FE7B5DFE-A13D-492B-80F6-97A04D8E45FE}" presName="text" presStyleLbl="fgAcc0" presStyleIdx="0" presStyleCnt="2">
        <dgm:presLayoutVars>
          <dgm:chPref val="3"/>
        </dgm:presLayoutVars>
      </dgm:prSet>
      <dgm:spPr/>
    </dgm:pt>
    <dgm:pt modelId="{1527A42D-2AFC-C44A-A088-07BD3B0F9E76}" type="pres">
      <dgm:prSet presAssocID="{FE7B5DFE-A13D-492B-80F6-97A04D8E45FE}" presName="hierChild2" presStyleCnt="0"/>
      <dgm:spPr/>
    </dgm:pt>
    <dgm:pt modelId="{9D4FA6BB-89A7-004E-B692-A5B6BFEDC58E}" type="pres">
      <dgm:prSet presAssocID="{0C4767C3-3D08-4777-9B87-5349B4BC9B06}" presName="hierRoot1" presStyleCnt="0"/>
      <dgm:spPr/>
    </dgm:pt>
    <dgm:pt modelId="{20A6C9B5-8B65-6A45-8703-FCB9CE7EAAF0}" type="pres">
      <dgm:prSet presAssocID="{0C4767C3-3D08-4777-9B87-5349B4BC9B06}" presName="composite" presStyleCnt="0"/>
      <dgm:spPr/>
    </dgm:pt>
    <dgm:pt modelId="{8C75A493-3037-F047-B7BE-00B57E15938F}" type="pres">
      <dgm:prSet presAssocID="{0C4767C3-3D08-4777-9B87-5349B4BC9B06}" presName="background" presStyleLbl="node0" presStyleIdx="1" presStyleCnt="2"/>
      <dgm:spPr/>
    </dgm:pt>
    <dgm:pt modelId="{7375DD1F-2BFC-004B-9711-ADC7DE42AEA3}" type="pres">
      <dgm:prSet presAssocID="{0C4767C3-3D08-4777-9B87-5349B4BC9B06}" presName="text" presStyleLbl="fgAcc0" presStyleIdx="1" presStyleCnt="2">
        <dgm:presLayoutVars>
          <dgm:chPref val="3"/>
        </dgm:presLayoutVars>
      </dgm:prSet>
      <dgm:spPr/>
    </dgm:pt>
    <dgm:pt modelId="{3D1851CF-38EF-2143-8895-1D0F62AC957E}" type="pres">
      <dgm:prSet presAssocID="{0C4767C3-3D08-4777-9B87-5349B4BC9B06}" presName="hierChild2" presStyleCnt="0"/>
      <dgm:spPr/>
    </dgm:pt>
  </dgm:ptLst>
  <dgm:cxnLst>
    <dgm:cxn modelId="{9783194C-385F-4A20-BD39-98201BFC6EF9}" srcId="{4CEC6C7A-9717-4E02-850A-EBC45D742938}" destId="{FE7B5DFE-A13D-492B-80F6-97A04D8E45FE}" srcOrd="0" destOrd="0" parTransId="{8260694B-DAA6-4354-BF2D-A7413474B6B0}" sibTransId="{3B4B849F-C54B-44E6-80CF-7099FBA5A35F}"/>
    <dgm:cxn modelId="{F9956D78-B8F8-9541-A4F3-F0A359F85427}" type="presOf" srcId="{4CEC6C7A-9717-4E02-850A-EBC45D742938}" destId="{F1BBD019-500D-144B-825B-41A47323EE29}" srcOrd="0" destOrd="0" presId="urn:microsoft.com/office/officeart/2005/8/layout/hierarchy1"/>
    <dgm:cxn modelId="{CC554183-4670-0141-B198-C26F6E222726}" type="presOf" srcId="{FE7B5DFE-A13D-492B-80F6-97A04D8E45FE}" destId="{18938988-D981-394C-9A02-5A1F60B3082B}" srcOrd="0" destOrd="0" presId="urn:microsoft.com/office/officeart/2005/8/layout/hierarchy1"/>
    <dgm:cxn modelId="{C95E83AF-49A2-2141-BB63-84DB312B4EF9}" type="presOf" srcId="{0C4767C3-3D08-4777-9B87-5349B4BC9B06}" destId="{7375DD1F-2BFC-004B-9711-ADC7DE42AEA3}" srcOrd="0" destOrd="0" presId="urn:microsoft.com/office/officeart/2005/8/layout/hierarchy1"/>
    <dgm:cxn modelId="{39DFD6D3-67FB-4CBF-9BB9-3A7244E10411}" srcId="{4CEC6C7A-9717-4E02-850A-EBC45D742938}" destId="{0C4767C3-3D08-4777-9B87-5349B4BC9B06}" srcOrd="1" destOrd="0" parTransId="{8EC39D2A-B585-49AA-85DE-24F312C391DE}" sibTransId="{811381BD-F058-491F-A1CE-EC5BF35C6B9B}"/>
    <dgm:cxn modelId="{867DE173-C6FD-6C4D-9B79-8D819FEF5424}" type="presParOf" srcId="{F1BBD019-500D-144B-825B-41A47323EE29}" destId="{5AC1CFD5-C915-824D-B115-6EB8BE0EDECA}" srcOrd="0" destOrd="0" presId="urn:microsoft.com/office/officeart/2005/8/layout/hierarchy1"/>
    <dgm:cxn modelId="{6300776F-4092-9E44-8206-080CBA2C4E49}" type="presParOf" srcId="{5AC1CFD5-C915-824D-B115-6EB8BE0EDECA}" destId="{BDAFDC55-BC0E-F845-8AB6-224FC85D0FE6}" srcOrd="0" destOrd="0" presId="urn:microsoft.com/office/officeart/2005/8/layout/hierarchy1"/>
    <dgm:cxn modelId="{AAD1973D-3CB6-2546-9708-50E4FADDE798}" type="presParOf" srcId="{BDAFDC55-BC0E-F845-8AB6-224FC85D0FE6}" destId="{DB6CA853-E04B-5246-A829-BF73E603A5AB}" srcOrd="0" destOrd="0" presId="urn:microsoft.com/office/officeart/2005/8/layout/hierarchy1"/>
    <dgm:cxn modelId="{445C4BE8-B156-5442-B1E8-B6E5C8878F37}" type="presParOf" srcId="{BDAFDC55-BC0E-F845-8AB6-224FC85D0FE6}" destId="{18938988-D981-394C-9A02-5A1F60B3082B}" srcOrd="1" destOrd="0" presId="urn:microsoft.com/office/officeart/2005/8/layout/hierarchy1"/>
    <dgm:cxn modelId="{72D97C3D-3933-DC46-A09C-61C2FEAB79C9}" type="presParOf" srcId="{5AC1CFD5-C915-824D-B115-6EB8BE0EDECA}" destId="{1527A42D-2AFC-C44A-A088-07BD3B0F9E76}" srcOrd="1" destOrd="0" presId="urn:microsoft.com/office/officeart/2005/8/layout/hierarchy1"/>
    <dgm:cxn modelId="{942D7D1B-F521-E041-8DD3-135BB719ADC9}" type="presParOf" srcId="{F1BBD019-500D-144B-825B-41A47323EE29}" destId="{9D4FA6BB-89A7-004E-B692-A5B6BFEDC58E}" srcOrd="1" destOrd="0" presId="urn:microsoft.com/office/officeart/2005/8/layout/hierarchy1"/>
    <dgm:cxn modelId="{B46D3A62-0CDB-4F4F-A512-8EFF50F5F66D}" type="presParOf" srcId="{9D4FA6BB-89A7-004E-B692-A5B6BFEDC58E}" destId="{20A6C9B5-8B65-6A45-8703-FCB9CE7EAAF0}" srcOrd="0" destOrd="0" presId="urn:microsoft.com/office/officeart/2005/8/layout/hierarchy1"/>
    <dgm:cxn modelId="{1D759310-A15A-2B46-AB00-C2DBE51D5935}" type="presParOf" srcId="{20A6C9B5-8B65-6A45-8703-FCB9CE7EAAF0}" destId="{8C75A493-3037-F047-B7BE-00B57E15938F}" srcOrd="0" destOrd="0" presId="urn:microsoft.com/office/officeart/2005/8/layout/hierarchy1"/>
    <dgm:cxn modelId="{32691511-22ED-6545-A4F4-A5311AEF0B22}" type="presParOf" srcId="{20A6C9B5-8B65-6A45-8703-FCB9CE7EAAF0}" destId="{7375DD1F-2BFC-004B-9711-ADC7DE42AEA3}" srcOrd="1" destOrd="0" presId="urn:microsoft.com/office/officeart/2005/8/layout/hierarchy1"/>
    <dgm:cxn modelId="{2F04B5EF-34D4-7341-86AF-84C8FABCC44C}" type="presParOf" srcId="{9D4FA6BB-89A7-004E-B692-A5B6BFEDC58E}" destId="{3D1851CF-38EF-2143-8895-1D0F62AC95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B7C86-85A6-402E-B8CB-7021BF278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38EF2A-ADD6-47DF-859F-4324A59A2C3B}">
      <dgm:prSet/>
      <dgm:spPr/>
      <dgm:t>
        <a:bodyPr/>
        <a:lstStyle/>
        <a:p>
          <a:r>
            <a:rPr lang="ru-RU"/>
            <a:t>Педагогический коллектив:</a:t>
          </a:r>
          <a:endParaRPr lang="en-US"/>
        </a:p>
      </dgm:t>
    </dgm:pt>
    <dgm:pt modelId="{CC65E8CB-861F-420E-B094-B27A2FE75D77}" type="parTrans" cxnId="{069BC41F-9A94-4817-AC9E-6C738E500006}">
      <dgm:prSet/>
      <dgm:spPr/>
      <dgm:t>
        <a:bodyPr/>
        <a:lstStyle/>
        <a:p>
          <a:endParaRPr lang="en-US"/>
        </a:p>
      </dgm:t>
    </dgm:pt>
    <dgm:pt modelId="{AC793076-10DC-4987-8DBD-43F93AAA66C1}" type="sibTrans" cxnId="{069BC41F-9A94-4817-AC9E-6C738E500006}">
      <dgm:prSet/>
      <dgm:spPr/>
      <dgm:t>
        <a:bodyPr/>
        <a:lstStyle/>
        <a:p>
          <a:endParaRPr lang="en-US"/>
        </a:p>
      </dgm:t>
    </dgm:pt>
    <dgm:pt modelId="{57037146-789E-451A-8535-5824FD8191B4}">
      <dgm:prSet/>
      <dgm:spPr/>
      <dgm:t>
        <a:bodyPr/>
        <a:lstStyle/>
        <a:p>
          <a:r>
            <a:rPr lang="ru-RU"/>
            <a:t>Администрация</a:t>
          </a:r>
          <a:endParaRPr lang="en-US"/>
        </a:p>
      </dgm:t>
    </dgm:pt>
    <dgm:pt modelId="{789B1321-365E-42C9-AF03-D2A7D731231B}" type="parTrans" cxnId="{2AA931D4-D8F9-4FF9-BB7F-0CC627AF0D02}">
      <dgm:prSet/>
      <dgm:spPr/>
      <dgm:t>
        <a:bodyPr/>
        <a:lstStyle/>
        <a:p>
          <a:endParaRPr lang="en-US"/>
        </a:p>
      </dgm:t>
    </dgm:pt>
    <dgm:pt modelId="{F55444DF-CDFA-4C15-964C-62571B9F84EC}" type="sibTrans" cxnId="{2AA931D4-D8F9-4FF9-BB7F-0CC627AF0D02}">
      <dgm:prSet/>
      <dgm:spPr/>
      <dgm:t>
        <a:bodyPr/>
        <a:lstStyle/>
        <a:p>
          <a:endParaRPr lang="en-US"/>
        </a:p>
      </dgm:t>
    </dgm:pt>
    <dgm:pt modelId="{7B7196D3-1E20-47DC-BB9F-3B20F4175DC3}">
      <dgm:prSet/>
      <dgm:spPr/>
      <dgm:t>
        <a:bodyPr/>
        <a:lstStyle/>
        <a:p>
          <a:r>
            <a:rPr lang="ru-RU"/>
            <a:t>Педагоги  </a:t>
          </a:r>
          <a:endParaRPr lang="en-US"/>
        </a:p>
      </dgm:t>
    </dgm:pt>
    <dgm:pt modelId="{1EDA7FE3-3333-45C1-9514-7E9958EDD540}" type="parTrans" cxnId="{B5DC8A33-95E6-472B-B0C2-DE3B9F5AD164}">
      <dgm:prSet/>
      <dgm:spPr/>
      <dgm:t>
        <a:bodyPr/>
        <a:lstStyle/>
        <a:p>
          <a:endParaRPr lang="en-US"/>
        </a:p>
      </dgm:t>
    </dgm:pt>
    <dgm:pt modelId="{76B77E88-85BD-4B1E-89E6-2501EA130D03}" type="sibTrans" cxnId="{B5DC8A33-95E6-472B-B0C2-DE3B9F5AD164}">
      <dgm:prSet/>
      <dgm:spPr/>
      <dgm:t>
        <a:bodyPr/>
        <a:lstStyle/>
        <a:p>
          <a:endParaRPr lang="en-US"/>
        </a:p>
      </dgm:t>
    </dgm:pt>
    <dgm:pt modelId="{19BC643A-B4CC-4939-8F58-F06AC35602CE}">
      <dgm:prSet/>
      <dgm:spPr/>
      <dgm:t>
        <a:bodyPr/>
        <a:lstStyle/>
        <a:p>
          <a:r>
            <a:rPr lang="ru-RU"/>
            <a:t>Специалисты сопровождения: педагоги-психологи, учителя-дефектологи (олигофренопедагог, сурдопедагог, тифлопедагог), учителя-логопеды, тьюторы, ассистенты, медицинские работники</a:t>
          </a:r>
          <a:endParaRPr lang="en-US"/>
        </a:p>
      </dgm:t>
    </dgm:pt>
    <dgm:pt modelId="{684DF72F-D3B9-4B89-9F76-FFAA5CB1471F}" type="parTrans" cxnId="{4B068E72-D5EB-476A-8481-0DD0BA143D33}">
      <dgm:prSet/>
      <dgm:spPr/>
      <dgm:t>
        <a:bodyPr/>
        <a:lstStyle/>
        <a:p>
          <a:endParaRPr lang="en-US"/>
        </a:p>
      </dgm:t>
    </dgm:pt>
    <dgm:pt modelId="{0B9B4BB0-C687-460B-9BE2-758DD86A926E}" type="sibTrans" cxnId="{4B068E72-D5EB-476A-8481-0DD0BA143D33}">
      <dgm:prSet/>
      <dgm:spPr/>
      <dgm:t>
        <a:bodyPr/>
        <a:lstStyle/>
        <a:p>
          <a:endParaRPr lang="en-US"/>
        </a:p>
      </dgm:t>
    </dgm:pt>
    <dgm:pt modelId="{1D502B91-1E43-B343-A0CE-A758868513E4}" type="pres">
      <dgm:prSet presAssocID="{9A8B7C86-85A6-402E-B8CB-7021BF278970}" presName="linear" presStyleCnt="0">
        <dgm:presLayoutVars>
          <dgm:animLvl val="lvl"/>
          <dgm:resizeHandles val="exact"/>
        </dgm:presLayoutVars>
      </dgm:prSet>
      <dgm:spPr/>
    </dgm:pt>
    <dgm:pt modelId="{81B2E23D-8F9C-8B43-A2B0-250A1AA70231}" type="pres">
      <dgm:prSet presAssocID="{0B38EF2A-ADD6-47DF-859F-4324A59A2C3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97316AF-890A-4147-A633-BB54E55984E5}" type="pres">
      <dgm:prSet presAssocID="{0B38EF2A-ADD6-47DF-859F-4324A59A2C3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69BC41F-9A94-4817-AC9E-6C738E500006}" srcId="{9A8B7C86-85A6-402E-B8CB-7021BF278970}" destId="{0B38EF2A-ADD6-47DF-859F-4324A59A2C3B}" srcOrd="0" destOrd="0" parTransId="{CC65E8CB-861F-420E-B094-B27A2FE75D77}" sibTransId="{AC793076-10DC-4987-8DBD-43F93AAA66C1}"/>
    <dgm:cxn modelId="{B5DC8A33-95E6-472B-B0C2-DE3B9F5AD164}" srcId="{0B38EF2A-ADD6-47DF-859F-4324A59A2C3B}" destId="{7B7196D3-1E20-47DC-BB9F-3B20F4175DC3}" srcOrd="1" destOrd="0" parTransId="{1EDA7FE3-3333-45C1-9514-7E9958EDD540}" sibTransId="{76B77E88-85BD-4B1E-89E6-2501EA130D03}"/>
    <dgm:cxn modelId="{D92BD534-4827-7346-A4D9-A075D37FEE0D}" type="presOf" srcId="{19BC643A-B4CC-4939-8F58-F06AC35602CE}" destId="{397316AF-890A-4147-A633-BB54E55984E5}" srcOrd="0" destOrd="2" presId="urn:microsoft.com/office/officeart/2005/8/layout/vList2"/>
    <dgm:cxn modelId="{2BACF669-353A-4446-B4B4-CD5DAA8C9EFE}" type="presOf" srcId="{9A8B7C86-85A6-402E-B8CB-7021BF278970}" destId="{1D502B91-1E43-B343-A0CE-A758868513E4}" srcOrd="0" destOrd="0" presId="urn:microsoft.com/office/officeart/2005/8/layout/vList2"/>
    <dgm:cxn modelId="{4B068E72-D5EB-476A-8481-0DD0BA143D33}" srcId="{0B38EF2A-ADD6-47DF-859F-4324A59A2C3B}" destId="{19BC643A-B4CC-4939-8F58-F06AC35602CE}" srcOrd="2" destOrd="0" parTransId="{684DF72F-D3B9-4B89-9F76-FFAA5CB1471F}" sibTransId="{0B9B4BB0-C687-460B-9BE2-758DD86A926E}"/>
    <dgm:cxn modelId="{C76CE67A-263A-C749-BFD1-6D67210575F6}" type="presOf" srcId="{57037146-789E-451A-8535-5824FD8191B4}" destId="{397316AF-890A-4147-A633-BB54E55984E5}" srcOrd="0" destOrd="0" presId="urn:microsoft.com/office/officeart/2005/8/layout/vList2"/>
    <dgm:cxn modelId="{AF05EC8E-B773-6746-9F3B-56522F049BE3}" type="presOf" srcId="{7B7196D3-1E20-47DC-BB9F-3B20F4175DC3}" destId="{397316AF-890A-4147-A633-BB54E55984E5}" srcOrd="0" destOrd="1" presId="urn:microsoft.com/office/officeart/2005/8/layout/vList2"/>
    <dgm:cxn modelId="{3D9438A2-D054-D744-B9E8-2D6D2CA7DFCD}" type="presOf" srcId="{0B38EF2A-ADD6-47DF-859F-4324A59A2C3B}" destId="{81B2E23D-8F9C-8B43-A2B0-250A1AA70231}" srcOrd="0" destOrd="0" presId="urn:microsoft.com/office/officeart/2005/8/layout/vList2"/>
    <dgm:cxn modelId="{2AA931D4-D8F9-4FF9-BB7F-0CC627AF0D02}" srcId="{0B38EF2A-ADD6-47DF-859F-4324A59A2C3B}" destId="{57037146-789E-451A-8535-5824FD8191B4}" srcOrd="0" destOrd="0" parTransId="{789B1321-365E-42C9-AF03-D2A7D731231B}" sibTransId="{F55444DF-CDFA-4C15-964C-62571B9F84EC}"/>
    <dgm:cxn modelId="{DAE6536A-A859-E34A-95B6-B9D243FC34DE}" type="presParOf" srcId="{1D502B91-1E43-B343-A0CE-A758868513E4}" destId="{81B2E23D-8F9C-8B43-A2B0-250A1AA70231}" srcOrd="0" destOrd="0" presId="urn:microsoft.com/office/officeart/2005/8/layout/vList2"/>
    <dgm:cxn modelId="{51D1C9C1-3407-F646-B27F-999CF196C7F8}" type="presParOf" srcId="{1D502B91-1E43-B343-A0CE-A758868513E4}" destId="{397316AF-890A-4147-A633-BB54E55984E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2B6484-F647-47CF-A47C-D751538BAD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A8AA5-8E00-4F56-A5FE-83F5B3D54625}">
      <dgm:prSet/>
      <dgm:spPr/>
      <dgm:t>
        <a:bodyPr/>
        <a:lstStyle/>
        <a:p>
          <a:r>
            <a:rPr lang="ru-RU"/>
            <a:t>Нет, не вправе. </a:t>
          </a:r>
        </a:p>
        <a:p>
          <a:r>
            <a:rPr lang="ru-RU"/>
            <a:t>Сначала он должен пройти профессиональную переподготовку или курсы повышения квалификации (в объеме от 72 часов) по особенностям организации обучения и воспитания обучающихся с ОВЗ и (или) введения ФГОС НОО ОВЗ и (или) ФГОС обучающихся с умственной отсталостью.</a:t>
          </a:r>
          <a:endParaRPr lang="en-US"/>
        </a:p>
      </dgm:t>
    </dgm:pt>
    <dgm:pt modelId="{393B615E-1933-4480-B330-8F77EC3D54E4}" type="parTrans" cxnId="{D911F882-EFEC-40C9-A147-0AE680F55D6D}">
      <dgm:prSet/>
      <dgm:spPr/>
      <dgm:t>
        <a:bodyPr/>
        <a:lstStyle/>
        <a:p>
          <a:endParaRPr lang="en-US"/>
        </a:p>
      </dgm:t>
    </dgm:pt>
    <dgm:pt modelId="{E4838F40-81F9-478B-9CC7-F0D04535E7EB}" type="sibTrans" cxnId="{D911F882-EFEC-40C9-A147-0AE680F55D6D}">
      <dgm:prSet/>
      <dgm:spPr/>
      <dgm:t>
        <a:bodyPr/>
        <a:lstStyle/>
        <a:p>
          <a:endParaRPr lang="en-US"/>
        </a:p>
      </dgm:t>
    </dgm:pt>
    <dgm:pt modelId="{B506EAFD-21CF-4E01-872D-BEF7FC42324D}">
      <dgm:prSet/>
      <dgm:spPr/>
      <dgm:t>
        <a:bodyPr/>
        <a:lstStyle/>
        <a:p>
          <a:r>
            <a:rPr lang="ru-RU"/>
            <a:t>Кроме этого, педагог дополнительного образования должен иметь высшее или среднее образование в области, соответствующей профилю кружка, либо высшее педагогическое образование. Стаж работы не учитывается.</a:t>
          </a:r>
          <a:endParaRPr lang="en-US"/>
        </a:p>
      </dgm:t>
    </dgm:pt>
    <dgm:pt modelId="{9E196979-11C8-421A-AF3F-33DBFE2DE5DB}" type="parTrans" cxnId="{C416ACB9-A59C-4949-AE8F-462602857528}">
      <dgm:prSet/>
      <dgm:spPr/>
      <dgm:t>
        <a:bodyPr/>
        <a:lstStyle/>
        <a:p>
          <a:endParaRPr lang="en-US"/>
        </a:p>
      </dgm:t>
    </dgm:pt>
    <dgm:pt modelId="{055A42B9-E1AE-4A7B-A2D0-CC817BCBD148}" type="sibTrans" cxnId="{C416ACB9-A59C-4949-AE8F-462602857528}">
      <dgm:prSet/>
      <dgm:spPr/>
      <dgm:t>
        <a:bodyPr/>
        <a:lstStyle/>
        <a:p>
          <a:endParaRPr lang="en-US"/>
        </a:p>
      </dgm:t>
    </dgm:pt>
    <dgm:pt modelId="{80521F40-BF89-7E4D-BABB-2828260FBEDD}" type="pres">
      <dgm:prSet presAssocID="{462B6484-F647-47CF-A47C-D751538BAD41}" presName="linear" presStyleCnt="0">
        <dgm:presLayoutVars>
          <dgm:animLvl val="lvl"/>
          <dgm:resizeHandles val="exact"/>
        </dgm:presLayoutVars>
      </dgm:prSet>
      <dgm:spPr/>
    </dgm:pt>
    <dgm:pt modelId="{CC3E338E-A035-1146-A959-B25DDAFD8DEF}" type="pres">
      <dgm:prSet presAssocID="{574A8AA5-8E00-4F56-A5FE-83F5B3D546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F990F3-4258-A942-B119-FA7C5151E582}" type="pres">
      <dgm:prSet presAssocID="{E4838F40-81F9-478B-9CC7-F0D04535E7EB}" presName="spacer" presStyleCnt="0"/>
      <dgm:spPr/>
    </dgm:pt>
    <dgm:pt modelId="{A63DC4FC-C189-3345-AA28-99BDB6A40ED4}" type="pres">
      <dgm:prSet presAssocID="{B506EAFD-21CF-4E01-872D-BEF7FC42324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CA1EE1C-0A98-5044-B84E-4792D8FE4C0F}" type="presOf" srcId="{B506EAFD-21CF-4E01-872D-BEF7FC42324D}" destId="{A63DC4FC-C189-3345-AA28-99BDB6A40ED4}" srcOrd="0" destOrd="0" presId="urn:microsoft.com/office/officeart/2005/8/layout/vList2"/>
    <dgm:cxn modelId="{C988FB64-5196-174F-896A-243CBE0EF3F1}" type="presOf" srcId="{462B6484-F647-47CF-A47C-D751538BAD41}" destId="{80521F40-BF89-7E4D-BABB-2828260FBEDD}" srcOrd="0" destOrd="0" presId="urn:microsoft.com/office/officeart/2005/8/layout/vList2"/>
    <dgm:cxn modelId="{E5DAED81-E314-8447-8894-A5FF91D24658}" type="presOf" srcId="{574A8AA5-8E00-4F56-A5FE-83F5B3D54625}" destId="{CC3E338E-A035-1146-A959-B25DDAFD8DEF}" srcOrd="0" destOrd="0" presId="urn:microsoft.com/office/officeart/2005/8/layout/vList2"/>
    <dgm:cxn modelId="{D911F882-EFEC-40C9-A147-0AE680F55D6D}" srcId="{462B6484-F647-47CF-A47C-D751538BAD41}" destId="{574A8AA5-8E00-4F56-A5FE-83F5B3D54625}" srcOrd="0" destOrd="0" parTransId="{393B615E-1933-4480-B330-8F77EC3D54E4}" sibTransId="{E4838F40-81F9-478B-9CC7-F0D04535E7EB}"/>
    <dgm:cxn modelId="{C416ACB9-A59C-4949-AE8F-462602857528}" srcId="{462B6484-F647-47CF-A47C-D751538BAD41}" destId="{B506EAFD-21CF-4E01-872D-BEF7FC42324D}" srcOrd="1" destOrd="0" parTransId="{9E196979-11C8-421A-AF3F-33DBFE2DE5DB}" sibTransId="{055A42B9-E1AE-4A7B-A2D0-CC817BCBD148}"/>
    <dgm:cxn modelId="{3EF50158-AFED-AC4C-9716-AA901E66CE8B}" type="presParOf" srcId="{80521F40-BF89-7E4D-BABB-2828260FBEDD}" destId="{CC3E338E-A035-1146-A959-B25DDAFD8DEF}" srcOrd="0" destOrd="0" presId="urn:microsoft.com/office/officeart/2005/8/layout/vList2"/>
    <dgm:cxn modelId="{1BEA6E74-F62A-0C4C-9C3D-97D09496F5E5}" type="presParOf" srcId="{80521F40-BF89-7E4D-BABB-2828260FBEDD}" destId="{00F990F3-4258-A942-B119-FA7C5151E582}" srcOrd="1" destOrd="0" presId="urn:microsoft.com/office/officeart/2005/8/layout/vList2"/>
    <dgm:cxn modelId="{663386C2-910B-224C-956B-422666D143B7}" type="presParOf" srcId="{80521F40-BF89-7E4D-BABB-2828260FBEDD}" destId="{A63DC4FC-C189-3345-AA28-99BDB6A40E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A0358-0368-4FA0-898C-ADC64B7AB6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C01486-220A-4070-89A7-F5E6B64E53D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/>
            <a:t>Учителя и специалисты сопровождения разрабатывают и реализуют адаптированные программы.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/>
            <a:t>При этом содержание предмета адаптирует учитель, а специалисты сопровождения помогают ему выявить особые образовательные потребности детей и проводят коррекционно-развивающие занятия.</a:t>
          </a:r>
          <a:endParaRPr lang="en-US" sz="2000" i="1"/>
        </a:p>
      </dgm:t>
    </dgm:pt>
    <dgm:pt modelId="{08AA4869-BD78-467D-9AE2-8D1CE0D1A7F5}" type="parTrans" cxnId="{91450F68-6371-47AF-9F58-CBC2901AFE6D}">
      <dgm:prSet/>
      <dgm:spPr/>
      <dgm:t>
        <a:bodyPr/>
        <a:lstStyle/>
        <a:p>
          <a:endParaRPr lang="en-US"/>
        </a:p>
      </dgm:t>
    </dgm:pt>
    <dgm:pt modelId="{5C67AB14-12E7-40D0-A6C6-B03820BE331E}" type="sibTrans" cxnId="{91450F68-6371-47AF-9F58-CBC2901AFE6D}">
      <dgm:prSet/>
      <dgm:spPr/>
      <dgm:t>
        <a:bodyPr/>
        <a:lstStyle/>
        <a:p>
          <a:endParaRPr lang="en-US"/>
        </a:p>
      </dgm:t>
    </dgm:pt>
    <dgm:pt modelId="{58D826C1-ED61-41CD-9E63-B391E64A5DDD}">
      <dgm:prSet custT="1"/>
      <dgm:spPr/>
      <dgm:t>
        <a:bodyPr/>
        <a:lstStyle/>
        <a:p>
          <a:r>
            <a:rPr lang="ru-RU" sz="2000" b="1"/>
            <a:t>Тьютор:</a:t>
          </a:r>
          <a:endParaRPr lang="ru-RU" sz="2000"/>
        </a:p>
        <a:p>
          <a:r>
            <a:rPr lang="ru-RU" sz="2000"/>
            <a:t>- находится рядом с учеником и помогает ребенку осваивать содержание программы </a:t>
          </a:r>
        </a:p>
        <a:p>
          <a:r>
            <a:rPr lang="ru-RU" sz="2000"/>
            <a:t>- ведет педагогическую и воспитательную работу на каждом этапе образовательной деятельности.</a:t>
          </a:r>
        </a:p>
        <a:p>
          <a:r>
            <a:rPr lang="ru-RU" sz="2000"/>
            <a:t>- организует общение ребенка с ОВЗ с детским коллективом на переменах</a:t>
          </a:r>
        </a:p>
        <a:p>
          <a:r>
            <a:rPr lang="ru-RU" sz="2000"/>
            <a:t>- помогает всем участникам образовательной деятельности понять, какую помощь можно оказать ребенку с ОВЗ и как правильно это сделать</a:t>
          </a:r>
          <a:endParaRPr lang="en-US" sz="2000"/>
        </a:p>
      </dgm:t>
    </dgm:pt>
    <dgm:pt modelId="{18030479-7E46-46D0-B5C6-7790FD8FE382}" type="parTrans" cxnId="{E98847DB-ACEE-4000-AC21-4FB497C2224D}">
      <dgm:prSet/>
      <dgm:spPr/>
      <dgm:t>
        <a:bodyPr/>
        <a:lstStyle/>
        <a:p>
          <a:endParaRPr lang="en-US"/>
        </a:p>
      </dgm:t>
    </dgm:pt>
    <dgm:pt modelId="{B8BD8EC9-2DD8-443A-BF0F-6A51808F8742}" type="sibTrans" cxnId="{E98847DB-ACEE-4000-AC21-4FB497C2224D}">
      <dgm:prSet/>
      <dgm:spPr/>
      <dgm:t>
        <a:bodyPr/>
        <a:lstStyle/>
        <a:p>
          <a:endParaRPr lang="en-US"/>
        </a:p>
      </dgm:t>
    </dgm:pt>
    <dgm:pt modelId="{F7803F0C-F5DB-0146-849F-6002612AFC64}" type="pres">
      <dgm:prSet presAssocID="{072A0358-0368-4FA0-898C-ADC64B7AB674}" presName="linear" presStyleCnt="0">
        <dgm:presLayoutVars>
          <dgm:animLvl val="lvl"/>
          <dgm:resizeHandles val="exact"/>
        </dgm:presLayoutVars>
      </dgm:prSet>
      <dgm:spPr/>
    </dgm:pt>
    <dgm:pt modelId="{2A87B8EE-AD98-2344-A5DD-AE783D91FBAA}" type="pres">
      <dgm:prSet presAssocID="{A4C01486-220A-4070-89A7-F5E6B64E53D4}" presName="parentText" presStyleLbl="node1" presStyleIdx="0" presStyleCnt="2" custScaleY="53103" custLinFactY="-3748" custLinFactNeighborX="0" custLinFactNeighborY="-100000">
        <dgm:presLayoutVars>
          <dgm:chMax val="0"/>
          <dgm:bulletEnabled val="1"/>
        </dgm:presLayoutVars>
      </dgm:prSet>
      <dgm:spPr/>
    </dgm:pt>
    <dgm:pt modelId="{56590991-6945-E54F-B50A-37EBB7C53997}" type="pres">
      <dgm:prSet presAssocID="{5C67AB14-12E7-40D0-A6C6-B03820BE331E}" presName="spacer" presStyleCnt="0"/>
      <dgm:spPr/>
    </dgm:pt>
    <dgm:pt modelId="{E9DAD441-8195-164A-A3E3-0198C37F775D}" type="pres">
      <dgm:prSet presAssocID="{58D826C1-ED61-41CD-9E63-B391E64A5DDD}" presName="parentText" presStyleLbl="node1" presStyleIdx="1" presStyleCnt="2" custScaleY="112956">
        <dgm:presLayoutVars>
          <dgm:chMax val="0"/>
          <dgm:bulletEnabled val="1"/>
        </dgm:presLayoutVars>
      </dgm:prSet>
      <dgm:spPr/>
    </dgm:pt>
  </dgm:ptLst>
  <dgm:cxnLst>
    <dgm:cxn modelId="{91450F68-6371-47AF-9F58-CBC2901AFE6D}" srcId="{072A0358-0368-4FA0-898C-ADC64B7AB674}" destId="{A4C01486-220A-4070-89A7-F5E6B64E53D4}" srcOrd="0" destOrd="0" parTransId="{08AA4869-BD78-467D-9AE2-8D1CE0D1A7F5}" sibTransId="{5C67AB14-12E7-40D0-A6C6-B03820BE331E}"/>
    <dgm:cxn modelId="{42CF28CF-8034-0045-9B0F-FC284D68C5FA}" type="presOf" srcId="{A4C01486-220A-4070-89A7-F5E6B64E53D4}" destId="{2A87B8EE-AD98-2344-A5DD-AE783D91FBAA}" srcOrd="0" destOrd="0" presId="urn:microsoft.com/office/officeart/2005/8/layout/vList2"/>
    <dgm:cxn modelId="{E98847DB-ACEE-4000-AC21-4FB497C2224D}" srcId="{072A0358-0368-4FA0-898C-ADC64B7AB674}" destId="{58D826C1-ED61-41CD-9E63-B391E64A5DDD}" srcOrd="1" destOrd="0" parTransId="{18030479-7E46-46D0-B5C6-7790FD8FE382}" sibTransId="{B8BD8EC9-2DD8-443A-BF0F-6A51808F8742}"/>
    <dgm:cxn modelId="{EAAF01E4-33CE-CF4F-AC3F-15F421291328}" type="presOf" srcId="{58D826C1-ED61-41CD-9E63-B391E64A5DDD}" destId="{E9DAD441-8195-164A-A3E3-0198C37F775D}" srcOrd="0" destOrd="0" presId="urn:microsoft.com/office/officeart/2005/8/layout/vList2"/>
    <dgm:cxn modelId="{D3EFFBE5-A601-E14B-99DB-CDA203A8F2C1}" type="presOf" srcId="{072A0358-0368-4FA0-898C-ADC64B7AB674}" destId="{F7803F0C-F5DB-0146-849F-6002612AFC64}" srcOrd="0" destOrd="0" presId="urn:microsoft.com/office/officeart/2005/8/layout/vList2"/>
    <dgm:cxn modelId="{CCE8965B-39F5-C74E-9EFE-5A75A30146ED}" type="presParOf" srcId="{F7803F0C-F5DB-0146-849F-6002612AFC64}" destId="{2A87B8EE-AD98-2344-A5DD-AE783D91FBAA}" srcOrd="0" destOrd="0" presId="urn:microsoft.com/office/officeart/2005/8/layout/vList2"/>
    <dgm:cxn modelId="{5C125699-E479-6842-AEBE-EA4BB189FC79}" type="presParOf" srcId="{F7803F0C-F5DB-0146-849F-6002612AFC64}" destId="{56590991-6945-E54F-B50A-37EBB7C53997}" srcOrd="1" destOrd="0" presId="urn:microsoft.com/office/officeart/2005/8/layout/vList2"/>
    <dgm:cxn modelId="{284B9912-EC60-1541-8162-35CBB8FC6465}" type="presParOf" srcId="{F7803F0C-F5DB-0146-849F-6002612AFC64}" destId="{E9DAD441-8195-164A-A3E3-0198C37F775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D731E-AC96-4C63-B200-0775ABC8C6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425206-6F6A-427C-87EF-F2DB32A1392A}">
      <dgm:prSet/>
      <dgm:spPr/>
      <dgm:t>
        <a:bodyPr/>
        <a:lstStyle/>
        <a:p>
          <a:r>
            <a:rPr lang="en-US"/>
            <a:t>Приказом </a:t>
          </a:r>
          <a:r>
            <a:rPr lang="ru-RU"/>
            <a:t>М</a:t>
          </a:r>
          <a:r>
            <a:rPr lang="en-US"/>
            <a:t>интруда России от 10.01.2017 № 10н, утвержд</a:t>
          </a:r>
          <a:r>
            <a:rPr lang="ru-RU"/>
            <a:t>ё</a:t>
          </a:r>
          <a:r>
            <a:rPr lang="en-US"/>
            <a:t>н ПРОФЕССИОНАЛЬНЫЙ СТАНДАРТ      «Cпециалист в области воспитания», </a:t>
          </a:r>
        </a:p>
      </dgm:t>
    </dgm:pt>
    <dgm:pt modelId="{48FDFDA2-B279-447A-BE3B-4B356D02417D}" type="parTrans" cxnId="{09A084E8-53E4-494A-90AB-F8C75016A20C}">
      <dgm:prSet/>
      <dgm:spPr/>
      <dgm:t>
        <a:bodyPr/>
        <a:lstStyle/>
        <a:p>
          <a:endParaRPr lang="en-US"/>
        </a:p>
      </dgm:t>
    </dgm:pt>
    <dgm:pt modelId="{3156ECC7-CECB-4082-AF77-A8B5CDBB5C12}" type="sibTrans" cxnId="{09A084E8-53E4-494A-90AB-F8C75016A20C}">
      <dgm:prSet/>
      <dgm:spPr/>
      <dgm:t>
        <a:bodyPr/>
        <a:lstStyle/>
        <a:p>
          <a:endParaRPr lang="en-US"/>
        </a:p>
      </dgm:t>
    </dgm:pt>
    <dgm:pt modelId="{1D2A0FF4-23FA-4D7E-A697-7BCAE2B33E9E}">
      <dgm:prSet/>
      <dgm:spPr/>
      <dgm:t>
        <a:bodyPr/>
        <a:lstStyle/>
        <a:p>
          <a:r>
            <a:rPr lang="en-US"/>
            <a:t>в котором одной из шести обобщенных трудовых функций определена функция </a:t>
          </a:r>
          <a:r>
            <a:rPr lang="en-US" b="1" i="1"/>
            <a:t>"тьюторское сопровождение обучающихся"</a:t>
          </a:r>
          <a:r>
            <a:rPr lang="en-US"/>
            <a:t>.</a:t>
          </a:r>
        </a:p>
      </dgm:t>
    </dgm:pt>
    <dgm:pt modelId="{47BE3254-E4C6-426C-99F5-1F2A73D876B2}" type="parTrans" cxnId="{50D697E4-927D-4F6E-AF81-9A871DBA752D}">
      <dgm:prSet/>
      <dgm:spPr/>
      <dgm:t>
        <a:bodyPr/>
        <a:lstStyle/>
        <a:p>
          <a:endParaRPr lang="en-US"/>
        </a:p>
      </dgm:t>
    </dgm:pt>
    <dgm:pt modelId="{E2A7BDD6-2658-4894-A995-189528642290}" type="sibTrans" cxnId="{50D697E4-927D-4F6E-AF81-9A871DBA752D}">
      <dgm:prSet/>
      <dgm:spPr/>
      <dgm:t>
        <a:bodyPr/>
        <a:lstStyle/>
        <a:p>
          <a:endParaRPr lang="en-US"/>
        </a:p>
      </dgm:t>
    </dgm:pt>
    <dgm:pt modelId="{CCBD8312-B4F5-2848-AD57-62D96CEB3807}" type="pres">
      <dgm:prSet presAssocID="{649D731E-AC96-4C63-B200-0775ABC8C6D5}" presName="vert0" presStyleCnt="0">
        <dgm:presLayoutVars>
          <dgm:dir/>
          <dgm:animOne val="branch"/>
          <dgm:animLvl val="lvl"/>
        </dgm:presLayoutVars>
      </dgm:prSet>
      <dgm:spPr/>
    </dgm:pt>
    <dgm:pt modelId="{F294F50F-AE9C-3C41-A491-F85044CCC5DB}" type="pres">
      <dgm:prSet presAssocID="{51425206-6F6A-427C-87EF-F2DB32A1392A}" presName="thickLine" presStyleLbl="alignNode1" presStyleIdx="0" presStyleCnt="2"/>
      <dgm:spPr/>
    </dgm:pt>
    <dgm:pt modelId="{61D9C711-BB8D-8843-B935-A6140EB9BDBA}" type="pres">
      <dgm:prSet presAssocID="{51425206-6F6A-427C-87EF-F2DB32A1392A}" presName="horz1" presStyleCnt="0"/>
      <dgm:spPr/>
    </dgm:pt>
    <dgm:pt modelId="{AD263586-40C3-5C40-9548-80B85E3B9971}" type="pres">
      <dgm:prSet presAssocID="{51425206-6F6A-427C-87EF-F2DB32A1392A}" presName="tx1" presStyleLbl="revTx" presStyleIdx="0" presStyleCnt="2"/>
      <dgm:spPr/>
    </dgm:pt>
    <dgm:pt modelId="{40F89AD6-6E40-3F46-A3E9-86C0AF751516}" type="pres">
      <dgm:prSet presAssocID="{51425206-6F6A-427C-87EF-F2DB32A1392A}" presName="vert1" presStyleCnt="0"/>
      <dgm:spPr/>
    </dgm:pt>
    <dgm:pt modelId="{79CBC6C7-538C-B34E-BCC8-7F29FEEAAE1C}" type="pres">
      <dgm:prSet presAssocID="{1D2A0FF4-23FA-4D7E-A697-7BCAE2B33E9E}" presName="thickLine" presStyleLbl="alignNode1" presStyleIdx="1" presStyleCnt="2"/>
      <dgm:spPr/>
    </dgm:pt>
    <dgm:pt modelId="{BFAD765B-1509-CD46-AEF2-E0086CABF7F3}" type="pres">
      <dgm:prSet presAssocID="{1D2A0FF4-23FA-4D7E-A697-7BCAE2B33E9E}" presName="horz1" presStyleCnt="0"/>
      <dgm:spPr/>
    </dgm:pt>
    <dgm:pt modelId="{BD6C4433-B3BA-8747-9A54-3B2ED2303F0C}" type="pres">
      <dgm:prSet presAssocID="{1D2A0FF4-23FA-4D7E-A697-7BCAE2B33E9E}" presName="tx1" presStyleLbl="revTx" presStyleIdx="1" presStyleCnt="2"/>
      <dgm:spPr/>
    </dgm:pt>
    <dgm:pt modelId="{CD400D85-1DBE-7845-B615-CDD95ACB5316}" type="pres">
      <dgm:prSet presAssocID="{1D2A0FF4-23FA-4D7E-A697-7BCAE2B33E9E}" presName="vert1" presStyleCnt="0"/>
      <dgm:spPr/>
    </dgm:pt>
  </dgm:ptLst>
  <dgm:cxnLst>
    <dgm:cxn modelId="{E4449415-2BC1-C448-ADE4-EDED4BA3B4EB}" type="presOf" srcId="{1D2A0FF4-23FA-4D7E-A697-7BCAE2B33E9E}" destId="{BD6C4433-B3BA-8747-9A54-3B2ED2303F0C}" srcOrd="0" destOrd="0" presId="urn:microsoft.com/office/officeart/2008/layout/LinedList"/>
    <dgm:cxn modelId="{D950465C-37AE-9741-93EA-8926F736A91D}" type="presOf" srcId="{51425206-6F6A-427C-87EF-F2DB32A1392A}" destId="{AD263586-40C3-5C40-9548-80B85E3B9971}" srcOrd="0" destOrd="0" presId="urn:microsoft.com/office/officeart/2008/layout/LinedList"/>
    <dgm:cxn modelId="{85E12BB9-20B5-B84C-AE45-C6F9A0DD94B7}" type="presOf" srcId="{649D731E-AC96-4C63-B200-0775ABC8C6D5}" destId="{CCBD8312-B4F5-2848-AD57-62D96CEB3807}" srcOrd="0" destOrd="0" presId="urn:microsoft.com/office/officeart/2008/layout/LinedList"/>
    <dgm:cxn modelId="{50D697E4-927D-4F6E-AF81-9A871DBA752D}" srcId="{649D731E-AC96-4C63-B200-0775ABC8C6D5}" destId="{1D2A0FF4-23FA-4D7E-A697-7BCAE2B33E9E}" srcOrd="1" destOrd="0" parTransId="{47BE3254-E4C6-426C-99F5-1F2A73D876B2}" sibTransId="{E2A7BDD6-2658-4894-A995-189528642290}"/>
    <dgm:cxn modelId="{09A084E8-53E4-494A-90AB-F8C75016A20C}" srcId="{649D731E-AC96-4C63-B200-0775ABC8C6D5}" destId="{51425206-6F6A-427C-87EF-F2DB32A1392A}" srcOrd="0" destOrd="0" parTransId="{48FDFDA2-B279-447A-BE3B-4B356D02417D}" sibTransId="{3156ECC7-CECB-4082-AF77-A8B5CDBB5C12}"/>
    <dgm:cxn modelId="{1A54266D-2A8B-934C-AD20-F2A5095614D5}" type="presParOf" srcId="{CCBD8312-B4F5-2848-AD57-62D96CEB3807}" destId="{F294F50F-AE9C-3C41-A491-F85044CCC5DB}" srcOrd="0" destOrd="0" presId="urn:microsoft.com/office/officeart/2008/layout/LinedList"/>
    <dgm:cxn modelId="{87EBD763-C3D4-E644-8A25-AE137AC1A35D}" type="presParOf" srcId="{CCBD8312-B4F5-2848-AD57-62D96CEB3807}" destId="{61D9C711-BB8D-8843-B935-A6140EB9BDBA}" srcOrd="1" destOrd="0" presId="urn:microsoft.com/office/officeart/2008/layout/LinedList"/>
    <dgm:cxn modelId="{D49D31E7-5D02-EF47-A939-C2A08CFCAC19}" type="presParOf" srcId="{61D9C711-BB8D-8843-B935-A6140EB9BDBA}" destId="{AD263586-40C3-5C40-9548-80B85E3B9971}" srcOrd="0" destOrd="0" presId="urn:microsoft.com/office/officeart/2008/layout/LinedList"/>
    <dgm:cxn modelId="{B75407A5-FF61-9D4E-BBF7-3548AABE6FE6}" type="presParOf" srcId="{61D9C711-BB8D-8843-B935-A6140EB9BDBA}" destId="{40F89AD6-6E40-3F46-A3E9-86C0AF751516}" srcOrd="1" destOrd="0" presId="urn:microsoft.com/office/officeart/2008/layout/LinedList"/>
    <dgm:cxn modelId="{60F1CCED-537F-6140-9367-F65467E96EBE}" type="presParOf" srcId="{CCBD8312-B4F5-2848-AD57-62D96CEB3807}" destId="{79CBC6C7-538C-B34E-BCC8-7F29FEEAAE1C}" srcOrd="2" destOrd="0" presId="urn:microsoft.com/office/officeart/2008/layout/LinedList"/>
    <dgm:cxn modelId="{A924B3AF-864E-9548-A568-D592B5178E67}" type="presParOf" srcId="{CCBD8312-B4F5-2848-AD57-62D96CEB3807}" destId="{BFAD765B-1509-CD46-AEF2-E0086CABF7F3}" srcOrd="3" destOrd="0" presId="urn:microsoft.com/office/officeart/2008/layout/LinedList"/>
    <dgm:cxn modelId="{2C3057C0-0617-F242-9204-D577CB968950}" type="presParOf" srcId="{BFAD765B-1509-CD46-AEF2-E0086CABF7F3}" destId="{BD6C4433-B3BA-8747-9A54-3B2ED2303F0C}" srcOrd="0" destOrd="0" presId="urn:microsoft.com/office/officeart/2008/layout/LinedList"/>
    <dgm:cxn modelId="{54576E6E-1037-604F-8B53-C506F37BD341}" type="presParOf" srcId="{BFAD765B-1509-CD46-AEF2-E0086CABF7F3}" destId="{CD400D85-1DBE-7845-B615-CDD95ACB53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E5A9EF-7783-48C4-AAE5-6D9A07EB4F9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704FEC-BE7C-43C8-B985-7C6B01F637D7}">
      <dgm:prSet/>
      <dgm:spPr/>
      <dgm:t>
        <a:bodyPr/>
        <a:lstStyle/>
        <a:p>
          <a:r>
            <a:rPr lang="ru-RU"/>
            <a:t>организация индивидуальной работы обучающихся, выявление их особых интересов, способностей, оказание помощи в выборе оптимального для школьника профиля подготовки</a:t>
          </a:r>
          <a:endParaRPr lang="en-US"/>
        </a:p>
      </dgm:t>
    </dgm:pt>
    <dgm:pt modelId="{F93CDE8B-8812-47D6-816D-17CA6CD875E1}" type="parTrans" cxnId="{A778F6AD-80E0-4235-BE1D-6833B1B8FBF8}">
      <dgm:prSet/>
      <dgm:spPr/>
      <dgm:t>
        <a:bodyPr/>
        <a:lstStyle/>
        <a:p>
          <a:endParaRPr lang="en-US"/>
        </a:p>
      </dgm:t>
    </dgm:pt>
    <dgm:pt modelId="{B441CD9A-7E0C-4095-88A9-92BE47744820}" type="sibTrans" cxnId="{A778F6AD-80E0-4235-BE1D-6833B1B8FBF8}">
      <dgm:prSet/>
      <dgm:spPr/>
      <dgm:t>
        <a:bodyPr/>
        <a:lstStyle/>
        <a:p>
          <a:endParaRPr lang="en-US"/>
        </a:p>
      </dgm:t>
    </dgm:pt>
    <dgm:pt modelId="{0ECD6CF1-5FAF-43F5-AC04-7DB1F866EC78}">
      <dgm:prSet/>
      <dgm:spPr/>
      <dgm:t>
        <a:bodyPr/>
        <a:lstStyle/>
        <a:p>
          <a:r>
            <a:rPr lang="ru-RU"/>
            <a:t>оказание помощи обучающимся в поиске информационных материалов для саморазвития</a:t>
          </a:r>
          <a:endParaRPr lang="en-US"/>
        </a:p>
      </dgm:t>
    </dgm:pt>
    <dgm:pt modelId="{D931CBB5-290D-479C-A6D2-48807D0062FC}" type="parTrans" cxnId="{D72C3C9B-4B5E-4FF4-8AD0-EC486FCACFEF}">
      <dgm:prSet/>
      <dgm:spPr/>
      <dgm:t>
        <a:bodyPr/>
        <a:lstStyle/>
        <a:p>
          <a:endParaRPr lang="en-US"/>
        </a:p>
      </dgm:t>
    </dgm:pt>
    <dgm:pt modelId="{6A62961D-40C4-4E50-9DEF-66605E16BF80}" type="sibTrans" cxnId="{D72C3C9B-4B5E-4FF4-8AD0-EC486FCACFEF}">
      <dgm:prSet/>
      <dgm:spPr/>
      <dgm:t>
        <a:bodyPr/>
        <a:lstStyle/>
        <a:p>
          <a:endParaRPr lang="en-US"/>
        </a:p>
      </dgm:t>
    </dgm:pt>
    <dgm:pt modelId="{2438F065-60EC-4C87-8FAD-20A16C68DF4F}">
      <dgm:prSet/>
      <dgm:spPr/>
      <dgm:t>
        <a:bodyPr/>
        <a:lstStyle/>
        <a:p>
          <a:r>
            <a:rPr lang="ru-RU"/>
            <a:t>поиск вместе с конкретным учеником причин неудач в обучении, ориентиров и целей в образовательной деятельности</a:t>
          </a:r>
          <a:endParaRPr lang="en-US"/>
        </a:p>
      </dgm:t>
    </dgm:pt>
    <dgm:pt modelId="{F5AD63A9-3B28-4297-BAB5-4A877BD8624A}" type="parTrans" cxnId="{62EBC0C7-411E-4892-BCE0-19041181FF24}">
      <dgm:prSet/>
      <dgm:spPr/>
      <dgm:t>
        <a:bodyPr/>
        <a:lstStyle/>
        <a:p>
          <a:endParaRPr lang="en-US"/>
        </a:p>
      </dgm:t>
    </dgm:pt>
    <dgm:pt modelId="{DDBF92CF-BE08-48BC-80FA-F2722A72ED35}" type="sibTrans" cxnId="{62EBC0C7-411E-4892-BCE0-19041181FF24}">
      <dgm:prSet/>
      <dgm:spPr/>
      <dgm:t>
        <a:bodyPr/>
        <a:lstStyle/>
        <a:p>
          <a:endParaRPr lang="en-US"/>
        </a:p>
      </dgm:t>
    </dgm:pt>
    <dgm:pt modelId="{B38C2F39-4408-481B-9159-FD93D545087D}">
      <dgm:prSet/>
      <dgm:spPr/>
      <dgm:t>
        <a:bodyPr/>
        <a:lstStyle/>
        <a:p>
          <a:r>
            <a:rPr lang="ru-RU"/>
            <a:t>организация системы профориентационной работы с учетом индивидуальных запросов, интересов и способностей обучающихся</a:t>
          </a:r>
          <a:endParaRPr lang="en-US"/>
        </a:p>
      </dgm:t>
    </dgm:pt>
    <dgm:pt modelId="{48A9E7FE-36FE-4E85-8717-895881149F7B}" type="parTrans" cxnId="{7D5CCCAD-AD36-41F5-A87B-FD32551CFE4B}">
      <dgm:prSet/>
      <dgm:spPr/>
      <dgm:t>
        <a:bodyPr/>
        <a:lstStyle/>
        <a:p>
          <a:endParaRPr lang="en-US"/>
        </a:p>
      </dgm:t>
    </dgm:pt>
    <dgm:pt modelId="{3BCC47AF-2260-4C21-80F8-B6B786A041C9}" type="sibTrans" cxnId="{7D5CCCAD-AD36-41F5-A87B-FD32551CFE4B}">
      <dgm:prSet/>
      <dgm:spPr/>
      <dgm:t>
        <a:bodyPr/>
        <a:lstStyle/>
        <a:p>
          <a:endParaRPr lang="en-US"/>
        </a:p>
      </dgm:t>
    </dgm:pt>
    <dgm:pt modelId="{0BDA4A1E-210D-44FC-8414-AB1E86EAA27C}">
      <dgm:prSet/>
      <dgm:spPr/>
      <dgm:t>
        <a:bodyPr/>
        <a:lstStyle/>
        <a:p>
          <a:r>
            <a:rPr lang="ru-RU"/>
            <a:t>оказание содействия в составлении индивидуальных учебных планов, планировании индивидуальных образовательных траекторий и маршрутов</a:t>
          </a:r>
          <a:endParaRPr lang="en-US"/>
        </a:p>
      </dgm:t>
    </dgm:pt>
    <dgm:pt modelId="{B49E6668-5A68-44D0-A644-75B700F5D46C}" type="parTrans" cxnId="{2114914A-0A40-44EB-BB27-ECEC23CBB4EC}">
      <dgm:prSet/>
      <dgm:spPr/>
      <dgm:t>
        <a:bodyPr/>
        <a:lstStyle/>
        <a:p>
          <a:endParaRPr lang="en-US"/>
        </a:p>
      </dgm:t>
    </dgm:pt>
    <dgm:pt modelId="{FDC57A99-C744-4763-9DEF-B0998EF72268}" type="sibTrans" cxnId="{2114914A-0A40-44EB-BB27-ECEC23CBB4EC}">
      <dgm:prSet/>
      <dgm:spPr/>
      <dgm:t>
        <a:bodyPr/>
        <a:lstStyle/>
        <a:p>
          <a:endParaRPr lang="en-US"/>
        </a:p>
      </dgm:t>
    </dgm:pt>
    <dgm:pt modelId="{3ECF609F-7248-4456-AFD6-213F481E89D8}">
      <dgm:prSet/>
      <dgm:spPr/>
      <dgm:t>
        <a:bodyPr/>
        <a:lstStyle/>
        <a:p>
          <a:r>
            <a:rPr lang="ru-RU"/>
            <a:t>оказание помощи обучающимся в самоанализе результатов учебной деятельности, корректировке индивидуальных учебных планов</a:t>
          </a:r>
          <a:endParaRPr lang="en-US"/>
        </a:p>
      </dgm:t>
    </dgm:pt>
    <dgm:pt modelId="{82DB8AEF-FB8D-4285-B97F-856D0EA52012}" type="parTrans" cxnId="{E44573F0-729B-432A-AF59-E285A7FB2CAF}">
      <dgm:prSet/>
      <dgm:spPr/>
      <dgm:t>
        <a:bodyPr/>
        <a:lstStyle/>
        <a:p>
          <a:endParaRPr lang="en-US"/>
        </a:p>
      </dgm:t>
    </dgm:pt>
    <dgm:pt modelId="{C3FBB4A8-3F13-4C41-B00B-C87E089C31F9}" type="sibTrans" cxnId="{E44573F0-729B-432A-AF59-E285A7FB2CAF}">
      <dgm:prSet/>
      <dgm:spPr/>
      <dgm:t>
        <a:bodyPr/>
        <a:lstStyle/>
        <a:p>
          <a:endParaRPr lang="en-US"/>
        </a:p>
      </dgm:t>
    </dgm:pt>
    <dgm:pt modelId="{57E57FDB-A3EC-4D5C-A413-28C97C7D3149}">
      <dgm:prSet/>
      <dgm:spPr/>
      <dgm:t>
        <a:bodyPr/>
        <a:lstStyle/>
        <a:p>
          <a:r>
            <a:rPr lang="ru-RU"/>
            <a:t>генерирование интеллектуальных и творческих способностей школьников для организации научно-исследовательской работы и внеурочных творческих мероприятий</a:t>
          </a:r>
          <a:endParaRPr lang="en-US"/>
        </a:p>
      </dgm:t>
    </dgm:pt>
    <dgm:pt modelId="{D597C67C-8CAA-4F4B-A32E-7B614EFAC8F7}" type="parTrans" cxnId="{700C26D0-A398-4E2A-AC1A-AF21F3F23FD1}">
      <dgm:prSet/>
      <dgm:spPr/>
      <dgm:t>
        <a:bodyPr/>
        <a:lstStyle/>
        <a:p>
          <a:endParaRPr lang="en-US"/>
        </a:p>
      </dgm:t>
    </dgm:pt>
    <dgm:pt modelId="{7C2D8066-0842-47D2-90D5-E55BA89A5F5A}" type="sibTrans" cxnId="{700C26D0-A398-4E2A-AC1A-AF21F3F23FD1}">
      <dgm:prSet/>
      <dgm:spPr/>
      <dgm:t>
        <a:bodyPr/>
        <a:lstStyle/>
        <a:p>
          <a:endParaRPr lang="en-US"/>
        </a:p>
      </dgm:t>
    </dgm:pt>
    <dgm:pt modelId="{10258061-E9C5-4E52-B6B5-87C160658249}">
      <dgm:prSet/>
      <dgm:spPr/>
      <dgm:t>
        <a:bodyPr/>
        <a:lstStyle/>
        <a:p>
          <a:r>
            <a:rPr lang="ru-RU"/>
            <a:t>организация взаимодействия учеников и педагогов с целью решения проблем в обучении, а также формирования и корректировки личных образовательных стратегий</a:t>
          </a:r>
          <a:endParaRPr lang="en-US"/>
        </a:p>
      </dgm:t>
    </dgm:pt>
    <dgm:pt modelId="{20A77159-ABF6-4682-823F-E5C61FF26489}" type="parTrans" cxnId="{618814CC-52C7-4A98-8E29-2038FE80AA11}">
      <dgm:prSet/>
      <dgm:spPr/>
      <dgm:t>
        <a:bodyPr/>
        <a:lstStyle/>
        <a:p>
          <a:endParaRPr lang="en-US"/>
        </a:p>
      </dgm:t>
    </dgm:pt>
    <dgm:pt modelId="{ED9FC8F2-902B-4B71-90F4-AE389111F744}" type="sibTrans" cxnId="{618814CC-52C7-4A98-8E29-2038FE80AA11}">
      <dgm:prSet/>
      <dgm:spPr/>
      <dgm:t>
        <a:bodyPr/>
        <a:lstStyle/>
        <a:p>
          <a:endParaRPr lang="en-US"/>
        </a:p>
      </dgm:t>
    </dgm:pt>
    <dgm:pt modelId="{4D7B5EF7-FA57-4D78-A8A0-B210F8A35EAB}">
      <dgm:prSet/>
      <dgm:spPr/>
      <dgm:t>
        <a:bodyPr/>
        <a:lstStyle/>
        <a:p>
          <a:r>
            <a:rPr lang="ru-RU"/>
            <a:t>координация работы с родителями по формированию индивидуальных учебных планов их детей</a:t>
          </a:r>
          <a:endParaRPr lang="en-US"/>
        </a:p>
      </dgm:t>
    </dgm:pt>
    <dgm:pt modelId="{C05DA58D-749E-487F-85EE-CEFEB58FFE6E}" type="parTrans" cxnId="{34237A7A-D129-4E54-849A-D56CA629E30D}">
      <dgm:prSet/>
      <dgm:spPr/>
      <dgm:t>
        <a:bodyPr/>
        <a:lstStyle/>
        <a:p>
          <a:endParaRPr lang="en-US"/>
        </a:p>
      </dgm:t>
    </dgm:pt>
    <dgm:pt modelId="{B886A7BD-569D-4213-98EE-3D2482EA1135}" type="sibTrans" cxnId="{34237A7A-D129-4E54-849A-D56CA629E30D}">
      <dgm:prSet/>
      <dgm:spPr/>
      <dgm:t>
        <a:bodyPr/>
        <a:lstStyle/>
        <a:p>
          <a:endParaRPr lang="en-US"/>
        </a:p>
      </dgm:t>
    </dgm:pt>
    <dgm:pt modelId="{26676713-F492-4722-B956-B96BB46C83B7}">
      <dgm:prSet/>
      <dgm:spPr/>
      <dgm:t>
        <a:bodyPr/>
        <a:lstStyle/>
        <a:p>
          <a:r>
            <a:rPr lang="ru-RU"/>
            <a:t>координация использования инновационных, в том числе информационно-коммуникационных, технологий в организации индивидуального обучения</a:t>
          </a:r>
          <a:endParaRPr lang="en-US"/>
        </a:p>
      </dgm:t>
    </dgm:pt>
    <dgm:pt modelId="{15B748FF-B26C-4F46-87AF-15B0CD02F8BF}" type="parTrans" cxnId="{6C16D755-2D73-43A7-B32B-BC155D7F4922}">
      <dgm:prSet/>
      <dgm:spPr/>
      <dgm:t>
        <a:bodyPr/>
        <a:lstStyle/>
        <a:p>
          <a:endParaRPr lang="en-US"/>
        </a:p>
      </dgm:t>
    </dgm:pt>
    <dgm:pt modelId="{CD31F723-64F9-4678-A9A5-55B909B12F48}" type="sibTrans" cxnId="{6C16D755-2D73-43A7-B32B-BC155D7F4922}">
      <dgm:prSet/>
      <dgm:spPr/>
      <dgm:t>
        <a:bodyPr/>
        <a:lstStyle/>
        <a:p>
          <a:endParaRPr lang="en-US"/>
        </a:p>
      </dgm:t>
    </dgm:pt>
    <dgm:pt modelId="{AB5AF100-B1FA-48D9-8D4F-F04436AC09EC}">
      <dgm:prSet/>
      <dgm:spPr/>
      <dgm:t>
        <a:bodyPr/>
        <a:lstStyle/>
        <a:p>
          <a:r>
            <a:rPr lang="ru-RU"/>
            <a:t>консультирование обучающихся и родителей по вопросам реализации индивидуальных программ обучения</a:t>
          </a:r>
          <a:endParaRPr lang="en-US"/>
        </a:p>
      </dgm:t>
    </dgm:pt>
    <dgm:pt modelId="{0BE9C3BF-2D5D-4231-8216-1252AF1D9E38}" type="parTrans" cxnId="{EE50F7ED-C2E1-4D1F-9A78-AE6816137154}">
      <dgm:prSet/>
      <dgm:spPr/>
      <dgm:t>
        <a:bodyPr/>
        <a:lstStyle/>
        <a:p>
          <a:endParaRPr lang="en-US"/>
        </a:p>
      </dgm:t>
    </dgm:pt>
    <dgm:pt modelId="{82FC89E7-DC68-4737-821F-C3521080280B}" type="sibTrans" cxnId="{EE50F7ED-C2E1-4D1F-9A78-AE6816137154}">
      <dgm:prSet/>
      <dgm:spPr/>
      <dgm:t>
        <a:bodyPr/>
        <a:lstStyle/>
        <a:p>
          <a:endParaRPr lang="en-US"/>
        </a:p>
      </dgm:t>
    </dgm:pt>
    <dgm:pt modelId="{808F811A-2C95-48C7-A836-282F825B4C74}">
      <dgm:prSet/>
      <dgm:spPr/>
      <dgm:t>
        <a:bodyPr/>
        <a:lstStyle/>
        <a:p>
          <a:r>
            <a:rPr lang="ru-RU"/>
            <a:t>анализ достижения учащимися образовательных цензов и др.</a:t>
          </a:r>
          <a:endParaRPr lang="en-US"/>
        </a:p>
      </dgm:t>
    </dgm:pt>
    <dgm:pt modelId="{B51D6468-21D0-4D77-B629-D34593244532}" type="parTrans" cxnId="{9748C5B6-ACF9-4BB1-81B3-C4B28B6F7407}">
      <dgm:prSet/>
      <dgm:spPr/>
      <dgm:t>
        <a:bodyPr/>
        <a:lstStyle/>
        <a:p>
          <a:endParaRPr lang="en-US"/>
        </a:p>
      </dgm:t>
    </dgm:pt>
    <dgm:pt modelId="{C558D374-A152-4AE1-A46F-9A217CA2D13A}" type="sibTrans" cxnId="{9748C5B6-ACF9-4BB1-81B3-C4B28B6F7407}">
      <dgm:prSet/>
      <dgm:spPr/>
      <dgm:t>
        <a:bodyPr/>
        <a:lstStyle/>
        <a:p>
          <a:endParaRPr lang="en-US"/>
        </a:p>
      </dgm:t>
    </dgm:pt>
    <dgm:pt modelId="{EF4B0941-16EA-9C4C-8678-3770D7D6D6F0}" type="pres">
      <dgm:prSet presAssocID="{F1E5A9EF-7783-48C4-AAE5-6D9A07EB4F9F}" presName="diagram" presStyleCnt="0">
        <dgm:presLayoutVars>
          <dgm:dir/>
          <dgm:resizeHandles val="exact"/>
        </dgm:presLayoutVars>
      </dgm:prSet>
      <dgm:spPr/>
    </dgm:pt>
    <dgm:pt modelId="{D4B5627D-7C98-DE4F-8E49-3163409E727A}" type="pres">
      <dgm:prSet presAssocID="{C8704FEC-BE7C-43C8-B985-7C6B01F637D7}" presName="node" presStyleLbl="node1" presStyleIdx="0" presStyleCnt="12">
        <dgm:presLayoutVars>
          <dgm:bulletEnabled val="1"/>
        </dgm:presLayoutVars>
      </dgm:prSet>
      <dgm:spPr/>
    </dgm:pt>
    <dgm:pt modelId="{A893BC8E-879B-C244-9D01-8CAA28D6A334}" type="pres">
      <dgm:prSet presAssocID="{B441CD9A-7E0C-4095-88A9-92BE47744820}" presName="sibTrans" presStyleCnt="0"/>
      <dgm:spPr/>
    </dgm:pt>
    <dgm:pt modelId="{9A929E2A-B723-AC45-BD86-16B01C16F816}" type="pres">
      <dgm:prSet presAssocID="{0ECD6CF1-5FAF-43F5-AC04-7DB1F866EC78}" presName="node" presStyleLbl="node1" presStyleIdx="1" presStyleCnt="12">
        <dgm:presLayoutVars>
          <dgm:bulletEnabled val="1"/>
        </dgm:presLayoutVars>
      </dgm:prSet>
      <dgm:spPr/>
    </dgm:pt>
    <dgm:pt modelId="{2507C21E-D5CE-F646-B2BC-3F84800497C6}" type="pres">
      <dgm:prSet presAssocID="{6A62961D-40C4-4E50-9DEF-66605E16BF80}" presName="sibTrans" presStyleCnt="0"/>
      <dgm:spPr/>
    </dgm:pt>
    <dgm:pt modelId="{43D979FD-C58F-6749-A5C2-756854403F70}" type="pres">
      <dgm:prSet presAssocID="{2438F065-60EC-4C87-8FAD-20A16C68DF4F}" presName="node" presStyleLbl="node1" presStyleIdx="2" presStyleCnt="12">
        <dgm:presLayoutVars>
          <dgm:bulletEnabled val="1"/>
        </dgm:presLayoutVars>
      </dgm:prSet>
      <dgm:spPr/>
    </dgm:pt>
    <dgm:pt modelId="{509D5B28-79EB-3C47-986C-4758B130D1B2}" type="pres">
      <dgm:prSet presAssocID="{DDBF92CF-BE08-48BC-80FA-F2722A72ED35}" presName="sibTrans" presStyleCnt="0"/>
      <dgm:spPr/>
    </dgm:pt>
    <dgm:pt modelId="{898F4D51-CD8D-3745-A428-020FA6137EF0}" type="pres">
      <dgm:prSet presAssocID="{B38C2F39-4408-481B-9159-FD93D545087D}" presName="node" presStyleLbl="node1" presStyleIdx="3" presStyleCnt="12">
        <dgm:presLayoutVars>
          <dgm:bulletEnabled val="1"/>
        </dgm:presLayoutVars>
      </dgm:prSet>
      <dgm:spPr/>
    </dgm:pt>
    <dgm:pt modelId="{526845E8-F6C7-D749-8FC8-B3369ABF6F6C}" type="pres">
      <dgm:prSet presAssocID="{3BCC47AF-2260-4C21-80F8-B6B786A041C9}" presName="sibTrans" presStyleCnt="0"/>
      <dgm:spPr/>
    </dgm:pt>
    <dgm:pt modelId="{28B1CE47-C85C-494D-950B-65982B315FB9}" type="pres">
      <dgm:prSet presAssocID="{0BDA4A1E-210D-44FC-8414-AB1E86EAA27C}" presName="node" presStyleLbl="node1" presStyleIdx="4" presStyleCnt="12">
        <dgm:presLayoutVars>
          <dgm:bulletEnabled val="1"/>
        </dgm:presLayoutVars>
      </dgm:prSet>
      <dgm:spPr/>
    </dgm:pt>
    <dgm:pt modelId="{69976052-9952-9748-A2F7-AC6B1C156DCD}" type="pres">
      <dgm:prSet presAssocID="{FDC57A99-C744-4763-9DEF-B0998EF72268}" presName="sibTrans" presStyleCnt="0"/>
      <dgm:spPr/>
    </dgm:pt>
    <dgm:pt modelId="{156522FC-CEB1-DB45-8569-D6D4F1702DE1}" type="pres">
      <dgm:prSet presAssocID="{3ECF609F-7248-4456-AFD6-213F481E89D8}" presName="node" presStyleLbl="node1" presStyleIdx="5" presStyleCnt="12">
        <dgm:presLayoutVars>
          <dgm:bulletEnabled val="1"/>
        </dgm:presLayoutVars>
      </dgm:prSet>
      <dgm:spPr/>
    </dgm:pt>
    <dgm:pt modelId="{EA992950-0CF2-B943-9160-F8062BF0F806}" type="pres">
      <dgm:prSet presAssocID="{C3FBB4A8-3F13-4C41-B00B-C87E089C31F9}" presName="sibTrans" presStyleCnt="0"/>
      <dgm:spPr/>
    </dgm:pt>
    <dgm:pt modelId="{F830ABA9-86BE-2547-B396-DBA89ABF87B9}" type="pres">
      <dgm:prSet presAssocID="{57E57FDB-A3EC-4D5C-A413-28C97C7D3149}" presName="node" presStyleLbl="node1" presStyleIdx="6" presStyleCnt="12">
        <dgm:presLayoutVars>
          <dgm:bulletEnabled val="1"/>
        </dgm:presLayoutVars>
      </dgm:prSet>
      <dgm:spPr/>
    </dgm:pt>
    <dgm:pt modelId="{9956CB69-9E11-EF43-8667-0B0DBC9B31F4}" type="pres">
      <dgm:prSet presAssocID="{7C2D8066-0842-47D2-90D5-E55BA89A5F5A}" presName="sibTrans" presStyleCnt="0"/>
      <dgm:spPr/>
    </dgm:pt>
    <dgm:pt modelId="{E99F7F6A-9EC5-6B42-B7B2-1B33F0D87D4A}" type="pres">
      <dgm:prSet presAssocID="{10258061-E9C5-4E52-B6B5-87C160658249}" presName="node" presStyleLbl="node1" presStyleIdx="7" presStyleCnt="12">
        <dgm:presLayoutVars>
          <dgm:bulletEnabled val="1"/>
        </dgm:presLayoutVars>
      </dgm:prSet>
      <dgm:spPr/>
    </dgm:pt>
    <dgm:pt modelId="{6A54FF6D-098E-3D42-8ABA-3C8494299647}" type="pres">
      <dgm:prSet presAssocID="{ED9FC8F2-902B-4B71-90F4-AE389111F744}" presName="sibTrans" presStyleCnt="0"/>
      <dgm:spPr/>
    </dgm:pt>
    <dgm:pt modelId="{F5418B90-3D04-DB47-9E0D-27105B37288B}" type="pres">
      <dgm:prSet presAssocID="{4D7B5EF7-FA57-4D78-A8A0-B210F8A35EAB}" presName="node" presStyleLbl="node1" presStyleIdx="8" presStyleCnt="12">
        <dgm:presLayoutVars>
          <dgm:bulletEnabled val="1"/>
        </dgm:presLayoutVars>
      </dgm:prSet>
      <dgm:spPr/>
    </dgm:pt>
    <dgm:pt modelId="{5AE165DC-F28D-A849-92ED-10CE80BB2D01}" type="pres">
      <dgm:prSet presAssocID="{B886A7BD-569D-4213-98EE-3D2482EA1135}" presName="sibTrans" presStyleCnt="0"/>
      <dgm:spPr/>
    </dgm:pt>
    <dgm:pt modelId="{3818D39F-8297-664C-AEA8-EDD01793B8A6}" type="pres">
      <dgm:prSet presAssocID="{26676713-F492-4722-B956-B96BB46C83B7}" presName="node" presStyleLbl="node1" presStyleIdx="9" presStyleCnt="12">
        <dgm:presLayoutVars>
          <dgm:bulletEnabled val="1"/>
        </dgm:presLayoutVars>
      </dgm:prSet>
      <dgm:spPr/>
    </dgm:pt>
    <dgm:pt modelId="{9CD581D8-1BA2-DD48-A83F-7E857562E6E8}" type="pres">
      <dgm:prSet presAssocID="{CD31F723-64F9-4678-A9A5-55B909B12F48}" presName="sibTrans" presStyleCnt="0"/>
      <dgm:spPr/>
    </dgm:pt>
    <dgm:pt modelId="{F51DBE55-1654-7E4D-B075-7D6D5FAD114F}" type="pres">
      <dgm:prSet presAssocID="{AB5AF100-B1FA-48D9-8D4F-F04436AC09EC}" presName="node" presStyleLbl="node1" presStyleIdx="10" presStyleCnt="12">
        <dgm:presLayoutVars>
          <dgm:bulletEnabled val="1"/>
        </dgm:presLayoutVars>
      </dgm:prSet>
      <dgm:spPr/>
    </dgm:pt>
    <dgm:pt modelId="{A7A872F9-C5AD-984B-B649-A103BFC885E8}" type="pres">
      <dgm:prSet presAssocID="{82FC89E7-DC68-4737-821F-C3521080280B}" presName="sibTrans" presStyleCnt="0"/>
      <dgm:spPr/>
    </dgm:pt>
    <dgm:pt modelId="{34C96959-62BF-0C44-A659-9CBFB86BED7D}" type="pres">
      <dgm:prSet presAssocID="{808F811A-2C95-48C7-A836-282F825B4C7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12FCB0A-90A1-4E47-A0B3-CF78B2466681}" type="presOf" srcId="{0ECD6CF1-5FAF-43F5-AC04-7DB1F866EC78}" destId="{9A929E2A-B723-AC45-BD86-16B01C16F816}" srcOrd="0" destOrd="0" presId="urn:microsoft.com/office/officeart/2005/8/layout/default"/>
    <dgm:cxn modelId="{2114914A-0A40-44EB-BB27-ECEC23CBB4EC}" srcId="{F1E5A9EF-7783-48C4-AAE5-6D9A07EB4F9F}" destId="{0BDA4A1E-210D-44FC-8414-AB1E86EAA27C}" srcOrd="4" destOrd="0" parTransId="{B49E6668-5A68-44D0-A644-75B700F5D46C}" sibTransId="{FDC57A99-C744-4763-9DEF-B0998EF72268}"/>
    <dgm:cxn modelId="{6C16D755-2D73-43A7-B32B-BC155D7F4922}" srcId="{F1E5A9EF-7783-48C4-AAE5-6D9A07EB4F9F}" destId="{26676713-F492-4722-B956-B96BB46C83B7}" srcOrd="9" destOrd="0" parTransId="{15B748FF-B26C-4F46-87AF-15B0CD02F8BF}" sibTransId="{CD31F723-64F9-4678-A9A5-55B909B12F48}"/>
    <dgm:cxn modelId="{6F1DB859-90D5-D84B-AC16-898F2D05B0D6}" type="presOf" srcId="{C8704FEC-BE7C-43C8-B985-7C6B01F637D7}" destId="{D4B5627D-7C98-DE4F-8E49-3163409E727A}" srcOrd="0" destOrd="0" presId="urn:microsoft.com/office/officeart/2005/8/layout/default"/>
    <dgm:cxn modelId="{1B788260-86CE-F34E-B7D8-7D933EA222C9}" type="presOf" srcId="{B38C2F39-4408-481B-9159-FD93D545087D}" destId="{898F4D51-CD8D-3745-A428-020FA6137EF0}" srcOrd="0" destOrd="0" presId="urn:microsoft.com/office/officeart/2005/8/layout/default"/>
    <dgm:cxn modelId="{34237A7A-D129-4E54-849A-D56CA629E30D}" srcId="{F1E5A9EF-7783-48C4-AAE5-6D9A07EB4F9F}" destId="{4D7B5EF7-FA57-4D78-A8A0-B210F8A35EAB}" srcOrd="8" destOrd="0" parTransId="{C05DA58D-749E-487F-85EE-CEFEB58FFE6E}" sibTransId="{B886A7BD-569D-4213-98EE-3D2482EA1135}"/>
    <dgm:cxn modelId="{9F473C81-DF20-9445-8DFE-732B35063BED}" type="presOf" srcId="{3ECF609F-7248-4456-AFD6-213F481E89D8}" destId="{156522FC-CEB1-DB45-8569-D6D4F1702DE1}" srcOrd="0" destOrd="0" presId="urn:microsoft.com/office/officeart/2005/8/layout/default"/>
    <dgm:cxn modelId="{5185C685-CDF5-5541-9F71-82B9AB06FF8A}" type="presOf" srcId="{0BDA4A1E-210D-44FC-8414-AB1E86EAA27C}" destId="{28B1CE47-C85C-494D-950B-65982B315FB9}" srcOrd="0" destOrd="0" presId="urn:microsoft.com/office/officeart/2005/8/layout/default"/>
    <dgm:cxn modelId="{0E14728A-68D9-C34A-B161-BFE7C75EBC1B}" type="presOf" srcId="{4D7B5EF7-FA57-4D78-A8A0-B210F8A35EAB}" destId="{F5418B90-3D04-DB47-9E0D-27105B37288B}" srcOrd="0" destOrd="0" presId="urn:microsoft.com/office/officeart/2005/8/layout/default"/>
    <dgm:cxn modelId="{D72C3C9B-4B5E-4FF4-8AD0-EC486FCACFEF}" srcId="{F1E5A9EF-7783-48C4-AAE5-6D9A07EB4F9F}" destId="{0ECD6CF1-5FAF-43F5-AC04-7DB1F866EC78}" srcOrd="1" destOrd="0" parTransId="{D931CBB5-290D-479C-A6D2-48807D0062FC}" sibTransId="{6A62961D-40C4-4E50-9DEF-66605E16BF80}"/>
    <dgm:cxn modelId="{7D5CCCAD-AD36-41F5-A87B-FD32551CFE4B}" srcId="{F1E5A9EF-7783-48C4-AAE5-6D9A07EB4F9F}" destId="{B38C2F39-4408-481B-9159-FD93D545087D}" srcOrd="3" destOrd="0" parTransId="{48A9E7FE-36FE-4E85-8717-895881149F7B}" sibTransId="{3BCC47AF-2260-4C21-80F8-B6B786A041C9}"/>
    <dgm:cxn modelId="{A778F6AD-80E0-4235-BE1D-6833B1B8FBF8}" srcId="{F1E5A9EF-7783-48C4-AAE5-6D9A07EB4F9F}" destId="{C8704FEC-BE7C-43C8-B985-7C6B01F637D7}" srcOrd="0" destOrd="0" parTransId="{F93CDE8B-8812-47D6-816D-17CA6CD875E1}" sibTransId="{B441CD9A-7E0C-4095-88A9-92BE47744820}"/>
    <dgm:cxn modelId="{9EF74BB2-AD2E-784B-A863-449968DC59CF}" type="presOf" srcId="{AB5AF100-B1FA-48D9-8D4F-F04436AC09EC}" destId="{F51DBE55-1654-7E4D-B075-7D6D5FAD114F}" srcOrd="0" destOrd="0" presId="urn:microsoft.com/office/officeart/2005/8/layout/default"/>
    <dgm:cxn modelId="{C6AA7CB2-37CD-CD45-8554-BDC0F4FEFE71}" type="presOf" srcId="{57E57FDB-A3EC-4D5C-A413-28C97C7D3149}" destId="{F830ABA9-86BE-2547-B396-DBA89ABF87B9}" srcOrd="0" destOrd="0" presId="urn:microsoft.com/office/officeart/2005/8/layout/default"/>
    <dgm:cxn modelId="{9748C5B6-ACF9-4BB1-81B3-C4B28B6F7407}" srcId="{F1E5A9EF-7783-48C4-AAE5-6D9A07EB4F9F}" destId="{808F811A-2C95-48C7-A836-282F825B4C74}" srcOrd="11" destOrd="0" parTransId="{B51D6468-21D0-4D77-B629-D34593244532}" sibTransId="{C558D374-A152-4AE1-A46F-9A217CA2D13A}"/>
    <dgm:cxn modelId="{591708C5-0E8E-BD49-BBD0-BAE486563F0F}" type="presOf" srcId="{F1E5A9EF-7783-48C4-AAE5-6D9A07EB4F9F}" destId="{EF4B0941-16EA-9C4C-8678-3770D7D6D6F0}" srcOrd="0" destOrd="0" presId="urn:microsoft.com/office/officeart/2005/8/layout/default"/>
    <dgm:cxn modelId="{62EBC0C7-411E-4892-BCE0-19041181FF24}" srcId="{F1E5A9EF-7783-48C4-AAE5-6D9A07EB4F9F}" destId="{2438F065-60EC-4C87-8FAD-20A16C68DF4F}" srcOrd="2" destOrd="0" parTransId="{F5AD63A9-3B28-4297-BAB5-4A877BD8624A}" sibTransId="{DDBF92CF-BE08-48BC-80FA-F2722A72ED35}"/>
    <dgm:cxn modelId="{618814CC-52C7-4A98-8E29-2038FE80AA11}" srcId="{F1E5A9EF-7783-48C4-AAE5-6D9A07EB4F9F}" destId="{10258061-E9C5-4E52-B6B5-87C160658249}" srcOrd="7" destOrd="0" parTransId="{20A77159-ABF6-4682-823F-E5C61FF26489}" sibTransId="{ED9FC8F2-902B-4B71-90F4-AE389111F744}"/>
    <dgm:cxn modelId="{700C26D0-A398-4E2A-AC1A-AF21F3F23FD1}" srcId="{F1E5A9EF-7783-48C4-AAE5-6D9A07EB4F9F}" destId="{57E57FDB-A3EC-4D5C-A413-28C97C7D3149}" srcOrd="6" destOrd="0" parTransId="{D597C67C-8CAA-4F4B-A32E-7B614EFAC8F7}" sibTransId="{7C2D8066-0842-47D2-90D5-E55BA89A5F5A}"/>
    <dgm:cxn modelId="{AC37B5D7-EED0-6D48-A07F-C25B6AFC48A3}" type="presOf" srcId="{26676713-F492-4722-B956-B96BB46C83B7}" destId="{3818D39F-8297-664C-AEA8-EDD01793B8A6}" srcOrd="0" destOrd="0" presId="urn:microsoft.com/office/officeart/2005/8/layout/default"/>
    <dgm:cxn modelId="{D5FC02DF-1A3C-8B4C-BC78-8A4D98462096}" type="presOf" srcId="{10258061-E9C5-4E52-B6B5-87C160658249}" destId="{E99F7F6A-9EC5-6B42-B7B2-1B33F0D87D4A}" srcOrd="0" destOrd="0" presId="urn:microsoft.com/office/officeart/2005/8/layout/default"/>
    <dgm:cxn modelId="{4138F4E2-9CBE-474D-AD63-B8C864A9B15D}" type="presOf" srcId="{808F811A-2C95-48C7-A836-282F825B4C74}" destId="{34C96959-62BF-0C44-A659-9CBFB86BED7D}" srcOrd="0" destOrd="0" presId="urn:microsoft.com/office/officeart/2005/8/layout/default"/>
    <dgm:cxn modelId="{EE50F7ED-C2E1-4D1F-9A78-AE6816137154}" srcId="{F1E5A9EF-7783-48C4-AAE5-6D9A07EB4F9F}" destId="{AB5AF100-B1FA-48D9-8D4F-F04436AC09EC}" srcOrd="10" destOrd="0" parTransId="{0BE9C3BF-2D5D-4231-8216-1252AF1D9E38}" sibTransId="{82FC89E7-DC68-4737-821F-C3521080280B}"/>
    <dgm:cxn modelId="{E44573F0-729B-432A-AF59-E285A7FB2CAF}" srcId="{F1E5A9EF-7783-48C4-AAE5-6D9A07EB4F9F}" destId="{3ECF609F-7248-4456-AFD6-213F481E89D8}" srcOrd="5" destOrd="0" parTransId="{82DB8AEF-FB8D-4285-B97F-856D0EA52012}" sibTransId="{C3FBB4A8-3F13-4C41-B00B-C87E089C31F9}"/>
    <dgm:cxn modelId="{4172BCFC-247D-BD43-A54B-0DBCEDCF0739}" type="presOf" srcId="{2438F065-60EC-4C87-8FAD-20A16C68DF4F}" destId="{43D979FD-C58F-6749-A5C2-756854403F70}" srcOrd="0" destOrd="0" presId="urn:microsoft.com/office/officeart/2005/8/layout/default"/>
    <dgm:cxn modelId="{C78DA4B9-6869-3F4D-8FAC-DD81DE908646}" type="presParOf" srcId="{EF4B0941-16EA-9C4C-8678-3770D7D6D6F0}" destId="{D4B5627D-7C98-DE4F-8E49-3163409E727A}" srcOrd="0" destOrd="0" presId="urn:microsoft.com/office/officeart/2005/8/layout/default"/>
    <dgm:cxn modelId="{64228851-9E36-7245-8B60-914BCE8A050C}" type="presParOf" srcId="{EF4B0941-16EA-9C4C-8678-3770D7D6D6F0}" destId="{A893BC8E-879B-C244-9D01-8CAA28D6A334}" srcOrd="1" destOrd="0" presId="urn:microsoft.com/office/officeart/2005/8/layout/default"/>
    <dgm:cxn modelId="{AA4DE925-A50B-E04D-A033-CF89F617B902}" type="presParOf" srcId="{EF4B0941-16EA-9C4C-8678-3770D7D6D6F0}" destId="{9A929E2A-B723-AC45-BD86-16B01C16F816}" srcOrd="2" destOrd="0" presId="urn:microsoft.com/office/officeart/2005/8/layout/default"/>
    <dgm:cxn modelId="{25A12012-1B02-CA47-8D53-B858B40E29C7}" type="presParOf" srcId="{EF4B0941-16EA-9C4C-8678-3770D7D6D6F0}" destId="{2507C21E-D5CE-F646-B2BC-3F84800497C6}" srcOrd="3" destOrd="0" presId="urn:microsoft.com/office/officeart/2005/8/layout/default"/>
    <dgm:cxn modelId="{8B026E01-5E3D-C441-9ACE-11445099B567}" type="presParOf" srcId="{EF4B0941-16EA-9C4C-8678-3770D7D6D6F0}" destId="{43D979FD-C58F-6749-A5C2-756854403F70}" srcOrd="4" destOrd="0" presId="urn:microsoft.com/office/officeart/2005/8/layout/default"/>
    <dgm:cxn modelId="{35776222-53F4-544C-A433-B30436B701A8}" type="presParOf" srcId="{EF4B0941-16EA-9C4C-8678-3770D7D6D6F0}" destId="{509D5B28-79EB-3C47-986C-4758B130D1B2}" srcOrd="5" destOrd="0" presId="urn:microsoft.com/office/officeart/2005/8/layout/default"/>
    <dgm:cxn modelId="{71F64D60-88F2-BD4E-9771-986CF040A21E}" type="presParOf" srcId="{EF4B0941-16EA-9C4C-8678-3770D7D6D6F0}" destId="{898F4D51-CD8D-3745-A428-020FA6137EF0}" srcOrd="6" destOrd="0" presId="urn:microsoft.com/office/officeart/2005/8/layout/default"/>
    <dgm:cxn modelId="{0F6192C0-16ED-9C48-B986-7464F334BFD0}" type="presParOf" srcId="{EF4B0941-16EA-9C4C-8678-3770D7D6D6F0}" destId="{526845E8-F6C7-D749-8FC8-B3369ABF6F6C}" srcOrd="7" destOrd="0" presId="urn:microsoft.com/office/officeart/2005/8/layout/default"/>
    <dgm:cxn modelId="{CEC4E903-95AB-DE40-9A9F-5F495211F397}" type="presParOf" srcId="{EF4B0941-16EA-9C4C-8678-3770D7D6D6F0}" destId="{28B1CE47-C85C-494D-950B-65982B315FB9}" srcOrd="8" destOrd="0" presId="urn:microsoft.com/office/officeart/2005/8/layout/default"/>
    <dgm:cxn modelId="{C9FFC379-DA3E-F543-9FC9-4E46F5800995}" type="presParOf" srcId="{EF4B0941-16EA-9C4C-8678-3770D7D6D6F0}" destId="{69976052-9952-9748-A2F7-AC6B1C156DCD}" srcOrd="9" destOrd="0" presId="urn:microsoft.com/office/officeart/2005/8/layout/default"/>
    <dgm:cxn modelId="{01C992F5-B1A0-8648-9116-C92F71E44E74}" type="presParOf" srcId="{EF4B0941-16EA-9C4C-8678-3770D7D6D6F0}" destId="{156522FC-CEB1-DB45-8569-D6D4F1702DE1}" srcOrd="10" destOrd="0" presId="urn:microsoft.com/office/officeart/2005/8/layout/default"/>
    <dgm:cxn modelId="{E58C9DC5-8D57-204B-8ED9-02151B9DABC7}" type="presParOf" srcId="{EF4B0941-16EA-9C4C-8678-3770D7D6D6F0}" destId="{EA992950-0CF2-B943-9160-F8062BF0F806}" srcOrd="11" destOrd="0" presId="urn:microsoft.com/office/officeart/2005/8/layout/default"/>
    <dgm:cxn modelId="{801AD12A-229C-A043-BD41-DD10E87DCC75}" type="presParOf" srcId="{EF4B0941-16EA-9C4C-8678-3770D7D6D6F0}" destId="{F830ABA9-86BE-2547-B396-DBA89ABF87B9}" srcOrd="12" destOrd="0" presId="urn:microsoft.com/office/officeart/2005/8/layout/default"/>
    <dgm:cxn modelId="{1FE74B1F-2787-4C4E-8B05-632A8949FCEE}" type="presParOf" srcId="{EF4B0941-16EA-9C4C-8678-3770D7D6D6F0}" destId="{9956CB69-9E11-EF43-8667-0B0DBC9B31F4}" srcOrd="13" destOrd="0" presId="urn:microsoft.com/office/officeart/2005/8/layout/default"/>
    <dgm:cxn modelId="{16D2D834-37BE-A54B-8B10-922A9BA2FF06}" type="presParOf" srcId="{EF4B0941-16EA-9C4C-8678-3770D7D6D6F0}" destId="{E99F7F6A-9EC5-6B42-B7B2-1B33F0D87D4A}" srcOrd="14" destOrd="0" presId="urn:microsoft.com/office/officeart/2005/8/layout/default"/>
    <dgm:cxn modelId="{FFD281A6-7346-0D4B-B76B-CB50D9FD1152}" type="presParOf" srcId="{EF4B0941-16EA-9C4C-8678-3770D7D6D6F0}" destId="{6A54FF6D-098E-3D42-8ABA-3C8494299647}" srcOrd="15" destOrd="0" presId="urn:microsoft.com/office/officeart/2005/8/layout/default"/>
    <dgm:cxn modelId="{1A7F967A-50DB-2C4B-962C-C29BFC14B4D7}" type="presParOf" srcId="{EF4B0941-16EA-9C4C-8678-3770D7D6D6F0}" destId="{F5418B90-3D04-DB47-9E0D-27105B37288B}" srcOrd="16" destOrd="0" presId="urn:microsoft.com/office/officeart/2005/8/layout/default"/>
    <dgm:cxn modelId="{4DD8F802-8EF6-394B-A8AB-F9B9CE7F32BD}" type="presParOf" srcId="{EF4B0941-16EA-9C4C-8678-3770D7D6D6F0}" destId="{5AE165DC-F28D-A849-92ED-10CE80BB2D01}" srcOrd="17" destOrd="0" presId="urn:microsoft.com/office/officeart/2005/8/layout/default"/>
    <dgm:cxn modelId="{D5326E86-B838-5841-8B34-8D5FFE4856F8}" type="presParOf" srcId="{EF4B0941-16EA-9C4C-8678-3770D7D6D6F0}" destId="{3818D39F-8297-664C-AEA8-EDD01793B8A6}" srcOrd="18" destOrd="0" presId="urn:microsoft.com/office/officeart/2005/8/layout/default"/>
    <dgm:cxn modelId="{30FA1266-8BC6-5546-B196-D0336BCD8A67}" type="presParOf" srcId="{EF4B0941-16EA-9C4C-8678-3770D7D6D6F0}" destId="{9CD581D8-1BA2-DD48-A83F-7E857562E6E8}" srcOrd="19" destOrd="0" presId="urn:microsoft.com/office/officeart/2005/8/layout/default"/>
    <dgm:cxn modelId="{38140596-60D9-A746-A7F0-819723626B97}" type="presParOf" srcId="{EF4B0941-16EA-9C4C-8678-3770D7D6D6F0}" destId="{F51DBE55-1654-7E4D-B075-7D6D5FAD114F}" srcOrd="20" destOrd="0" presId="urn:microsoft.com/office/officeart/2005/8/layout/default"/>
    <dgm:cxn modelId="{7755CF7D-5872-5F48-8F22-7D7248FF98EC}" type="presParOf" srcId="{EF4B0941-16EA-9C4C-8678-3770D7D6D6F0}" destId="{A7A872F9-C5AD-984B-B649-A103BFC885E8}" srcOrd="21" destOrd="0" presId="urn:microsoft.com/office/officeart/2005/8/layout/default"/>
    <dgm:cxn modelId="{A0A34C9E-AC2F-6A45-8940-8AF01D0890DD}" type="presParOf" srcId="{EF4B0941-16EA-9C4C-8678-3770D7D6D6F0}" destId="{34C96959-62BF-0C44-A659-9CBFB86BED7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F3B033-50E4-48BF-B5BD-6B07D8C9777B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AE2C9F-AC72-40C4-B63B-4CBAA9051A52}">
      <dgm:prSet/>
      <dgm:spPr/>
      <dgm:t>
        <a:bodyPr/>
        <a:lstStyle/>
        <a:p>
          <a:r>
            <a:rPr lang="ru-RU"/>
            <a:t>Специфика учебно-тренировочного процесса для детей с нарушениями развития и особыми образовательными потребностями </a:t>
          </a:r>
          <a:endParaRPr lang="en-US"/>
        </a:p>
      </dgm:t>
    </dgm:pt>
    <dgm:pt modelId="{33738BA4-EA2B-450E-8A57-6F8267C1287C}" type="parTrans" cxnId="{8A7579CF-5370-4111-8C83-3C02320875D1}">
      <dgm:prSet/>
      <dgm:spPr/>
      <dgm:t>
        <a:bodyPr/>
        <a:lstStyle/>
        <a:p>
          <a:endParaRPr lang="en-US"/>
        </a:p>
      </dgm:t>
    </dgm:pt>
    <dgm:pt modelId="{F526B5C5-AA79-4FA5-A09C-1A76B15FCF70}" type="sibTrans" cxnId="{8A7579CF-5370-4111-8C83-3C02320875D1}">
      <dgm:prSet/>
      <dgm:spPr/>
      <dgm:t>
        <a:bodyPr/>
        <a:lstStyle/>
        <a:p>
          <a:endParaRPr lang="en-US"/>
        </a:p>
      </dgm:t>
    </dgm:pt>
    <dgm:pt modelId="{3167BBBD-ED67-4055-A3AC-4F52340BB478}">
      <dgm:prSet/>
      <dgm:spPr/>
      <dgm:t>
        <a:bodyPr/>
        <a:lstStyle/>
        <a:p>
          <a:r>
            <a:rPr lang="ru-RU"/>
            <a:t>– такой процесс организуется в сотрудничестве преподавателя-тренера и тьютора </a:t>
          </a:r>
        </a:p>
        <a:p>
          <a:r>
            <a:rPr lang="ru-RU"/>
            <a:t>в целях решения задач адаптивного вида, который предусматривает использование средств физического воспитания, способствующих оздоровлению и адаптации к учебной и трудовой деятельности обучающихся с ограниченными возможностями здоровья</a:t>
          </a:r>
          <a:endParaRPr lang="en-US"/>
        </a:p>
      </dgm:t>
    </dgm:pt>
    <dgm:pt modelId="{D91F95AB-6D49-4E5B-80A0-CE3AE67CEC95}" type="parTrans" cxnId="{9FC3EAE6-76F6-4D87-8D23-B0511358799F}">
      <dgm:prSet/>
      <dgm:spPr/>
      <dgm:t>
        <a:bodyPr/>
        <a:lstStyle/>
        <a:p>
          <a:endParaRPr lang="en-US"/>
        </a:p>
      </dgm:t>
    </dgm:pt>
    <dgm:pt modelId="{506B0450-F403-4C8A-BC97-EE0D49CDD785}" type="sibTrans" cxnId="{9FC3EAE6-76F6-4D87-8D23-B0511358799F}">
      <dgm:prSet/>
      <dgm:spPr/>
      <dgm:t>
        <a:bodyPr/>
        <a:lstStyle/>
        <a:p>
          <a:endParaRPr lang="en-US"/>
        </a:p>
      </dgm:t>
    </dgm:pt>
    <dgm:pt modelId="{B17332FE-ADD1-E443-814B-668DE9DB9CE8}" type="pres">
      <dgm:prSet presAssocID="{D1F3B033-50E4-48BF-B5BD-6B07D8C9777B}" presName="linear" presStyleCnt="0">
        <dgm:presLayoutVars>
          <dgm:animLvl val="lvl"/>
          <dgm:resizeHandles val="exact"/>
        </dgm:presLayoutVars>
      </dgm:prSet>
      <dgm:spPr/>
    </dgm:pt>
    <dgm:pt modelId="{299D5675-E09E-EE4C-A7DF-5AAFC0C7AA34}" type="pres">
      <dgm:prSet presAssocID="{5FAE2C9F-AC72-40C4-B63B-4CBAA9051A52}" presName="parentText" presStyleLbl="node1" presStyleIdx="0" presStyleCnt="2" custScaleY="58606">
        <dgm:presLayoutVars>
          <dgm:chMax val="0"/>
          <dgm:bulletEnabled val="1"/>
        </dgm:presLayoutVars>
      </dgm:prSet>
      <dgm:spPr/>
    </dgm:pt>
    <dgm:pt modelId="{6B0B7146-786F-F547-95E5-23773461BE9A}" type="pres">
      <dgm:prSet presAssocID="{F526B5C5-AA79-4FA5-A09C-1A76B15FCF70}" presName="spacer" presStyleCnt="0"/>
      <dgm:spPr/>
    </dgm:pt>
    <dgm:pt modelId="{2D0D7952-E51A-6948-966A-62F875099D4C}" type="pres">
      <dgm:prSet presAssocID="{3167BBBD-ED67-4055-A3AC-4F52340BB47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81F0D39-FE48-5045-8D2E-5E84E2ADC251}" type="presOf" srcId="{5FAE2C9F-AC72-40C4-B63B-4CBAA9051A52}" destId="{299D5675-E09E-EE4C-A7DF-5AAFC0C7AA34}" srcOrd="0" destOrd="0" presId="urn:microsoft.com/office/officeart/2005/8/layout/vList2"/>
    <dgm:cxn modelId="{E5685D7B-0262-5C42-81A3-F50A3F6B824C}" type="presOf" srcId="{3167BBBD-ED67-4055-A3AC-4F52340BB478}" destId="{2D0D7952-E51A-6948-966A-62F875099D4C}" srcOrd="0" destOrd="0" presId="urn:microsoft.com/office/officeart/2005/8/layout/vList2"/>
    <dgm:cxn modelId="{160D6A83-B7DA-B54C-BA35-AEA68C9DD7AF}" type="presOf" srcId="{D1F3B033-50E4-48BF-B5BD-6B07D8C9777B}" destId="{B17332FE-ADD1-E443-814B-668DE9DB9CE8}" srcOrd="0" destOrd="0" presId="urn:microsoft.com/office/officeart/2005/8/layout/vList2"/>
    <dgm:cxn modelId="{8A7579CF-5370-4111-8C83-3C02320875D1}" srcId="{D1F3B033-50E4-48BF-B5BD-6B07D8C9777B}" destId="{5FAE2C9F-AC72-40C4-B63B-4CBAA9051A52}" srcOrd="0" destOrd="0" parTransId="{33738BA4-EA2B-450E-8A57-6F8267C1287C}" sibTransId="{F526B5C5-AA79-4FA5-A09C-1A76B15FCF70}"/>
    <dgm:cxn modelId="{9FC3EAE6-76F6-4D87-8D23-B0511358799F}" srcId="{D1F3B033-50E4-48BF-B5BD-6B07D8C9777B}" destId="{3167BBBD-ED67-4055-A3AC-4F52340BB478}" srcOrd="1" destOrd="0" parTransId="{D91F95AB-6D49-4E5B-80A0-CE3AE67CEC95}" sibTransId="{506B0450-F403-4C8A-BC97-EE0D49CDD785}"/>
    <dgm:cxn modelId="{0A54D92B-42CB-9B42-9763-40A1E7C8908C}" type="presParOf" srcId="{B17332FE-ADD1-E443-814B-668DE9DB9CE8}" destId="{299D5675-E09E-EE4C-A7DF-5AAFC0C7AA34}" srcOrd="0" destOrd="0" presId="urn:microsoft.com/office/officeart/2005/8/layout/vList2"/>
    <dgm:cxn modelId="{19F92018-5A0E-CC48-9057-AC98158ED157}" type="presParOf" srcId="{B17332FE-ADD1-E443-814B-668DE9DB9CE8}" destId="{6B0B7146-786F-F547-95E5-23773461BE9A}" srcOrd="1" destOrd="0" presId="urn:microsoft.com/office/officeart/2005/8/layout/vList2"/>
    <dgm:cxn modelId="{FBEE56AF-B75A-804C-BD17-DA80B936FDF7}" type="presParOf" srcId="{B17332FE-ADD1-E443-814B-668DE9DB9CE8}" destId="{2D0D7952-E51A-6948-966A-62F875099D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017A73-937C-4C54-AA96-9B56BFFDAE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355D7C-610E-4AEA-B1DE-5075C83ED495}">
      <dgm:prSet/>
      <dgm:spPr/>
      <dgm:t>
        <a:bodyPr/>
        <a:lstStyle/>
        <a:p>
          <a:r>
            <a:rPr lang="ru-RU" b="1"/>
            <a:t>ВАЖНО</a:t>
          </a:r>
          <a:endParaRPr lang="en-US"/>
        </a:p>
      </dgm:t>
    </dgm:pt>
    <dgm:pt modelId="{4EB00128-262B-48EA-BC29-657AE178B8DE}" type="parTrans" cxnId="{B33FBD5D-749C-479F-A824-80A86A06916C}">
      <dgm:prSet/>
      <dgm:spPr/>
      <dgm:t>
        <a:bodyPr/>
        <a:lstStyle/>
        <a:p>
          <a:endParaRPr lang="en-US"/>
        </a:p>
      </dgm:t>
    </dgm:pt>
    <dgm:pt modelId="{9FC15B03-1127-4510-8D1D-B7DE0B7FF707}" type="sibTrans" cxnId="{B33FBD5D-749C-479F-A824-80A86A06916C}">
      <dgm:prSet/>
      <dgm:spPr/>
      <dgm:t>
        <a:bodyPr/>
        <a:lstStyle/>
        <a:p>
          <a:endParaRPr lang="en-US"/>
        </a:p>
      </dgm:t>
    </dgm:pt>
    <dgm:pt modelId="{1E865BF8-672C-4269-BC8B-1409AE41C7B2}">
      <dgm:prSet/>
      <dgm:spPr/>
      <dgm:t>
        <a:bodyPr/>
        <a:lstStyle/>
        <a:p>
          <a:r>
            <a:rPr lang="ru-RU"/>
            <a:t>Обучающийся с ОВЗ не всегда является инвалидом, а ребенок с инвалидностью может не нуждаться в создании специальных условий обучения </a:t>
          </a:r>
          <a:endParaRPr lang="en-US"/>
        </a:p>
      </dgm:t>
    </dgm:pt>
    <dgm:pt modelId="{A9144A63-2B69-4754-925E-A0890E66CCBD}" type="parTrans" cxnId="{A533A9BD-576E-43AC-85EF-047EC52042FE}">
      <dgm:prSet/>
      <dgm:spPr/>
      <dgm:t>
        <a:bodyPr/>
        <a:lstStyle/>
        <a:p>
          <a:endParaRPr lang="en-US"/>
        </a:p>
      </dgm:t>
    </dgm:pt>
    <dgm:pt modelId="{97E32B23-D789-4F97-9670-FD4FF5DD5ACC}" type="sibTrans" cxnId="{A533A9BD-576E-43AC-85EF-047EC52042FE}">
      <dgm:prSet/>
      <dgm:spPr/>
      <dgm:t>
        <a:bodyPr/>
        <a:lstStyle/>
        <a:p>
          <a:endParaRPr lang="en-US"/>
        </a:p>
      </dgm:t>
    </dgm:pt>
    <dgm:pt modelId="{065648E2-DE86-2E49-8FAF-5DF44FAC57DF}" type="pres">
      <dgm:prSet presAssocID="{1E017A73-937C-4C54-AA96-9B56BFFDAE67}" presName="vert0" presStyleCnt="0">
        <dgm:presLayoutVars>
          <dgm:dir/>
          <dgm:animOne val="branch"/>
          <dgm:animLvl val="lvl"/>
        </dgm:presLayoutVars>
      </dgm:prSet>
      <dgm:spPr/>
    </dgm:pt>
    <dgm:pt modelId="{CAB91458-CA29-AC40-B34E-9DDC48E001CA}" type="pres">
      <dgm:prSet presAssocID="{ED355D7C-610E-4AEA-B1DE-5075C83ED495}" presName="thickLine" presStyleLbl="alignNode1" presStyleIdx="0" presStyleCnt="2"/>
      <dgm:spPr/>
    </dgm:pt>
    <dgm:pt modelId="{31D60F07-EADC-7044-B0FF-EC17BB243173}" type="pres">
      <dgm:prSet presAssocID="{ED355D7C-610E-4AEA-B1DE-5075C83ED495}" presName="horz1" presStyleCnt="0"/>
      <dgm:spPr/>
    </dgm:pt>
    <dgm:pt modelId="{4CD0819A-F2E5-D845-9D03-678F1A44AD6C}" type="pres">
      <dgm:prSet presAssocID="{ED355D7C-610E-4AEA-B1DE-5075C83ED495}" presName="tx1" presStyleLbl="revTx" presStyleIdx="0" presStyleCnt="2"/>
      <dgm:spPr/>
    </dgm:pt>
    <dgm:pt modelId="{270BAE4F-0141-C541-9BB1-3C2F66DE8119}" type="pres">
      <dgm:prSet presAssocID="{ED355D7C-610E-4AEA-B1DE-5075C83ED495}" presName="vert1" presStyleCnt="0"/>
      <dgm:spPr/>
    </dgm:pt>
    <dgm:pt modelId="{1296D6E7-E4E8-824B-BC2E-8B634CAC0955}" type="pres">
      <dgm:prSet presAssocID="{1E865BF8-672C-4269-BC8B-1409AE41C7B2}" presName="thickLine" presStyleLbl="alignNode1" presStyleIdx="1" presStyleCnt="2"/>
      <dgm:spPr/>
    </dgm:pt>
    <dgm:pt modelId="{044871D8-D498-7C4E-BAE4-B5F0A8CD1117}" type="pres">
      <dgm:prSet presAssocID="{1E865BF8-672C-4269-BC8B-1409AE41C7B2}" presName="horz1" presStyleCnt="0"/>
      <dgm:spPr/>
    </dgm:pt>
    <dgm:pt modelId="{A0CCD429-C82C-7440-9973-4644D37BA0BD}" type="pres">
      <dgm:prSet presAssocID="{1E865BF8-672C-4269-BC8B-1409AE41C7B2}" presName="tx1" presStyleLbl="revTx" presStyleIdx="1" presStyleCnt="2"/>
      <dgm:spPr/>
    </dgm:pt>
    <dgm:pt modelId="{B518BBCE-4EAA-5144-8AFF-84708171F2A5}" type="pres">
      <dgm:prSet presAssocID="{1E865BF8-672C-4269-BC8B-1409AE41C7B2}" presName="vert1" presStyleCnt="0"/>
      <dgm:spPr/>
    </dgm:pt>
  </dgm:ptLst>
  <dgm:cxnLst>
    <dgm:cxn modelId="{FD7D604C-630E-204A-9AE5-B72F31878A13}" type="presOf" srcId="{1E017A73-937C-4C54-AA96-9B56BFFDAE67}" destId="{065648E2-DE86-2E49-8FAF-5DF44FAC57DF}" srcOrd="0" destOrd="0" presId="urn:microsoft.com/office/officeart/2008/layout/LinedList"/>
    <dgm:cxn modelId="{B33FBD5D-749C-479F-A824-80A86A06916C}" srcId="{1E017A73-937C-4C54-AA96-9B56BFFDAE67}" destId="{ED355D7C-610E-4AEA-B1DE-5075C83ED495}" srcOrd="0" destOrd="0" parTransId="{4EB00128-262B-48EA-BC29-657AE178B8DE}" sibTransId="{9FC15B03-1127-4510-8D1D-B7DE0B7FF707}"/>
    <dgm:cxn modelId="{8AF0E978-30D8-7347-81E5-6D88F1E5B433}" type="presOf" srcId="{ED355D7C-610E-4AEA-B1DE-5075C83ED495}" destId="{4CD0819A-F2E5-D845-9D03-678F1A44AD6C}" srcOrd="0" destOrd="0" presId="urn:microsoft.com/office/officeart/2008/layout/LinedList"/>
    <dgm:cxn modelId="{F5964BB1-6044-7A4D-84D4-441433F2CE1D}" type="presOf" srcId="{1E865BF8-672C-4269-BC8B-1409AE41C7B2}" destId="{A0CCD429-C82C-7440-9973-4644D37BA0BD}" srcOrd="0" destOrd="0" presId="urn:microsoft.com/office/officeart/2008/layout/LinedList"/>
    <dgm:cxn modelId="{A533A9BD-576E-43AC-85EF-047EC52042FE}" srcId="{1E017A73-937C-4C54-AA96-9B56BFFDAE67}" destId="{1E865BF8-672C-4269-BC8B-1409AE41C7B2}" srcOrd="1" destOrd="0" parTransId="{A9144A63-2B69-4754-925E-A0890E66CCBD}" sibTransId="{97E32B23-D789-4F97-9670-FD4FF5DD5ACC}"/>
    <dgm:cxn modelId="{9F48E4FC-2A37-5D4B-ADD2-CEF65DF2454F}" type="presParOf" srcId="{065648E2-DE86-2E49-8FAF-5DF44FAC57DF}" destId="{CAB91458-CA29-AC40-B34E-9DDC48E001CA}" srcOrd="0" destOrd="0" presId="urn:microsoft.com/office/officeart/2008/layout/LinedList"/>
    <dgm:cxn modelId="{5453446E-E158-AB49-8CF7-8C6351EAA5CE}" type="presParOf" srcId="{065648E2-DE86-2E49-8FAF-5DF44FAC57DF}" destId="{31D60F07-EADC-7044-B0FF-EC17BB243173}" srcOrd="1" destOrd="0" presId="urn:microsoft.com/office/officeart/2008/layout/LinedList"/>
    <dgm:cxn modelId="{0845712C-26AB-F346-9F2D-5E9F02A790EB}" type="presParOf" srcId="{31D60F07-EADC-7044-B0FF-EC17BB243173}" destId="{4CD0819A-F2E5-D845-9D03-678F1A44AD6C}" srcOrd="0" destOrd="0" presId="urn:microsoft.com/office/officeart/2008/layout/LinedList"/>
    <dgm:cxn modelId="{DC65B08A-71EC-9046-9E4D-CCC29520CF66}" type="presParOf" srcId="{31D60F07-EADC-7044-B0FF-EC17BB243173}" destId="{270BAE4F-0141-C541-9BB1-3C2F66DE8119}" srcOrd="1" destOrd="0" presId="urn:microsoft.com/office/officeart/2008/layout/LinedList"/>
    <dgm:cxn modelId="{E8B1F656-A5AD-F64A-992D-8B75F25D3364}" type="presParOf" srcId="{065648E2-DE86-2E49-8FAF-5DF44FAC57DF}" destId="{1296D6E7-E4E8-824B-BC2E-8B634CAC0955}" srcOrd="2" destOrd="0" presId="urn:microsoft.com/office/officeart/2008/layout/LinedList"/>
    <dgm:cxn modelId="{CC31B1FD-6C31-D642-AECB-D5206D282AC1}" type="presParOf" srcId="{065648E2-DE86-2E49-8FAF-5DF44FAC57DF}" destId="{044871D8-D498-7C4E-BAE4-B5F0A8CD1117}" srcOrd="3" destOrd="0" presId="urn:microsoft.com/office/officeart/2008/layout/LinedList"/>
    <dgm:cxn modelId="{269E0722-A529-DB4A-BCF2-CD6C4844EDFB}" type="presParOf" srcId="{044871D8-D498-7C4E-BAE4-B5F0A8CD1117}" destId="{A0CCD429-C82C-7440-9973-4644D37BA0BD}" srcOrd="0" destOrd="0" presId="urn:microsoft.com/office/officeart/2008/layout/LinedList"/>
    <dgm:cxn modelId="{FBBCBBCD-BEE7-6144-8933-A8142B710B7B}" type="presParOf" srcId="{044871D8-D498-7C4E-BAE4-B5F0A8CD1117}" destId="{B518BBCE-4EAA-5144-8AFF-84708171F2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4462C-1650-AD41-8547-7F39050BE5F2}">
      <dsp:nvSpPr>
        <dsp:cNvPr id="0" name=""/>
        <dsp:cNvSpPr/>
      </dsp:nvSpPr>
      <dsp:spPr>
        <a:xfrm rot="956077">
          <a:off x="3490666" y="2471120"/>
          <a:ext cx="3171677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3171677" y="16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1DE6E-21C1-A647-88ED-2D851309036F}">
      <dsp:nvSpPr>
        <dsp:cNvPr id="0" name=""/>
        <dsp:cNvSpPr/>
      </dsp:nvSpPr>
      <dsp:spPr>
        <a:xfrm rot="21561278">
          <a:off x="3551525" y="1828730"/>
          <a:ext cx="2379168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2379168" y="16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7481C-7D80-984F-8F1B-F9173B06F2DF}">
      <dsp:nvSpPr>
        <dsp:cNvPr id="0" name=""/>
        <dsp:cNvSpPr/>
      </dsp:nvSpPr>
      <dsp:spPr>
        <a:xfrm rot="20661741">
          <a:off x="3488350" y="1206250"/>
          <a:ext cx="341761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3417612" y="16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F6EE9-D7B1-A041-A2C5-E6D400C11802}">
      <dsp:nvSpPr>
        <dsp:cNvPr id="0" name=""/>
        <dsp:cNvSpPr/>
      </dsp:nvSpPr>
      <dsp:spPr>
        <a:xfrm>
          <a:off x="0" y="437833"/>
          <a:ext cx="3698382" cy="277528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8EF75-5D96-1140-A377-FEA3DA8308A6}">
      <dsp:nvSpPr>
        <dsp:cNvPr id="0" name=""/>
        <dsp:cNvSpPr/>
      </dsp:nvSpPr>
      <dsp:spPr>
        <a:xfrm>
          <a:off x="5937323" y="61885"/>
          <a:ext cx="4082187" cy="76519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/>
            <a:t>быстро развивающиеся общественные потребности</a:t>
          </a:r>
        </a:p>
      </dsp:txBody>
      <dsp:txXfrm>
        <a:off x="5974676" y="99238"/>
        <a:ext cx="4007481" cy="690484"/>
      </dsp:txXfrm>
    </dsp:sp>
    <dsp:sp modelId="{99B48C4D-169B-654E-BB78-12A22AEA3725}">
      <dsp:nvSpPr>
        <dsp:cNvPr id="0" name=""/>
        <dsp:cNvSpPr/>
      </dsp:nvSpPr>
      <dsp:spPr>
        <a:xfrm>
          <a:off x="5929878" y="953408"/>
          <a:ext cx="4089635" cy="171128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/>
            <a:t>социальный заказ государства системам образования и физического воспитания в части  состояния физического развития, здоровья и двигательной подготовленности населения</a:t>
          </a:r>
        </a:p>
      </dsp:txBody>
      <dsp:txXfrm>
        <a:off x="6013416" y="1036946"/>
        <a:ext cx="3922559" cy="1544204"/>
      </dsp:txXfrm>
    </dsp:sp>
    <dsp:sp modelId="{1D45CD1B-ACC6-A94E-95DE-E04D066CBDA2}">
      <dsp:nvSpPr>
        <dsp:cNvPr id="0" name=""/>
        <dsp:cNvSpPr/>
      </dsp:nvSpPr>
      <dsp:spPr>
        <a:xfrm>
          <a:off x="5932931" y="2785172"/>
          <a:ext cx="4086582" cy="1061183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/>
            <a:t>потребности личности в физическом самосовершенствовании, саморазвитии.</a:t>
          </a:r>
        </a:p>
      </dsp:txBody>
      <dsp:txXfrm>
        <a:off x="5984734" y="2836975"/>
        <a:ext cx="3982976" cy="9575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4CDF7-95A5-7A4F-BED8-3A2FEEE691D3}">
      <dsp:nvSpPr>
        <dsp:cNvPr id="0" name=""/>
        <dsp:cNvSpPr/>
      </dsp:nvSpPr>
      <dsp:spPr>
        <a:xfrm>
          <a:off x="215587" y="0"/>
          <a:ext cx="6636817" cy="663681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BE565-F683-594E-B1D4-8E07444478C8}">
      <dsp:nvSpPr>
        <dsp:cNvPr id="0" name=""/>
        <dsp:cNvSpPr/>
      </dsp:nvSpPr>
      <dsp:spPr>
        <a:xfrm>
          <a:off x="547640" y="431393"/>
          <a:ext cx="2853406" cy="26547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rgbClr val="002060"/>
              </a:solidFill>
            </a:rPr>
            <a:t>Экспертная деятельность, когда дети инклюзивной группы, члены их семей направляются педагогами к тьютору с целью разрешения определенной проблемы.</a:t>
          </a:r>
          <a:endParaRPr lang="en-US" sz="1800" kern="1200">
            <a:solidFill>
              <a:srgbClr val="002060"/>
            </a:solidFill>
          </a:endParaRPr>
        </a:p>
      </dsp:txBody>
      <dsp:txXfrm>
        <a:off x="677233" y="560986"/>
        <a:ext cx="2594220" cy="2395540"/>
      </dsp:txXfrm>
    </dsp:sp>
    <dsp:sp modelId="{D4C1D65D-5C10-9F49-B345-891C5615C7C2}">
      <dsp:nvSpPr>
        <dsp:cNvPr id="0" name=""/>
        <dsp:cNvSpPr/>
      </dsp:nvSpPr>
      <dsp:spPr>
        <a:xfrm>
          <a:off x="3662683" y="431393"/>
          <a:ext cx="2861928" cy="26547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rgbClr val="002060"/>
              </a:solidFill>
            </a:rPr>
            <a:t>Опекунская деятельность. Осуществляется когда в течение периода обучения ребенок с ОВЗ или инвалидностью, особыми потребностями в образовании, курируется тьютором. </a:t>
          </a:r>
          <a:endParaRPr lang="en-US" sz="1800" kern="1200">
            <a:solidFill>
              <a:srgbClr val="002060"/>
            </a:solidFill>
          </a:endParaRPr>
        </a:p>
      </dsp:txBody>
      <dsp:txXfrm>
        <a:off x="3792276" y="560986"/>
        <a:ext cx="2602742" cy="2395540"/>
      </dsp:txXfrm>
    </dsp:sp>
    <dsp:sp modelId="{15B01E71-EC4D-1B4E-A54F-64E29D44C72A}">
      <dsp:nvSpPr>
        <dsp:cNvPr id="0" name=""/>
        <dsp:cNvSpPr/>
      </dsp:nvSpPr>
      <dsp:spPr>
        <a:xfrm>
          <a:off x="547640" y="3550697"/>
          <a:ext cx="2853406" cy="26547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rgbClr val="002060"/>
              </a:solidFill>
            </a:rPr>
            <a:t>Деятельность в одной группе детей. Тьюторская поддержка осуществляется в рамках инклюзивной группы детей, где ведется работа как с детьми с ОВЗ и инвалидами, так и с детьми с нормальным развитием. </a:t>
          </a:r>
          <a:endParaRPr lang="en-US" sz="1600" kern="1200">
            <a:solidFill>
              <a:srgbClr val="002060"/>
            </a:solidFill>
          </a:endParaRPr>
        </a:p>
      </dsp:txBody>
      <dsp:txXfrm>
        <a:off x="677233" y="3680290"/>
        <a:ext cx="2594220" cy="2395540"/>
      </dsp:txXfrm>
    </dsp:sp>
    <dsp:sp modelId="{00600403-5F01-CD43-9932-0D871023B372}">
      <dsp:nvSpPr>
        <dsp:cNvPr id="0" name=""/>
        <dsp:cNvSpPr/>
      </dsp:nvSpPr>
      <dsp:spPr>
        <a:xfrm>
          <a:off x="3590793" y="3550697"/>
          <a:ext cx="3005708" cy="26547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rgbClr val="002060"/>
              </a:solidFill>
            </a:rPr>
            <a:t>Секционно-групповое взаимодействие. Группа педагогов осуществляет тьюторскую поддержку, интегрируя ее в образовательный процесс. </a:t>
          </a:r>
          <a:endParaRPr lang="en-US" sz="1800" kern="1200">
            <a:solidFill>
              <a:srgbClr val="002060"/>
            </a:solidFill>
          </a:endParaRPr>
        </a:p>
      </dsp:txBody>
      <dsp:txXfrm>
        <a:off x="3720386" y="3680290"/>
        <a:ext cx="2746522" cy="2395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CA853-E04B-5246-A829-BF73E603A5AB}">
      <dsp:nvSpPr>
        <dsp:cNvPr id="0" name=""/>
        <dsp:cNvSpPr/>
      </dsp:nvSpPr>
      <dsp:spPr>
        <a:xfrm>
          <a:off x="1409" y="1050095"/>
          <a:ext cx="4948162" cy="3142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938988-D981-394C-9A02-5A1F60B3082B}">
      <dsp:nvSpPr>
        <dsp:cNvPr id="0" name=""/>
        <dsp:cNvSpPr/>
      </dsp:nvSpPr>
      <dsp:spPr>
        <a:xfrm>
          <a:off x="551205" y="1572401"/>
          <a:ext cx="4948162" cy="3142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Дети-инвалиды должны быть обеспечены возможностью в полном объеме пользоваться всеми правами человека и основными свободами наравне с другими детьми. </a:t>
          </a:r>
          <a:endParaRPr lang="en-US" sz="2200" kern="1200"/>
        </a:p>
      </dsp:txBody>
      <dsp:txXfrm>
        <a:off x="643233" y="1664429"/>
        <a:ext cx="4764106" cy="2958027"/>
      </dsp:txXfrm>
    </dsp:sp>
    <dsp:sp modelId="{8C75A493-3037-F047-B7BE-00B57E15938F}">
      <dsp:nvSpPr>
        <dsp:cNvPr id="0" name=""/>
        <dsp:cNvSpPr/>
      </dsp:nvSpPr>
      <dsp:spPr>
        <a:xfrm>
          <a:off x="6049163" y="1050095"/>
          <a:ext cx="4948162" cy="3142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75DD1F-2BFC-004B-9711-ADC7DE42AEA3}">
      <dsp:nvSpPr>
        <dsp:cNvPr id="0" name=""/>
        <dsp:cNvSpPr/>
      </dsp:nvSpPr>
      <dsp:spPr>
        <a:xfrm>
          <a:off x="6598959" y="1572401"/>
          <a:ext cx="4948162" cy="3142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Реализация прав и свобод ребенка с инвалидостью и ОВЗ напрямую зависит от объема и качества системы его повседневной поддержки.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Осуществление сопровождения такого ребенка требует значительных ресурсов и специальных знаний. </a:t>
          </a:r>
          <a:endParaRPr lang="en-US" sz="2200" b="1" kern="1200"/>
        </a:p>
      </dsp:txBody>
      <dsp:txXfrm>
        <a:off x="6690987" y="1664429"/>
        <a:ext cx="4764106" cy="2958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2E23D-8F9C-8B43-A2B0-250A1AA70231}">
      <dsp:nvSpPr>
        <dsp:cNvPr id="0" name=""/>
        <dsp:cNvSpPr/>
      </dsp:nvSpPr>
      <dsp:spPr>
        <a:xfrm>
          <a:off x="0" y="99957"/>
          <a:ext cx="6489509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Педагогический коллектив:</a:t>
          </a:r>
          <a:endParaRPr lang="en-US" sz="3900" kern="1200"/>
        </a:p>
      </dsp:txBody>
      <dsp:txXfrm>
        <a:off x="45663" y="145620"/>
        <a:ext cx="6398183" cy="844089"/>
      </dsp:txXfrm>
    </dsp:sp>
    <dsp:sp modelId="{397316AF-890A-4147-A633-BB54E55984E5}">
      <dsp:nvSpPr>
        <dsp:cNvPr id="0" name=""/>
        <dsp:cNvSpPr/>
      </dsp:nvSpPr>
      <dsp:spPr>
        <a:xfrm>
          <a:off x="0" y="1035372"/>
          <a:ext cx="6489509" cy="411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Администрация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Педагоги  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Специалисты сопровождения: педагоги-психологи, учителя-дефектологи (олигофренопедагог, сурдопедагог, тифлопедагог), учителя-логопеды, тьюторы, ассистенты, медицинские работники</a:t>
          </a:r>
          <a:endParaRPr lang="en-US" sz="3000" kern="1200"/>
        </a:p>
      </dsp:txBody>
      <dsp:txXfrm>
        <a:off x="0" y="1035372"/>
        <a:ext cx="6489509" cy="4117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E338E-A035-1146-A959-B25DDAFD8DEF}">
      <dsp:nvSpPr>
        <dsp:cNvPr id="0" name=""/>
        <dsp:cNvSpPr/>
      </dsp:nvSpPr>
      <dsp:spPr>
        <a:xfrm>
          <a:off x="0" y="117080"/>
          <a:ext cx="6489509" cy="248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Нет, не вправе.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Сначала он должен пройти профессиональную переподготовку или курсы повышения квалификации (в объеме от 72 часов) по особенностям организации обучения и воспитания обучающихся с ОВЗ и (или) введения ФГОС НОО ОВЗ и (или) ФГОС обучающихся с умственной отсталостью.</a:t>
          </a:r>
          <a:endParaRPr lang="en-US" sz="2000" kern="1200"/>
        </a:p>
      </dsp:txBody>
      <dsp:txXfrm>
        <a:off x="121083" y="238163"/>
        <a:ext cx="6247343" cy="2238234"/>
      </dsp:txXfrm>
    </dsp:sp>
    <dsp:sp modelId="{A63DC4FC-C189-3345-AA28-99BDB6A40ED4}">
      <dsp:nvSpPr>
        <dsp:cNvPr id="0" name=""/>
        <dsp:cNvSpPr/>
      </dsp:nvSpPr>
      <dsp:spPr>
        <a:xfrm>
          <a:off x="0" y="2655080"/>
          <a:ext cx="6489509" cy="248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Кроме этого, педагог дополнительного образования должен иметь высшее или среднее образование в области, соответствующей профилю кружка, либо высшее педагогическое образование. Стаж работы не учитывается.</a:t>
          </a:r>
          <a:endParaRPr lang="en-US" sz="2000" kern="1200"/>
        </a:p>
      </dsp:txBody>
      <dsp:txXfrm>
        <a:off x="121083" y="2776163"/>
        <a:ext cx="6247343" cy="2238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B8EE-AD98-2344-A5DD-AE783D91FBAA}">
      <dsp:nvSpPr>
        <dsp:cNvPr id="0" name=""/>
        <dsp:cNvSpPr/>
      </dsp:nvSpPr>
      <dsp:spPr>
        <a:xfrm>
          <a:off x="0" y="0"/>
          <a:ext cx="8543925" cy="1837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/>
            <a:t>Учителя и специалисты сопровождения разрабатывают и реализуют адаптированные программы.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kern="1200"/>
            <a:t>При этом содержание предмета адаптирует учитель, а специалисты сопровождения помогают ему выявить особые образовательные потребности детей и проводят коррекционно-развивающие занятия.</a:t>
          </a:r>
          <a:endParaRPr lang="en-US" sz="2000" i="1" kern="1200"/>
        </a:p>
      </dsp:txBody>
      <dsp:txXfrm>
        <a:off x="89715" y="89715"/>
        <a:ext cx="8364495" cy="1658390"/>
      </dsp:txXfrm>
    </dsp:sp>
    <dsp:sp modelId="{E9DAD441-8195-164A-A3E3-0198C37F775D}">
      <dsp:nvSpPr>
        <dsp:cNvPr id="0" name=""/>
        <dsp:cNvSpPr/>
      </dsp:nvSpPr>
      <dsp:spPr>
        <a:xfrm>
          <a:off x="0" y="2063963"/>
          <a:ext cx="8543925" cy="39092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Тьютор:</a:t>
          </a:r>
          <a:endParaRPr lang="ru-RU" sz="2000" kern="120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 находится рядом с учеником и помогает ребенку осваивать содержание программы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 ведет педагогическую и воспитательную работу на каждом этапе образовательной деятельности.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 организует общение ребенка с ОВЗ с детским коллективом на переменах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 помогает всем участникам образовательной деятельности понять, какую помощь можно оказать ребенку с ОВЗ и как правильно это сделать</a:t>
          </a:r>
          <a:endParaRPr lang="en-US" sz="2000" kern="1200"/>
        </a:p>
      </dsp:txBody>
      <dsp:txXfrm>
        <a:off x="190834" y="2254797"/>
        <a:ext cx="8162257" cy="35275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4F50F-AE9C-3C41-A491-F85044CCC5DB}">
      <dsp:nvSpPr>
        <dsp:cNvPr id="0" name=""/>
        <dsp:cNvSpPr/>
      </dsp:nvSpPr>
      <dsp:spPr>
        <a:xfrm>
          <a:off x="0" y="0"/>
          <a:ext cx="5973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63586-40C3-5C40-9548-80B85E3B9971}">
      <dsp:nvSpPr>
        <dsp:cNvPr id="0" name=""/>
        <dsp:cNvSpPr/>
      </dsp:nvSpPr>
      <dsp:spPr>
        <a:xfrm>
          <a:off x="0" y="0"/>
          <a:ext cx="5973097" cy="2196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Приказом </a:t>
          </a:r>
          <a:r>
            <a:rPr lang="ru-RU" sz="2800" kern="1200"/>
            <a:t>М</a:t>
          </a:r>
          <a:r>
            <a:rPr lang="en-US" sz="2800" kern="1200"/>
            <a:t>интруда России от 10.01.2017 № 10н, утвержд</a:t>
          </a:r>
          <a:r>
            <a:rPr lang="ru-RU" sz="2800" kern="1200"/>
            <a:t>ё</a:t>
          </a:r>
          <a:r>
            <a:rPr lang="en-US" sz="2800" kern="1200"/>
            <a:t>н ПРОФЕССИОНАЛЬНЫЙ СТАНДАРТ      «Cпециалист в области воспитания», </a:t>
          </a:r>
        </a:p>
      </dsp:txBody>
      <dsp:txXfrm>
        <a:off x="0" y="0"/>
        <a:ext cx="5973097" cy="2196990"/>
      </dsp:txXfrm>
    </dsp:sp>
    <dsp:sp modelId="{79CBC6C7-538C-B34E-BCC8-7F29FEEAAE1C}">
      <dsp:nvSpPr>
        <dsp:cNvPr id="0" name=""/>
        <dsp:cNvSpPr/>
      </dsp:nvSpPr>
      <dsp:spPr>
        <a:xfrm>
          <a:off x="0" y="2196990"/>
          <a:ext cx="5973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C4433-B3BA-8747-9A54-3B2ED2303F0C}">
      <dsp:nvSpPr>
        <dsp:cNvPr id="0" name=""/>
        <dsp:cNvSpPr/>
      </dsp:nvSpPr>
      <dsp:spPr>
        <a:xfrm>
          <a:off x="0" y="2196990"/>
          <a:ext cx="5973097" cy="2196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в котором одной из шести обобщенных трудовых функций определена функция </a:t>
          </a:r>
          <a:r>
            <a:rPr lang="en-US" sz="2800" b="1" i="1" kern="1200"/>
            <a:t>"тьюторское сопровождение обучающихся"</a:t>
          </a:r>
          <a:r>
            <a:rPr lang="en-US" sz="2800" kern="1200"/>
            <a:t>.</a:t>
          </a:r>
        </a:p>
      </dsp:txBody>
      <dsp:txXfrm>
        <a:off x="0" y="2196990"/>
        <a:ext cx="5973097" cy="2196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5627D-7C98-DE4F-8E49-3163409E727A}">
      <dsp:nvSpPr>
        <dsp:cNvPr id="0" name=""/>
        <dsp:cNvSpPr/>
      </dsp:nvSpPr>
      <dsp:spPr>
        <a:xfrm>
          <a:off x="3495" y="146647"/>
          <a:ext cx="2772807" cy="1663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организация индивидуальной работы обучающихся, выявление их особых интересов, способностей, оказание помощи в выборе оптимального для школьника профиля подготовки</a:t>
          </a:r>
          <a:endParaRPr lang="en-US" sz="1500" kern="1200"/>
        </a:p>
      </dsp:txBody>
      <dsp:txXfrm>
        <a:off x="3495" y="146647"/>
        <a:ext cx="2772807" cy="1663684"/>
      </dsp:txXfrm>
    </dsp:sp>
    <dsp:sp modelId="{9A929E2A-B723-AC45-BD86-16B01C16F816}">
      <dsp:nvSpPr>
        <dsp:cNvPr id="0" name=""/>
        <dsp:cNvSpPr/>
      </dsp:nvSpPr>
      <dsp:spPr>
        <a:xfrm>
          <a:off x="3053583" y="146647"/>
          <a:ext cx="2772807" cy="1663684"/>
        </a:xfrm>
        <a:prstGeom prst="rect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оказание помощи обучающимся в поиске информационных материалов для саморазвития</a:t>
          </a:r>
          <a:endParaRPr lang="en-US" sz="1500" kern="1200"/>
        </a:p>
      </dsp:txBody>
      <dsp:txXfrm>
        <a:off x="3053583" y="146647"/>
        <a:ext cx="2772807" cy="1663684"/>
      </dsp:txXfrm>
    </dsp:sp>
    <dsp:sp modelId="{43D979FD-C58F-6749-A5C2-756854403F70}">
      <dsp:nvSpPr>
        <dsp:cNvPr id="0" name=""/>
        <dsp:cNvSpPr/>
      </dsp:nvSpPr>
      <dsp:spPr>
        <a:xfrm>
          <a:off x="6103671" y="146647"/>
          <a:ext cx="2772807" cy="1663684"/>
        </a:xfrm>
        <a:prstGeom prst="rect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поиск вместе с конкретным учеником причин неудач в обучении, ориентиров и целей в образовательной деятельности</a:t>
          </a:r>
          <a:endParaRPr lang="en-US" sz="1500" kern="1200"/>
        </a:p>
      </dsp:txBody>
      <dsp:txXfrm>
        <a:off x="6103671" y="146647"/>
        <a:ext cx="2772807" cy="1663684"/>
      </dsp:txXfrm>
    </dsp:sp>
    <dsp:sp modelId="{898F4D51-CD8D-3745-A428-020FA6137EF0}">
      <dsp:nvSpPr>
        <dsp:cNvPr id="0" name=""/>
        <dsp:cNvSpPr/>
      </dsp:nvSpPr>
      <dsp:spPr>
        <a:xfrm>
          <a:off x="9153760" y="146647"/>
          <a:ext cx="2772807" cy="1663684"/>
        </a:xfrm>
        <a:prstGeom prst="rect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организация системы профориентационной работы с учетом индивидуальных запросов, интересов и способностей обучающихся</a:t>
          </a:r>
          <a:endParaRPr lang="en-US" sz="1500" kern="1200"/>
        </a:p>
      </dsp:txBody>
      <dsp:txXfrm>
        <a:off x="9153760" y="146647"/>
        <a:ext cx="2772807" cy="1663684"/>
      </dsp:txXfrm>
    </dsp:sp>
    <dsp:sp modelId="{28B1CE47-C85C-494D-950B-65982B315FB9}">
      <dsp:nvSpPr>
        <dsp:cNvPr id="0" name=""/>
        <dsp:cNvSpPr/>
      </dsp:nvSpPr>
      <dsp:spPr>
        <a:xfrm>
          <a:off x="3495" y="2087612"/>
          <a:ext cx="2772807" cy="1663684"/>
        </a:xfrm>
        <a:prstGeom prst="rect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оказание содействия в составлении индивидуальных учебных планов, планировании индивидуальных образовательных траекторий и маршрутов</a:t>
          </a:r>
          <a:endParaRPr lang="en-US" sz="1500" kern="1200"/>
        </a:p>
      </dsp:txBody>
      <dsp:txXfrm>
        <a:off x="3495" y="2087612"/>
        <a:ext cx="2772807" cy="1663684"/>
      </dsp:txXfrm>
    </dsp:sp>
    <dsp:sp modelId="{156522FC-CEB1-DB45-8569-D6D4F1702DE1}">
      <dsp:nvSpPr>
        <dsp:cNvPr id="0" name=""/>
        <dsp:cNvSpPr/>
      </dsp:nvSpPr>
      <dsp:spPr>
        <a:xfrm>
          <a:off x="3053583" y="2087612"/>
          <a:ext cx="2772807" cy="1663684"/>
        </a:xfrm>
        <a:prstGeom prst="rect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оказание помощи обучающимся в самоанализе результатов учебной деятельности, корректировке индивидуальных учебных планов</a:t>
          </a:r>
          <a:endParaRPr lang="en-US" sz="1500" kern="1200"/>
        </a:p>
      </dsp:txBody>
      <dsp:txXfrm>
        <a:off x="3053583" y="2087612"/>
        <a:ext cx="2772807" cy="1663684"/>
      </dsp:txXfrm>
    </dsp:sp>
    <dsp:sp modelId="{F830ABA9-86BE-2547-B396-DBA89ABF87B9}">
      <dsp:nvSpPr>
        <dsp:cNvPr id="0" name=""/>
        <dsp:cNvSpPr/>
      </dsp:nvSpPr>
      <dsp:spPr>
        <a:xfrm>
          <a:off x="6103671" y="2087612"/>
          <a:ext cx="2772807" cy="1663684"/>
        </a:xfrm>
        <a:prstGeom prst="rect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генерирование интеллектуальных и творческих способностей школьников для организации научно-исследовательской работы и внеурочных творческих мероприятий</a:t>
          </a:r>
          <a:endParaRPr lang="en-US" sz="1500" kern="1200"/>
        </a:p>
      </dsp:txBody>
      <dsp:txXfrm>
        <a:off x="6103671" y="2087612"/>
        <a:ext cx="2772807" cy="1663684"/>
      </dsp:txXfrm>
    </dsp:sp>
    <dsp:sp modelId="{E99F7F6A-9EC5-6B42-B7B2-1B33F0D87D4A}">
      <dsp:nvSpPr>
        <dsp:cNvPr id="0" name=""/>
        <dsp:cNvSpPr/>
      </dsp:nvSpPr>
      <dsp:spPr>
        <a:xfrm>
          <a:off x="9153760" y="2087612"/>
          <a:ext cx="2772807" cy="1663684"/>
        </a:xfrm>
        <a:prstGeom prst="rect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организация взаимодействия учеников и педагогов с целью решения проблем в обучении, а также формирования и корректировки личных образовательных стратегий</a:t>
          </a:r>
          <a:endParaRPr lang="en-US" sz="1500" kern="1200"/>
        </a:p>
      </dsp:txBody>
      <dsp:txXfrm>
        <a:off x="9153760" y="2087612"/>
        <a:ext cx="2772807" cy="1663684"/>
      </dsp:txXfrm>
    </dsp:sp>
    <dsp:sp modelId="{F5418B90-3D04-DB47-9E0D-27105B37288B}">
      <dsp:nvSpPr>
        <dsp:cNvPr id="0" name=""/>
        <dsp:cNvSpPr/>
      </dsp:nvSpPr>
      <dsp:spPr>
        <a:xfrm>
          <a:off x="3495" y="4028578"/>
          <a:ext cx="2772807" cy="1663684"/>
        </a:xfrm>
        <a:prstGeom prst="rect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координация работы с родителями по формированию индивидуальных учебных планов их детей</a:t>
          </a:r>
          <a:endParaRPr lang="en-US" sz="1500" kern="1200"/>
        </a:p>
      </dsp:txBody>
      <dsp:txXfrm>
        <a:off x="3495" y="4028578"/>
        <a:ext cx="2772807" cy="1663684"/>
      </dsp:txXfrm>
    </dsp:sp>
    <dsp:sp modelId="{3818D39F-8297-664C-AEA8-EDD01793B8A6}">
      <dsp:nvSpPr>
        <dsp:cNvPr id="0" name=""/>
        <dsp:cNvSpPr/>
      </dsp:nvSpPr>
      <dsp:spPr>
        <a:xfrm>
          <a:off x="3053583" y="4028578"/>
          <a:ext cx="2772807" cy="1663684"/>
        </a:xfrm>
        <a:prstGeom prst="rect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координация использования инновационных, в том числе информационно-коммуникационных, технологий в организации индивидуального обучения</a:t>
          </a:r>
          <a:endParaRPr lang="en-US" sz="1500" kern="1200"/>
        </a:p>
      </dsp:txBody>
      <dsp:txXfrm>
        <a:off x="3053583" y="4028578"/>
        <a:ext cx="2772807" cy="1663684"/>
      </dsp:txXfrm>
    </dsp:sp>
    <dsp:sp modelId="{F51DBE55-1654-7E4D-B075-7D6D5FAD114F}">
      <dsp:nvSpPr>
        <dsp:cNvPr id="0" name=""/>
        <dsp:cNvSpPr/>
      </dsp:nvSpPr>
      <dsp:spPr>
        <a:xfrm>
          <a:off x="6103671" y="4028578"/>
          <a:ext cx="2772807" cy="1663684"/>
        </a:xfrm>
        <a:prstGeom prst="rect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консультирование обучающихся и родителей по вопросам реализации индивидуальных программ обучения</a:t>
          </a:r>
          <a:endParaRPr lang="en-US" sz="1500" kern="1200"/>
        </a:p>
      </dsp:txBody>
      <dsp:txXfrm>
        <a:off x="6103671" y="4028578"/>
        <a:ext cx="2772807" cy="1663684"/>
      </dsp:txXfrm>
    </dsp:sp>
    <dsp:sp modelId="{34C96959-62BF-0C44-A659-9CBFB86BED7D}">
      <dsp:nvSpPr>
        <dsp:cNvPr id="0" name=""/>
        <dsp:cNvSpPr/>
      </dsp:nvSpPr>
      <dsp:spPr>
        <a:xfrm>
          <a:off x="9153760" y="4028578"/>
          <a:ext cx="2772807" cy="166368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анализ достижения учащимися образовательных цензов и др.</a:t>
          </a:r>
          <a:endParaRPr lang="en-US" sz="1500" kern="1200"/>
        </a:p>
      </dsp:txBody>
      <dsp:txXfrm>
        <a:off x="9153760" y="4028578"/>
        <a:ext cx="2772807" cy="1663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D5675-E09E-EE4C-A7DF-5AAFC0C7AA34}">
      <dsp:nvSpPr>
        <dsp:cNvPr id="0" name=""/>
        <dsp:cNvSpPr/>
      </dsp:nvSpPr>
      <dsp:spPr>
        <a:xfrm>
          <a:off x="0" y="96300"/>
          <a:ext cx="5686450" cy="21149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Специфика учебно-тренировочного процесса для детей с нарушениями развития и особыми образовательными потребностями </a:t>
          </a:r>
          <a:endParaRPr lang="en-US" sz="2100" kern="1200"/>
        </a:p>
      </dsp:txBody>
      <dsp:txXfrm>
        <a:off x="103242" y="199542"/>
        <a:ext cx="5479966" cy="1908441"/>
      </dsp:txXfrm>
    </dsp:sp>
    <dsp:sp modelId="{2D0D7952-E51A-6948-966A-62F875099D4C}">
      <dsp:nvSpPr>
        <dsp:cNvPr id="0" name=""/>
        <dsp:cNvSpPr/>
      </dsp:nvSpPr>
      <dsp:spPr>
        <a:xfrm>
          <a:off x="0" y="2271706"/>
          <a:ext cx="5686450" cy="360871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– такой процесс организуется в сотрудничестве преподавателя-тренера и тьютора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в целях решения задач адаптивного вида, который предусматривает использование средств физического воспитания, способствующих оздоровлению и адаптации к учебной и трудовой деятельности обучающихся с ограниченными возможностями здоровья</a:t>
          </a:r>
          <a:endParaRPr lang="en-US" sz="2100" kern="1200"/>
        </a:p>
      </dsp:txBody>
      <dsp:txXfrm>
        <a:off x="176163" y="2447869"/>
        <a:ext cx="5334124" cy="32563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91458-CA29-AC40-B34E-9DDC48E001C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0819A-F2E5-D845-9D03-678F1A44AD6C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/>
            <a:t>ВАЖНО</a:t>
          </a:r>
          <a:endParaRPr lang="en-US" sz="3600" kern="1200"/>
        </a:p>
      </dsp:txBody>
      <dsp:txXfrm>
        <a:off x="0" y="0"/>
        <a:ext cx="10515600" cy="2175669"/>
      </dsp:txXfrm>
    </dsp:sp>
    <dsp:sp modelId="{1296D6E7-E4E8-824B-BC2E-8B634CAC0955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CD429-C82C-7440-9973-4644D37BA0BD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Обучающийся с ОВЗ не всегда является инвалидом, а ребенок с инвалидностью может не нуждаться в создании специальных условий обучения </a:t>
          </a:r>
          <a:endParaRPr lang="en-US" sz="3600" kern="1200"/>
        </a:p>
      </dsp:txBody>
      <dsp:txXfrm>
        <a:off x="0" y="2175669"/>
        <a:ext cx="105156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61FF4-ADE1-4244-9723-7F6F47D82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019A5F-1DE1-3942-9A6F-EF1FBA29D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DA6323-33E6-D44D-8D16-91E604F9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17EAF2-7AE2-0640-B24B-3C0E7BD0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9FE97-8E2D-844E-BDE6-6D4F62D9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BB7AB-022C-A74B-B952-C7C7AC02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03AA35-0C1A-F64C-8566-9A108115B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1D42B6-AF71-C843-AF39-D324C29E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6E847-40BF-3F49-A1EF-AFB23632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5FD8B-870A-684B-8927-3B1BA370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5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F8CF01-7DB4-F747-996A-8C850DAD4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A641FA-6A14-7143-ADD6-352E31941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D73B6-F184-A141-8174-3B72A31D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84518F-F783-1447-9DDF-66F78CDE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D91BC-3630-1A4B-9217-763FF049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2D9FC-8096-934C-86D0-8553002D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5E3D5-4594-2746-B79A-C403D1B19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52534-87FD-724B-A3C5-D46946CB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3C2A1-E1F0-C14F-BB19-E85DA2E3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7D7C2-4157-CB45-8E65-616CC216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FE7E9-DDED-C246-8FD4-572EB6E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D9365-9921-3645-A794-9CC3C7509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14DF6-499E-C745-841B-CED6FCD7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B3C332-D370-8F45-B99A-AF4BF89D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9ABAC-9203-9346-AD3D-9C92D81B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9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CC943-4DE9-4641-91E8-C4C46BEB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1B382-F48D-DE4D-9B0C-913FE2DC6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5129F-BFD9-1449-9800-1539CD40D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D2911E-4AB9-DF4E-98A9-094C98AB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A7E43D-473A-EE4B-A4DE-9D42FF28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B5C22-0E3A-3A44-91C6-AFDCCDF5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6FA54-5111-A34D-9794-883196F7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8E696-2699-5E47-B9BD-30CA1C2B8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29521F-80AC-9342-B53E-1A29C864C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98BC21-8443-5743-A7D4-7D55EB1CC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2722D8-7896-F542-958C-66DC41FA5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FDAE12-9F3E-5748-891E-FAB05561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834FDD-781B-504A-B95C-13EB13E9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E8FB80-B1A5-AF45-A76B-94AADA03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DD980-C2D8-414E-B3E2-D7D8FCB9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E25AB0-F382-EB48-A280-346C2E4D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316F6E-B7F2-B240-893F-6E4BF4FB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7944C7-C7FB-7942-8AF2-93D9D33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E901DC-81A2-C64D-AAB5-EBF5D33D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D29773-70C4-1C44-9C1C-B1D1D488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6B8670-56CA-8549-83E3-8A530DD6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9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6B722-3E70-B84F-B6B0-6B8CCAAC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FBFC9-DEC3-A240-8FD3-AFEE879A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9C8584-63C1-E24A-9C23-E8F4E97BE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570360-7FBA-FB41-A37D-B028D888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23CC11-D247-9B43-9DD1-39A65D78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D8A543-6E85-9446-9CEE-0CBBA4CB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2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A862E-D964-7D4A-AAD5-F5135614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8D5C3B-AACA-3740-A29D-DAE3E84B7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5760C0-E450-2840-9938-264DDAC46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43438E-5E9A-C245-99E6-481F67D7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49396D-9243-D84A-A3C6-6CFE5FA9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2F1DB1-F423-754D-908E-E8244CED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2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0C4D0-7373-DE4F-AF52-E7E23B64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EE828-F501-9B44-863B-4B88176DF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26F9E-F59F-7E42-BB33-C5E2CA335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3A76-0329-7D45-9EC4-D10CEF22390C}" type="datetimeFigureOut"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39570-57B0-544F-BD67-3434E51F5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C813D-E547-5548-B569-518C593F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A238-1317-624F-8AB4-FF4CEBE2E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8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v-zinchenko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.obrotvet.ru/npd-doc?npmid=99&amp;npid=420294044&amp;anchor=XA00MB22NB#XA00MB22N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.obrotvet.ru/npd-doc?npmid=99&amp;npid=542648198&amp;anchor=XA00MEA2O2#XA00MEA2O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43BE6C-86B7-4AB9-91E8-9B5DB45A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FB6D4-0335-B243-95F6-67DF2E763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26" y="1270413"/>
            <a:ext cx="9605948" cy="2318665"/>
          </a:xfrm>
        </p:spPr>
        <p:txBody>
          <a:bodyPr>
            <a:normAutofit/>
          </a:bodyPr>
          <a:lstStyle/>
          <a:p>
            <a:r>
              <a:rPr lang="ru-RU" sz="5400">
                <a:solidFill>
                  <a:srgbClr val="FFFFFF"/>
                </a:solidFill>
              </a:rPr>
              <a:t>Роль тьютора на занятиях по физической культуре с детьми с ОВЗ и инвалидностью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33258-4DA1-EF46-BCE0-61618B87C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88" y="4817797"/>
            <a:ext cx="10387011" cy="1327008"/>
          </a:xfrm>
        </p:spPr>
        <p:txBody>
          <a:bodyPr>
            <a:normAutofit fontScale="85000" lnSpcReduction="10000"/>
          </a:bodyPr>
          <a:lstStyle/>
          <a:p>
            <a:r>
              <a:rPr lang="ru-RU" sz="2600">
                <a:solidFill>
                  <a:schemeClr val="accent1">
                    <a:lumMod val="50000"/>
                  </a:schemeClr>
                </a:solidFill>
              </a:rPr>
              <a:t>Зинченко Марина Викторовна,</a:t>
            </a:r>
            <a:endParaRPr lang="en-US" sz="26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600">
                <a:solidFill>
                  <a:schemeClr val="accent1">
                    <a:lumMod val="50000"/>
                  </a:schemeClr>
                </a:solidFill>
              </a:rPr>
              <a:t>кандидат филологических наук, тьютор развития эмоционального интеллекта</a:t>
            </a:r>
          </a:p>
          <a:p>
            <a:r>
              <a:rPr lang="ru-RU" sz="2600">
                <a:solidFill>
                  <a:schemeClr val="accent1">
                    <a:lumMod val="50000"/>
                  </a:schemeClr>
                </a:solidFill>
              </a:rPr>
              <a:t>учитель класса для детей с тяжелыми множественными нарушениями развития</a:t>
            </a:r>
          </a:p>
          <a:p>
            <a:endParaRPr lang="ru-RU" sz="1300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6C55-B42C-7642-ABCF-E196323C19FE}"/>
              </a:ext>
            </a:extLst>
          </p:cNvPr>
          <p:cNvSpPr/>
          <p:nvPr/>
        </p:nvSpPr>
        <p:spPr>
          <a:xfrm>
            <a:off x="2841651" y="139001"/>
            <a:ext cx="8474048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Государственное казенное общеобразовательное учреждение города Москвы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«Специальная (коррекционная) общеобразовательная школа-интернат № 79»</a:t>
            </a:r>
            <a:endParaRPr lang="ru-RU" sz="2000" b="1" i="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8" name="Picture 2" descr="https://schiu79.mskobr.ru/images/cms/thumbs/1f1204c38f5d7f50f0ab6bcf597ef97666ee60e8/147671759779_jpg_250_135.jpg">
            <a:extLst>
              <a:ext uri="{FF2B5EF4-FFF2-40B4-BE49-F238E27FC236}">
                <a16:creationId xmlns:a16="http://schemas.microsoft.com/office/drawing/2014/main" id="{378EE247-ABB3-534C-B011-3E63F7D47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r="16581"/>
          <a:stretch/>
        </p:blipFill>
        <p:spPr bwMode="auto">
          <a:xfrm>
            <a:off x="1743075" y="73209"/>
            <a:ext cx="914416" cy="8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3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DAB94-B252-7942-ACA5-E40F3D6D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10" y="86434"/>
            <a:ext cx="11506290" cy="1135737"/>
          </a:xfrm>
        </p:spPr>
        <p:txBody>
          <a:bodyPr>
            <a:normAutofit/>
          </a:bodyPr>
          <a:lstStyle/>
          <a:p>
            <a:r>
              <a:rPr lang="ru-RU" sz="2500" b="1"/>
              <a:t>Объем нагрузки специалиста сопровождения зависит от числа обучающихся с ОВЗ</a:t>
            </a:r>
          </a:p>
        </p:txBody>
      </p:sp>
      <p:pic>
        <p:nvPicPr>
          <p:cNvPr id="5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4DA2CC43-C219-41AF-B84E-9A6E06B6E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8" r="25494"/>
          <a:stretch/>
        </p:blipFill>
        <p:spPr>
          <a:xfrm>
            <a:off x="-2" y="1297574"/>
            <a:ext cx="4686302" cy="55604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F7025-A072-E844-9782-DD69B825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851" y="1297574"/>
            <a:ext cx="6559681" cy="532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/>
              <a:t>Для реализации программы в </a:t>
            </a:r>
            <a:r>
              <a:rPr lang="ru-RU" sz="2400" u="sng"/>
              <a:t>п. 32</a:t>
            </a:r>
            <a:r>
              <a:rPr lang="ru-RU" sz="2400"/>
              <a:t> Порядка образовательной деятельности по образовательным программам начального общего, основного общего и среднего общего образования приведены штатные единицы для школы: </a:t>
            </a:r>
          </a:p>
          <a:p>
            <a:r>
              <a:rPr lang="ru-RU" sz="2400"/>
              <a:t>тьютор на 1–5 учащихся с ОВЗ</a:t>
            </a:r>
          </a:p>
          <a:p>
            <a:r>
              <a:rPr lang="ru-RU" sz="2400"/>
              <a:t>Объем работы тьютора с ребенком определяет ПМПК – от нескольких часов до полной занятости в день </a:t>
            </a:r>
            <a:r>
              <a:rPr lang="ru-RU" sz="1800" i="1"/>
              <a:t>(ставка тьютора составляет 37 часов в неделю)</a:t>
            </a:r>
            <a:r>
              <a:rPr lang="ru-RU" sz="2400"/>
              <a:t>. </a:t>
            </a:r>
          </a:p>
          <a:p>
            <a:pPr marL="0" indent="0">
              <a:buNone/>
            </a:pPr>
            <a:r>
              <a:rPr lang="ru-RU" sz="2400" i="1">
                <a:solidFill>
                  <a:schemeClr val="accent1">
                    <a:lumMod val="75000"/>
                  </a:schemeClr>
                </a:solidFill>
              </a:rPr>
              <a:t>Например, для учащихся с расстройствами аутистического спектра тьютор может быть рекомендован на полный день. В этом случае он будет присутствовать на всех занятиях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149F4-F16D-BC47-B9DD-CE42E72E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Нормативные правовые акты, регламентирующие деятельность тьютора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1A4AE-5860-E040-9D5F-3D8B6F607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i="1" cap="none">
                <a:latin typeface="Georgia" panose="02040502050405020303" pitchFamily="18" charset="0"/>
                <a:ea typeface="Times New Roman" panose="02020603050405020304" pitchFamily="18" charset="0"/>
              </a:rPr>
              <a:t>Должность "тьютор"</a:t>
            </a:r>
            <a:r>
              <a:rPr lang="ru-RU" altLang="ru-RU" sz="2400" cap="none">
                <a:latin typeface="Georgia" panose="02040502050405020303" pitchFamily="18" charset="0"/>
                <a:ea typeface="Times New Roman" panose="02020603050405020304" pitchFamily="18" charset="0"/>
              </a:rPr>
              <a:t> утверждена постановлением Правительства Российской Федерации от 08.08.2013 № 678        "Об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организаций".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endParaRPr lang="en-US" altLang="ru-RU" sz="2400" b="1" cap="none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cap="none">
                <a:latin typeface="Georgia" panose="02040502050405020303" pitchFamily="18" charset="0"/>
                <a:ea typeface="Times New Roman" panose="02020603050405020304" pitchFamily="18" charset="0"/>
              </a:rPr>
              <a:t>ТЬЮТОР</a:t>
            </a:r>
            <a:r>
              <a:rPr lang="ru-RU" altLang="ru-RU" sz="2400" cap="none">
                <a:latin typeface="Georgia" panose="02040502050405020303" pitchFamily="18" charset="0"/>
                <a:ea typeface="Times New Roman" panose="02020603050405020304" pitchFamily="18" charset="0"/>
              </a:rPr>
              <a:t> – это участник образовательного процесса, имеет высшее педагогическое образование.</a:t>
            </a:r>
            <a:endParaRPr lang="ru-RU" altLang="ru-RU" sz="2400" cap="none">
              <a:latin typeface="Georgia" panose="02040502050405020303" pitchFamily="18" charset="0"/>
            </a:endParaRP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05915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A2BC66C-9AC3-D949-B02D-383909C87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873"/>
          <a:stretch/>
        </p:blipFill>
        <p:spPr>
          <a:xfrm>
            <a:off x="1093883" y="157161"/>
            <a:ext cx="4200864" cy="5687672"/>
          </a:xfrm>
          <a:prstGeom prst="rect">
            <a:avLst/>
          </a:prstGeom>
        </p:spPr>
      </p:pic>
      <p:grpSp>
        <p:nvGrpSpPr>
          <p:cNvPr id="20" name="Group 10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Объект 2">
            <a:extLst>
              <a:ext uri="{FF2B5EF4-FFF2-40B4-BE49-F238E27FC236}">
                <a16:creationId xmlns:a16="http://schemas.microsoft.com/office/drawing/2014/main" id="{94CE715F-BAB4-41A9-A789-B57E826CF3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69182" y="548640"/>
          <a:ext cx="597309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roup 14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165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75638-C970-F745-B778-DAE34273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69" y="321735"/>
            <a:ext cx="9877863" cy="549804"/>
          </a:xfrm>
        </p:spPr>
        <p:txBody>
          <a:bodyPr>
            <a:normAutofit/>
          </a:bodyPr>
          <a:lstStyle/>
          <a:p>
            <a:r>
              <a:rPr lang="ru-RU" sz="3100" b="1">
                <a:latin typeface="Calibri" panose="020F0502020204030204" pitchFamily="34" charset="0"/>
                <a:ea typeface="Times" pitchFamily="2" charset="0"/>
                <a:cs typeface="Times" pitchFamily="2" charset="0"/>
              </a:rPr>
              <a:t>Каковы задачи и должностные обязанности тьютора?</a:t>
            </a:r>
            <a:endParaRPr lang="ru-RU" sz="31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F111A8C-628B-4459-925F-7A7E4F010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066545"/>
              </p:ext>
            </p:extLst>
          </p:nvPr>
        </p:nvGraphicFramePr>
        <p:xfrm>
          <a:off x="114299" y="904790"/>
          <a:ext cx="11930063" cy="583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04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1DB0676-2576-4E34-87D6-87E82CF23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8" r="5163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CA0280-3B13-8044-84D9-820753EB628C}"/>
              </a:ext>
            </a:extLst>
          </p:cNvPr>
          <p:cNvSpPr/>
          <p:nvPr/>
        </p:nvSpPr>
        <p:spPr>
          <a:xfrm>
            <a:off x="7070975" y="1745066"/>
            <a:ext cx="4697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реализации дополнительных общеобразовательных программ общеразвивающего, оздоровительно-рекреативного вида деятельности</a:t>
            </a:r>
            <a:r>
              <a:rPr lang="ru-RU" sz="2700">
                <a:effectLst/>
              </a:rPr>
              <a:t> </a:t>
            </a:r>
            <a:endParaRPr lang="ru-RU" sz="2700"/>
          </a:p>
        </p:txBody>
      </p:sp>
      <p:sp>
        <p:nvSpPr>
          <p:cNvPr id="5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Объект 2">
            <a:extLst>
              <a:ext uri="{FF2B5EF4-FFF2-40B4-BE49-F238E27FC236}">
                <a16:creationId xmlns:a16="http://schemas.microsoft.com/office/drawing/2014/main" id="{EF3F1A7B-5161-4C41-B8E9-B50290C66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53864"/>
              </p:ext>
            </p:extLst>
          </p:nvPr>
        </p:nvGraphicFramePr>
        <p:xfrm>
          <a:off x="409550" y="381212"/>
          <a:ext cx="5686450" cy="597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313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D3DF8-8A66-3D4A-B521-DC49D028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>
                <a:solidFill>
                  <a:srgbClr val="FFFFFF"/>
                </a:solidFill>
              </a:rPr>
              <a:t>Кого считать ребенком с ОВЗ </a:t>
            </a:r>
            <a:br>
              <a:rPr lang="ru-RU" sz="4000" b="1">
                <a:solidFill>
                  <a:srgbClr val="FFFFFF"/>
                </a:solidFill>
              </a:rPr>
            </a:br>
            <a:r>
              <a:rPr lang="ru-RU" sz="4000" b="1">
                <a:solidFill>
                  <a:srgbClr val="FFFFFF"/>
                </a:solidFill>
              </a:rPr>
              <a:t>и ребенком-инвалидом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C88B1-1676-6342-8D7C-8FC97E52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12" y="2222979"/>
            <a:ext cx="4623638" cy="3592034"/>
          </a:xfrm>
        </p:spPr>
        <p:txBody>
          <a:bodyPr>
            <a:normAutofit fontScale="92500" lnSpcReduction="10000"/>
          </a:bodyPr>
          <a:lstStyle/>
          <a:p>
            <a:r>
              <a:rPr lang="ru-RU" sz="2400"/>
              <a:t>Обучающийся с ограниченными возможностями здоровья (далее – ОВЗ) – это физическое лицо, имеющее недостатки в физическом и (или) психологическом развитии, которые подтвердила психолого-медико-педагогическая комиссия (далее – ПМПК) и которые препятствуют получению образования без создания специальных условий 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02560C-5661-DA4C-BAEE-EB27EAC1B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"/>
          <a:stretch/>
        </p:blipFill>
        <p:spPr>
          <a:xfrm>
            <a:off x="5637924" y="2209456"/>
            <a:ext cx="5556089" cy="18196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DD9F99-1A13-3647-A3C0-D57C9650EEA4}"/>
              </a:ext>
            </a:extLst>
          </p:cNvPr>
          <p:cNvSpPr/>
          <p:nvPr/>
        </p:nvSpPr>
        <p:spPr>
          <a:xfrm>
            <a:off x="5637924" y="4219164"/>
            <a:ext cx="5715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ч. 16 ст. 2 Федерального закона от 29.12.2012 № 273-ФЗ «Об образовании в 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120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01DEC-0956-B24F-93E1-329F5222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rgbClr val="FFFFFF"/>
                </a:solidFill>
              </a:rPr>
              <a:t>Обучающиеся с ОВЗ – это дети: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F17E7-4694-0E46-9220-25EF360E3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ru-RU" sz="2000">
                <a:solidFill>
                  <a:srgbClr val="FEFFFF"/>
                </a:solidFill>
              </a:rPr>
              <a:t>с нарушениями слуха (глухие, слабослышащие, позднооглохшие, кохлеарно имплантированные);</a:t>
            </a:r>
          </a:p>
          <a:p>
            <a:pPr lvl="0"/>
            <a:r>
              <a:rPr lang="ru-RU" sz="2000">
                <a:solidFill>
                  <a:srgbClr val="FEFFFF"/>
                </a:solidFill>
              </a:rPr>
              <a:t>нарушениями зрения (слепые, слабовидящие);</a:t>
            </a:r>
          </a:p>
          <a:p>
            <a:pPr lvl="0"/>
            <a:r>
              <a:rPr lang="ru-RU" sz="2000">
                <a:solidFill>
                  <a:srgbClr val="FEFFFF"/>
                </a:solidFill>
              </a:rPr>
              <a:t>тяжелыми нарушениями речи;</a:t>
            </a:r>
          </a:p>
          <a:p>
            <a:pPr lvl="0"/>
            <a:r>
              <a:rPr lang="ru-RU" sz="2000">
                <a:solidFill>
                  <a:srgbClr val="FEFFFF"/>
                </a:solidFill>
              </a:rPr>
              <a:t>нарушениями опорно-двигательного аппарата;</a:t>
            </a:r>
          </a:p>
          <a:p>
            <a:pPr lvl="0"/>
            <a:r>
              <a:rPr lang="ru-RU" sz="2000">
                <a:solidFill>
                  <a:srgbClr val="FEFFFF"/>
                </a:solidFill>
              </a:rPr>
              <a:t>задержкой психического развития;</a:t>
            </a:r>
          </a:p>
          <a:p>
            <a:pPr lvl="0"/>
            <a:r>
              <a:rPr lang="ru-RU" sz="2000">
                <a:solidFill>
                  <a:srgbClr val="FEFFFF"/>
                </a:solidFill>
              </a:rPr>
              <a:t>расстройствами аутистического спектра;</a:t>
            </a:r>
          </a:p>
          <a:p>
            <a:pPr lvl="0"/>
            <a:r>
              <a:rPr lang="ru-RU" sz="2000">
                <a:solidFill>
                  <a:srgbClr val="FEFFFF"/>
                </a:solidFill>
              </a:rPr>
              <a:t>со сложными дефектами (тяжелыми и множественными нарушениями развития);</a:t>
            </a:r>
          </a:p>
          <a:p>
            <a:r>
              <a:rPr lang="ru-RU" sz="2000">
                <a:solidFill>
                  <a:srgbClr val="FEFFFF"/>
                </a:solidFill>
              </a:rPr>
              <a:t>с умственной отсталостью (интеллектуальными нарушениями).</a:t>
            </a:r>
            <a:r>
              <a:rPr lang="ru-RU" sz="2000">
                <a:solidFill>
                  <a:srgbClr val="FEFFFF"/>
                </a:solidFill>
                <a:effectLst/>
              </a:rPr>
              <a:t> </a:t>
            </a:r>
            <a:endParaRPr lang="ru-RU" sz="20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2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3DC41B4-1C5A-48FB-B61D-4E972851B6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94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FA40B-12F2-074C-8218-0207C5AD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b="1">
                <a:solidFill>
                  <a:srgbClr val="FFFFFF"/>
                </a:solidFill>
              </a:rPr>
              <a:t>Описание целевой группы 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304D7-0B8E-FD4A-A762-90CCD804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Интеллектуальные нарушения</a:t>
            </a:r>
          </a:p>
          <a:p>
            <a:pPr lvl="0"/>
            <a:r>
              <a:rPr lang="ru-RU"/>
              <a:t>Двигательные нарушения</a:t>
            </a:r>
          </a:p>
          <a:p>
            <a:pPr lvl="0"/>
            <a:r>
              <a:rPr lang="ru-RU"/>
              <a:t>Нарушения зрения или слуха (часто и их сочетание) </a:t>
            </a:r>
          </a:p>
          <a:p>
            <a:pPr lvl="0"/>
            <a:r>
              <a:rPr lang="ru-RU"/>
              <a:t>Эпилепсия</a:t>
            </a:r>
          </a:p>
          <a:p>
            <a:pPr lvl="0"/>
            <a:r>
              <a:rPr lang="ru-RU"/>
              <a:t>Расстройства аутистического спектра </a:t>
            </a:r>
          </a:p>
          <a:p>
            <a:pPr lvl="0"/>
            <a:r>
              <a:rPr lang="ru-RU"/>
              <a:t>Нарушения эмоционально-волевой сферы </a:t>
            </a:r>
          </a:p>
          <a:p>
            <a:pPr lvl="0"/>
            <a:r>
              <a:rPr lang="ru-RU"/>
              <a:t>Особенности сенсорной интеграции</a:t>
            </a:r>
          </a:p>
          <a:p>
            <a:pPr lvl="0"/>
            <a:r>
              <a:rPr lang="ru-RU"/>
              <a:t>Различные соматические заболевания </a:t>
            </a:r>
          </a:p>
        </p:txBody>
      </p:sp>
    </p:spTree>
    <p:extLst>
      <p:ext uri="{BB962C8B-B14F-4D97-AF65-F5344CB8AC3E}">
        <p14:creationId xmlns:p14="http://schemas.microsoft.com/office/powerpoint/2010/main" val="2021855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212FD-F2FE-41F8-BC93-37696D49F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5" r="19306" b="1"/>
          <a:stretch/>
        </p:blipFill>
        <p:spPr>
          <a:xfrm>
            <a:off x="7059444" y="1443038"/>
            <a:ext cx="4437714" cy="4437714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44E2E-7E00-B444-B72E-E48D1A06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379" y="2760613"/>
            <a:ext cx="42978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/>
              <a:t>Модели тьюторской работы по направлениям деятельности</a:t>
            </a:r>
          </a:p>
        </p:txBody>
      </p:sp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14F8FBB-AAC6-4E56-AD5D-B3163FEDA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564460"/>
              </p:ext>
            </p:extLst>
          </p:nvPr>
        </p:nvGraphicFramePr>
        <p:xfrm>
          <a:off x="147196" y="92596"/>
          <a:ext cx="7067992" cy="663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855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F830C-4EF4-884C-9EE5-170A8451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000" b="1">
                <a:solidFill>
                  <a:srgbClr val="FFFFFF"/>
                </a:solidFill>
              </a:rPr>
              <a:t>Физкультурно-спортивное направление является одним из универсальных направлений дополнительного образования, представляющее собой совокупность ценностей и знаний, создаваемых и используемых обществом в целях физического, интеллектуального, духовного, нравственного и социального развития человека</a:t>
            </a:r>
            <a:endParaRPr lang="ru-RU" sz="20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E8F690-30A7-194B-9783-ADD1B1B3B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421338"/>
              </p:ext>
            </p:extLst>
          </p:nvPr>
        </p:nvGraphicFramePr>
        <p:xfrm>
          <a:off x="1367624" y="2262895"/>
          <a:ext cx="10019514" cy="388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712411-DE89-AC4B-964C-1EAE30C20ED0}"/>
              </a:ext>
            </a:extLst>
          </p:cNvPr>
          <p:cNvSpPr/>
          <p:nvPr/>
        </p:nvSpPr>
        <p:spPr>
          <a:xfrm>
            <a:off x="1367624" y="3117851"/>
            <a:ext cx="3847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mbria" panose="02040503050406030204" pitchFamily="18" charset="0"/>
              </a:rPr>
              <a:t>Актуализация роли дополнительного образования детей физкультурно-спортивной направленности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398589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Большая группа парашютистов в воздухе">
            <a:extLst>
              <a:ext uri="{FF2B5EF4-FFF2-40B4-BE49-F238E27FC236}">
                <a16:creationId xmlns:a16="http://schemas.microsoft.com/office/drawing/2014/main" id="{C47E7A62-C99C-4CAA-B18B-F66D854D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6" r="29768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2B6272-DC64-1145-B481-03ED48CB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ru-RU" sz="2200" b="1"/>
              <a:t>Учитывайте причины и последствия умственной отсталости и других нарушений развития</a:t>
            </a:r>
            <a:endParaRPr lang="ru-RU" sz="2200"/>
          </a:p>
          <a:p>
            <a:r>
              <a:rPr lang="ru-RU" sz="2200" b="1"/>
              <a:t>Не допускайте необъективных оценок </a:t>
            </a:r>
            <a:endParaRPr lang="ru-RU" sz="2200"/>
          </a:p>
          <a:p>
            <a:r>
              <a:rPr lang="ru-RU" sz="2200" b="1"/>
              <a:t>Отслеживайте динамику развития ребенка по четырем группам</a:t>
            </a:r>
            <a:endParaRPr lang="ru-RU" sz="2200"/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385011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A32BB27-A341-E948-945C-93E653C5D3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89102"/>
            <a:ext cx="10905066" cy="547979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C2BA5F-4C70-274A-AEDA-6EEF17A2E1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98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A1B49-2AB3-864C-8C04-C5FAFBFD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807208"/>
            <a:ext cx="4471987" cy="341071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200">
                <a:solidFill>
                  <a:srgbClr val="002060"/>
                </a:solidFill>
                <a:latin typeface="Cambria" panose="02040503050406030204" pitchFamily="18" charset="0"/>
              </a:rPr>
              <a:t>ДВИГАТЕЛЬНАЯ АКТИВНОСТЬ ДЕТЕЙ НАПРЯМУЮ ВЛИЯЕТ НА ИХ СПОСОБНОСТИ К ОБУЧЕНИЮ</a:t>
            </a:r>
            <a:r>
              <a:rPr lang="ru-RU" sz="320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endParaRPr lang="ru-RU" sz="32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Изображение выглядит как штанга&#10;&#10;Автоматически созданное описание">
            <a:extLst>
              <a:ext uri="{FF2B5EF4-FFF2-40B4-BE49-F238E27FC236}">
                <a16:creationId xmlns:a16="http://schemas.microsoft.com/office/drawing/2014/main" id="{3BA863A0-430E-3F40-86E7-59E097DD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102" y="640080"/>
            <a:ext cx="666010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E4EBE6-726E-0642-8BB5-C3FF5F5452DE}"/>
              </a:ext>
            </a:extLst>
          </p:cNvPr>
          <p:cNvSpPr/>
          <p:nvPr/>
        </p:nvSpPr>
        <p:spPr>
          <a:xfrm>
            <a:off x="885911" y="1589012"/>
            <a:ext cx="2496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Установлено:</a:t>
            </a:r>
          </a:p>
        </p:txBody>
      </p:sp>
    </p:spTree>
    <p:extLst>
      <p:ext uri="{BB962C8B-B14F-4D97-AF65-F5344CB8AC3E}">
        <p14:creationId xmlns:p14="http://schemas.microsoft.com/office/powerpoint/2010/main" val="2409941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55BB-1CF0-1845-BB6B-3A059515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311" y="95308"/>
            <a:ext cx="7814119" cy="1012905"/>
          </a:xfrm>
        </p:spPr>
        <p:txBody>
          <a:bodyPr>
            <a:noAutofit/>
          </a:bodyPr>
          <a:lstStyle/>
          <a:p>
            <a:r>
              <a:rPr lang="ru-RU" sz="2800" b="1"/>
              <a:t>Цели и задачи занятий адаптивной физкультурой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CC095-7DBD-D547-B596-526E336D6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20" y="1782837"/>
            <a:ext cx="3629025" cy="27546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/>
              <a:t>повышение двигательной активности обучающихся с ОВЗ, в том числе с ТМНР и обучение использованию ими полученных навыков в повседневной жизни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E8F2C6-DFCD-2F45-A9A7-FE471A798CEB}"/>
              </a:ext>
            </a:extLst>
          </p:cNvPr>
          <p:cNvSpPr/>
          <p:nvPr/>
        </p:nvSpPr>
        <p:spPr>
          <a:xfrm>
            <a:off x="5126418" y="1782837"/>
            <a:ext cx="6782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1. Повышение интереса обучающихся к занятиям спортом </a:t>
            </a:r>
          </a:p>
          <a:p>
            <a:pPr>
              <a:spcAft>
                <a:spcPts val="600"/>
              </a:spcAft>
            </a:pPr>
            <a:r>
              <a:rPr lang="ru-RU" sz="2000"/>
              <a:t>2. Создание положительной динамики в состоянии и укреплении здоровья </a:t>
            </a:r>
          </a:p>
          <a:p>
            <a:pPr>
              <a:spcAft>
                <a:spcPts val="600"/>
              </a:spcAft>
            </a:pPr>
            <a:r>
              <a:rPr lang="ru-RU" sz="2000"/>
              <a:t>3. Адаптация организма к физическим нагрузкам.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44B55E-0550-B54C-8A6A-060624CBA87C}"/>
              </a:ext>
            </a:extLst>
          </p:cNvPr>
          <p:cNvSpPr/>
          <p:nvPr/>
        </p:nvSpPr>
        <p:spPr>
          <a:xfrm>
            <a:off x="5126418" y="1060807"/>
            <a:ext cx="1417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>
                <a:latin typeface="+mj-lt"/>
                <a:ea typeface="+mj-ea"/>
                <a:cs typeface="+mj-cs"/>
              </a:rPr>
              <a:t>Задачи: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6E3924-D87F-404D-9618-1D5045825F48}"/>
              </a:ext>
            </a:extLst>
          </p:cNvPr>
          <p:cNvSpPr/>
          <p:nvPr/>
        </p:nvSpPr>
        <p:spPr>
          <a:xfrm>
            <a:off x="5126418" y="3464701"/>
            <a:ext cx="67643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/>
              <a:t>Коррекционные задачи: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/>
              <a:t>коррекция физического развития обучающихся с ограниченными возможностями здоровья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/>
              <a:t>реабилитация двигательных функций организм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/>
              <a:t>развитие внимания, памяти, мышления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FBF853-81F7-C542-9F82-CD9835C19DFE}"/>
              </a:ext>
            </a:extLst>
          </p:cNvPr>
          <p:cNvSpPr/>
          <p:nvPr/>
        </p:nvSpPr>
        <p:spPr>
          <a:xfrm>
            <a:off x="841248" y="1063186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>
                <a:latin typeface="+mj-lt"/>
                <a:ea typeface="+mj-ea"/>
                <a:cs typeface="+mj-cs"/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207991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F9599-93A3-8946-8CC7-495C2E7A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/>
              <a:t>Описание возможных результатов обучения обучающихся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F6E8C-B4AD-3445-A6C8-C5DD1201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983676"/>
            <a:ext cx="11658600" cy="4637722"/>
          </a:xfrm>
        </p:spPr>
        <p:txBody>
          <a:bodyPr>
            <a:normAutofit fontScale="92500" lnSpcReduction="10000"/>
          </a:bodyPr>
          <a:lstStyle/>
          <a:p>
            <a:r>
              <a:rPr lang="ru-RU" sz="1900"/>
              <a:t>Умение определять свое самочувствие в связи с физической нагрузкой: усталость, болевые ощущения, др.; </a:t>
            </a:r>
          </a:p>
          <a:p>
            <a:r>
              <a:rPr lang="ru-RU" sz="1900"/>
              <a:t>Освоение социальных норм, правил поведения; </a:t>
            </a:r>
          </a:p>
          <a:p>
            <a:pPr marL="0" indent="0">
              <a:buNone/>
            </a:pPr>
            <a:endParaRPr lang="ru-RU" sz="1900"/>
          </a:p>
          <a:p>
            <a:pPr marL="0" indent="0">
              <a:buNone/>
            </a:pPr>
            <a:r>
              <a:rPr lang="ru-RU" sz="1900" b="1"/>
              <a:t>Предметные результаты</a:t>
            </a:r>
            <a:r>
              <a:rPr lang="ru-RU" sz="1900"/>
              <a:t>: </a:t>
            </a:r>
          </a:p>
          <a:p>
            <a:r>
              <a:rPr lang="ru-RU" sz="1900"/>
              <a:t>Освоение доступных способов контроля над функциями собственного тела: сидеть, стоять, передвигаться. </a:t>
            </a:r>
          </a:p>
          <a:p>
            <a:r>
              <a:rPr lang="ru-RU" sz="1900"/>
              <a:t>Освоение двигательных навыков, последовательности движений с помощью учителя, развитие координации. </a:t>
            </a:r>
          </a:p>
          <a:p>
            <a:pPr marL="0" indent="0">
              <a:buNone/>
            </a:pPr>
            <a:endParaRPr lang="ru-RU" sz="1900"/>
          </a:p>
          <a:p>
            <a:pPr marL="0" indent="0">
              <a:buNone/>
            </a:pPr>
            <a:r>
              <a:rPr lang="ru-RU" sz="1900" b="1"/>
              <a:t>Личностные результаты</a:t>
            </a:r>
            <a:r>
              <a:rPr lang="ru-RU" sz="1900"/>
              <a:t>: </a:t>
            </a:r>
          </a:p>
          <a:p>
            <a:r>
              <a:rPr lang="ru-RU" sz="1900"/>
              <a:t>Представления о значении физической культуры для физического развития, повышения работоспособности; в активном включении в здоровый образ жизни, укреплении и сохранении индивидуального здоровья;</a:t>
            </a:r>
          </a:p>
          <a:p>
            <a:r>
              <a:rPr lang="ru-RU" sz="1900"/>
              <a:t>Интерес к определенным видам физкультурно-спортивной деятельности: подвижные игры, физическая подготовка с помощью учителя </a:t>
            </a:r>
          </a:p>
          <a:p>
            <a:r>
              <a:rPr lang="ru-RU" sz="1900"/>
              <a:t>Умение кататься на санках, играть в подвижные игры и др. с помощью учителя. </a:t>
            </a:r>
          </a:p>
          <a:p>
            <a:r>
              <a:rPr lang="ru-RU" sz="1900"/>
              <a:t>Бережное обращение с инвентарём и оборудованием, соблюдение требований техники безопасности.</a:t>
            </a:r>
          </a:p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886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1FE2B809-79EA-473C-BBB4-C8F42D579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3" r="3145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25217-45BC-BA41-B7E1-AE6C2589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/>
          </a:p>
          <a:p>
            <a:pPr marL="0" indent="0">
              <a:buNone/>
            </a:pPr>
            <a:r>
              <a:rPr lang="en-US" sz="3200">
                <a:hlinkClick r:id="rId3"/>
              </a:rPr>
              <a:t>mv-zinchenko@mail.ru</a:t>
            </a:r>
            <a:r>
              <a:rPr lang="en-US" sz="3200"/>
              <a:t> </a:t>
            </a:r>
            <a:endParaRPr lang="ru-RU" sz="320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0B4DF8-9CD8-5A49-8E4A-BBBAFD7AED22}"/>
              </a:ext>
            </a:extLst>
          </p:cNvPr>
          <p:cNvSpPr/>
          <p:nvPr/>
        </p:nvSpPr>
        <p:spPr>
          <a:xfrm>
            <a:off x="4863947" y="1215509"/>
            <a:ext cx="6684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/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6424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35643-A296-DE4C-A6CC-8F5CFF3A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Какие условия создать для обучения детей с ОВЗ и детей-инвалидов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B5B7EA21-4BC1-5148-8F5A-51D09721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34" y="1457326"/>
            <a:ext cx="6509354" cy="4986338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>
                <a:solidFill>
                  <a:srgbClr val="FEFFFF"/>
                </a:solidFill>
                <a:latin typeface="Cambria" panose="02040503050406030204" pitchFamily="18" charset="0"/>
              </a:rPr>
              <a:t>Конвенция ООН о правах инвалидов, ратифицированной Федеральным законом от 03.05.2012 №46-ФЗ «О ратификации конвенции о правах инвалидов»</a:t>
            </a:r>
          </a:p>
          <a:p>
            <a:r>
              <a:rPr lang="ru-RU" sz="2400">
                <a:solidFill>
                  <a:srgbClr val="FEFFFF"/>
                </a:solidFill>
                <a:latin typeface="Cambria" panose="02040503050406030204" pitchFamily="18" charset="0"/>
              </a:rPr>
              <a:t>Федеральный закон от 29.12.2012 №</a:t>
            </a:r>
            <a:r>
              <a:rPr lang="en" sz="2400">
                <a:solidFill>
                  <a:srgbClr val="FEFFFF"/>
                </a:solidFill>
                <a:latin typeface="Cambria" panose="02040503050406030204" pitchFamily="18" charset="0"/>
              </a:rPr>
              <a:t>273-</a:t>
            </a:r>
            <a:r>
              <a:rPr lang="ru-RU" sz="2400">
                <a:solidFill>
                  <a:srgbClr val="FEFFFF"/>
                </a:solidFill>
                <a:latin typeface="Cambria" panose="02040503050406030204" pitchFamily="18" charset="0"/>
              </a:rPr>
              <a:t>ФЗ "Об образовании в Российской Федерации"</a:t>
            </a:r>
          </a:p>
          <a:p>
            <a:r>
              <a:rPr lang="ru-RU" sz="2400">
                <a:solidFill>
                  <a:srgbClr val="FEFFFF"/>
                </a:solidFill>
                <a:latin typeface="Cambria" panose="02040503050406030204" pitchFamily="18" charset="0"/>
              </a:rPr>
              <a:t>Постановление Правительства РФ от 24.05.2014 №481 «О деятельности организаций для детей-сирот и детей, оставшихся без попечения родителей, и об устройстве в них детей, оставшихся без попечения родителей»</a:t>
            </a:r>
          </a:p>
          <a:p>
            <a:r>
              <a:rPr lang="ru-RU" sz="2400">
                <a:solidFill>
                  <a:srgbClr val="FEFFFF"/>
                </a:solidFill>
                <a:latin typeface="Cambria" panose="02040503050406030204" pitchFamily="18" charset="0"/>
              </a:rPr>
              <a:t>современные методики и практики осуществления ухода и развития детей с выраженными нарушениями психофизического развития, подтвердивших свою эффективность </a:t>
            </a:r>
          </a:p>
          <a:p>
            <a:endParaRPr lang="ru-RU" sz="17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9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730F3-D996-2548-BD8B-9A213191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Какие условия создать для обучения детей с ОВЗ и детей-инвалидов</a:t>
            </a:r>
            <a:endParaRPr lang="ru-RU" sz="3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781D6-B05D-407F-BB4B-69BF090CF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2" r="23467" b="2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BEBB3EDE-3A74-459B-95CC-FCEF1DEC1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553151"/>
              </p:ext>
            </p:extLst>
          </p:nvPr>
        </p:nvGraphicFramePr>
        <p:xfrm>
          <a:off x="283126" y="854497"/>
          <a:ext cx="11548532" cy="576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407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C1B6D-E753-7540-B817-C6CDDED6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Основаниями для создания специальных условий для обучения детей с ОВЗ и с инвалидностью служат: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773A4A-4D7E-5245-A171-09502AFDC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ru-RU" sz="2400"/>
              <a:t>нормативные требования;</a:t>
            </a:r>
          </a:p>
          <a:p>
            <a:r>
              <a:rPr lang="ru-RU" sz="2400"/>
              <a:t>заключение ПМПК – для обучающихся с ОВЗ;</a:t>
            </a:r>
          </a:p>
          <a:p>
            <a:r>
              <a:rPr lang="ru-RU" sz="2400"/>
              <a:t>индивидуальная программа реабилитации или абилитации – для детей-инвалидов (</a:t>
            </a:r>
            <a:r>
              <a:rPr lang="ru-RU" sz="2400">
                <a:hlinkClick r:id="rId2"/>
              </a:rPr>
              <a:t>приложение 3 к приказу Минтруда от 31.07.2015 № 528н</a:t>
            </a:r>
            <a:r>
              <a:rPr lang="ru-RU" sz="24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990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A9B7A-3F08-534C-B293-E1E8F9A0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Условия для детей с ОВЗ и с инвалидностью</a:t>
            </a:r>
            <a:br>
              <a:rPr lang="ru-RU" sz="2800">
                <a:solidFill>
                  <a:srgbClr val="FFFFFF"/>
                </a:solidFill>
              </a:rPr>
            </a:br>
            <a:br>
              <a:rPr lang="ru-RU" sz="2800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>(с </a:t>
            </a:r>
            <a:r>
              <a:rPr lang="ru-RU" sz="200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ч. 3</a:t>
            </a:r>
            <a:r>
              <a:rPr lang="ru-RU" sz="2000" i="1">
                <a:solidFill>
                  <a:schemeClr val="bg1"/>
                </a:solidFill>
              </a:rPr>
              <a:t> </a:t>
            </a:r>
            <a:r>
              <a:rPr lang="ru-RU" sz="2000" i="1">
                <a:solidFill>
                  <a:srgbClr val="FFFFFF"/>
                </a:solidFill>
              </a:rPr>
              <a:t>ст. 79 Закона от 29.12.2012 № 273-ФЗ):</a:t>
            </a:r>
            <a:endParaRPr lang="ru-RU" sz="2800" i="1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4078F-F163-C64D-AAEE-825A3C227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2400"/>
              <a:t>специальные образовательные программы и методы обучения и воспитания;</a:t>
            </a:r>
          </a:p>
          <a:p>
            <a:r>
              <a:rPr lang="ru-RU" sz="2400"/>
              <a:t>специальные учебники, учебные пособия и дидактические материалы;</a:t>
            </a:r>
          </a:p>
          <a:p>
            <a:r>
              <a:rPr lang="ru-RU" sz="2400"/>
              <a:t>специальные технические средства обучения;</a:t>
            </a:r>
          </a:p>
          <a:p>
            <a:r>
              <a:rPr lang="ru-RU" sz="2400" b="1"/>
              <a:t>тьюторское сопровождение</a:t>
            </a:r>
            <a:r>
              <a:rPr lang="ru-RU" sz="2400"/>
              <a:t>;</a:t>
            </a:r>
          </a:p>
          <a:p>
            <a:r>
              <a:rPr lang="ru-RU" sz="2400"/>
              <a:t>услуги ассистента (помощника), который оказывает обучающимся необходимую техническую помощь;</a:t>
            </a:r>
          </a:p>
          <a:p>
            <a:r>
              <a:rPr lang="ru-RU" sz="2400"/>
              <a:t>групповые и индивидуальные коррекционные занятия;</a:t>
            </a:r>
          </a:p>
          <a:p>
            <a:r>
              <a:rPr lang="ru-RU" sz="2400"/>
              <a:t>доступная среда (беспрепятственный доступ в здание и на территорию и т. д.);</a:t>
            </a:r>
          </a:p>
          <a:p>
            <a:r>
              <a:rPr lang="ru-RU" sz="2400"/>
              <a:t>сокращенное количество детей в учебной группе (классе).</a:t>
            </a:r>
          </a:p>
        </p:txBody>
      </p:sp>
    </p:spTree>
    <p:extLst>
      <p:ext uri="{BB962C8B-B14F-4D97-AF65-F5344CB8AC3E}">
        <p14:creationId xmlns:p14="http://schemas.microsoft.com/office/powerpoint/2010/main" val="260982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30F20-E663-5443-9065-1F067541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3063500" cy="3601914"/>
          </a:xfrm>
        </p:spPr>
        <p:txBody>
          <a:bodyPr anchor="ctr">
            <a:normAutofit/>
          </a:bodyPr>
          <a:lstStyle/>
          <a:p>
            <a:r>
              <a:rPr lang="ru-RU" sz="2800" b="1">
                <a:solidFill>
                  <a:srgbClr val="FFFFFF"/>
                </a:solidFill>
              </a:rPr>
              <a:t>Какие специалисты организуют образовательную деятельность детей с ОВЗ и детей-инвалидов</a:t>
            </a:r>
            <a:endParaRPr lang="ru-RU" sz="28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1A397A3-CF25-47ED-9F54-4AA185E74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417518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65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4ACC1-E6A0-5247-9ED8-02D736DF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ru-RU" sz="2500" b="1">
                <a:solidFill>
                  <a:srgbClr val="FFFFFF"/>
                </a:solidFill>
              </a:rPr>
              <a:t>Вправе ли педагог допобразования без специального образования работать с детьми с ОВЗ?</a:t>
            </a:r>
            <a:endParaRPr lang="ru-RU" sz="25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6F2CFBE-6E9D-44C9-A5D7-F90F59708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067042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08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66E9-4F39-064C-858C-1902ABE4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2818534" cy="5504688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chemeClr val="accent5"/>
                </a:solidFill>
              </a:rPr>
              <a:t>Как администрация ОО распределяет обязанности специалистов при обучении детей с ОВЗ</a:t>
            </a:r>
            <a:endParaRPr lang="ru-RU" sz="2800">
              <a:solidFill>
                <a:schemeClr val="accent5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26F3BBF-1EA2-4671-801F-6BCDB42D3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337960"/>
              </p:ext>
            </p:extLst>
          </p:nvPr>
        </p:nvGraphicFramePr>
        <p:xfrm>
          <a:off x="3343274" y="357188"/>
          <a:ext cx="8543925" cy="601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378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1615</Words>
  <Application>Microsoft Macintosh PowerPoint</Application>
  <PresentationFormat>Широкоэкранный</PresentationFormat>
  <Paragraphs>138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Cambria</vt:lpstr>
      <vt:lpstr>Georgia</vt:lpstr>
      <vt:lpstr>Тема Office</vt:lpstr>
      <vt:lpstr>Роль тьютора на занятиях по физической культуре с детьми с ОВЗ и инвалидностью</vt:lpstr>
      <vt:lpstr>Физкультурно-спортивное направление является одним из универсальных направлений дополнительного образования, представляющее собой совокупность ценностей и знаний, создаваемых и используемых обществом в целях физического, интеллектуального, духовного, нравственного и социального развития человека</vt:lpstr>
      <vt:lpstr>Какие условия создать для обучения детей с ОВЗ и детей-инвалидов</vt:lpstr>
      <vt:lpstr>Какие условия создать для обучения детей с ОВЗ и детей-инвалидов</vt:lpstr>
      <vt:lpstr>Основаниями для создания специальных условий для обучения детей с ОВЗ и с инвалидностью служат:</vt:lpstr>
      <vt:lpstr>Условия для детей с ОВЗ и с инвалидностью  (с ч. 3 ст. 79 Закона от 29.12.2012 № 273-ФЗ):</vt:lpstr>
      <vt:lpstr>Какие специалисты организуют образовательную деятельность детей с ОВЗ и детей-инвалидов</vt:lpstr>
      <vt:lpstr>Вправе ли педагог допобразования без специального образования работать с детьми с ОВЗ?</vt:lpstr>
      <vt:lpstr>Как администрация ОО распределяет обязанности специалистов при обучении детей с ОВЗ</vt:lpstr>
      <vt:lpstr>Объем нагрузки специалиста сопровождения зависит от числа обучающихся с ОВЗ</vt:lpstr>
      <vt:lpstr>Нормативные правовые акты, регламентирующие деятельность тьютора</vt:lpstr>
      <vt:lpstr>Презентация PowerPoint</vt:lpstr>
      <vt:lpstr>Каковы задачи и должностные обязанности тьютора?</vt:lpstr>
      <vt:lpstr>Презентация PowerPoint</vt:lpstr>
      <vt:lpstr>Кого считать ребенком с ОВЗ  и ребенком-инвалидом</vt:lpstr>
      <vt:lpstr>Обучающиеся с ОВЗ – это дети:</vt:lpstr>
      <vt:lpstr>Презентация PowerPoint</vt:lpstr>
      <vt:lpstr>Описание целевой группы </vt:lpstr>
      <vt:lpstr>Модели тьюторской работы по направлениям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занятий адаптивной физкультурой </vt:lpstr>
      <vt:lpstr>Описание возможных результатов обучения обучающихся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тьютора на занятиях по физической культуре с детьми с ОВЗ и инвалидностью</dc:title>
  <dc:creator>Марина Зинченко</dc:creator>
  <cp:lastModifiedBy>Марина Зинченко</cp:lastModifiedBy>
  <cp:revision>3</cp:revision>
  <dcterms:created xsi:type="dcterms:W3CDTF">2021-08-18T14:20:03Z</dcterms:created>
  <dcterms:modified xsi:type="dcterms:W3CDTF">2021-08-19T12:35:17Z</dcterms:modified>
</cp:coreProperties>
</file>