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8" r:id="rId3"/>
    <p:sldId id="289" r:id="rId4"/>
    <p:sldId id="308" r:id="rId5"/>
    <p:sldId id="262" r:id="rId6"/>
    <p:sldId id="302" r:id="rId7"/>
    <p:sldId id="301" r:id="rId8"/>
    <p:sldId id="298" r:id="rId9"/>
    <p:sldId id="299" r:id="rId10"/>
    <p:sldId id="300" r:id="rId11"/>
    <p:sldId id="305" r:id="rId12"/>
    <p:sldId id="306" r:id="rId13"/>
    <p:sldId id="307" r:id="rId14"/>
    <p:sldId id="297" r:id="rId15"/>
    <p:sldId id="309" r:id="rId16"/>
    <p:sldId id="28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65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6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1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4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33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7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6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8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5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5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1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06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oPnTBpVl1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youtu.be/UoPnTBpVl1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youtu.be/UoPnTBpVl1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youtu.be/UoPnTBpVl1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7.jpg"/><Relationship Id="rId7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youtu.be/UoPnTBpVl1E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UoPnTBpVl1E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UoPnTBpVl1E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oPnTBpVl1E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UoPnTBpVl1E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UoPnTBpVl1E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UoPnTBpVl1E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youtu.be/UoPnTBpVl1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youtu.be/UoPnTBpVl1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youtu.be/UoPnTBpVl1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youtu.be/UoPnTBpVl1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youtu.be/UoPnTBpVl1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035F73-0420-4638-9719-B003B0C21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1" y="-1215"/>
            <a:ext cx="12179649" cy="63432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AAAC1-D044-4600-A491-67515A85A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666" y="2072160"/>
            <a:ext cx="10058400" cy="277782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СЕЛЕКТОРНОЕ СОВЕЩАНИЕ</a:t>
            </a:r>
            <a:br>
              <a:rPr lang="ru-RU" sz="4400" dirty="0"/>
            </a:br>
            <a:r>
              <a:rPr lang="ru-RU" sz="4000" dirty="0">
                <a:solidFill>
                  <a:srgbClr val="002060"/>
                </a:solidFill>
              </a:rPr>
              <a:t>Тема: ««Перспективы развития региональных ресурсных центров физкультурно-спортивной направленности»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35A712-8210-41A7-84C0-F9A79028F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926" y="6450552"/>
            <a:ext cx="11076496" cy="38435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06</a:t>
            </a:r>
            <a:r>
              <a:rPr lang="ru-RU" sz="1800" b="1" dirty="0">
                <a:solidFill>
                  <a:schemeClr val="bg1"/>
                </a:solidFill>
              </a:rPr>
              <a:t>.</a:t>
            </a:r>
            <a:r>
              <a:rPr lang="en-US" sz="1800" b="1" dirty="0">
                <a:solidFill>
                  <a:schemeClr val="bg1"/>
                </a:solidFill>
              </a:rPr>
              <a:t>11</a:t>
            </a:r>
            <a:r>
              <a:rPr lang="ru-RU" sz="1800" b="1" dirty="0">
                <a:solidFill>
                  <a:schemeClr val="bg1"/>
                </a:solidFill>
              </a:rPr>
              <a:t>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ru-RU" dirty="0"/>
              <a:t>: </a:t>
            </a:r>
            <a:r>
              <a:rPr lang="ru-RU" u="sng" dirty="0">
                <a:hlinkClick r:id="rId3"/>
              </a:rPr>
              <a:t>https://youtu.be/UoPnTBpVl1E</a:t>
            </a: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FB7679-7226-4F8F-88E4-5C5083689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63" y="23097"/>
            <a:ext cx="975327" cy="109768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688BC2-D60D-45C7-86AB-78358D73D90C}"/>
              </a:ext>
            </a:extLst>
          </p:cNvPr>
          <p:cNvSpPr/>
          <p:nvPr/>
        </p:nvSpPr>
        <p:spPr>
          <a:xfrm>
            <a:off x="2907928" y="1028650"/>
            <a:ext cx="6151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F96A02-66A5-42C5-83DC-953BE5A88B7A}"/>
              </a:ext>
            </a:extLst>
          </p:cNvPr>
          <p:cNvSpPr/>
          <p:nvPr/>
        </p:nvSpPr>
        <p:spPr>
          <a:xfrm>
            <a:off x="2215860" y="1450498"/>
            <a:ext cx="7415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D5EFBB4C-6416-4CFF-A4C8-9CBD90E85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45" y="139798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56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2A89E5A-3CA2-434C-BE4D-DD41F3199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9" y="-5471"/>
            <a:ext cx="12192000" cy="174258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213E11A-6EFE-4384-9E5B-7A9DD93BB7E2}"/>
              </a:ext>
            </a:extLst>
          </p:cNvPr>
          <p:cNvGrpSpPr/>
          <p:nvPr/>
        </p:nvGrpSpPr>
        <p:grpSpPr>
          <a:xfrm>
            <a:off x="39859" y="31802"/>
            <a:ext cx="12018451" cy="1440528"/>
            <a:chOff x="39859" y="31802"/>
            <a:chExt cx="12018451" cy="144052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6500D4B-5AB5-4BAA-B369-99E7E2C7B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9" y="117690"/>
              <a:ext cx="760537" cy="855945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6A48BD6-B8F3-4B2B-A2A0-38F41E229AE2}"/>
                </a:ext>
              </a:extLst>
            </p:cNvPr>
            <p:cNvSpPr/>
            <p:nvPr/>
          </p:nvSpPr>
          <p:spPr>
            <a:xfrm>
              <a:off x="553925" y="31802"/>
              <a:ext cx="26180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МИНИСТЕРСТВО ПРОСВЕЩЕНИЯ РОССИЙСКОЙ ФЕДЕРАЦИИ</a:t>
              </a:r>
              <a:endParaRPr lang="ru-RU" sz="120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41525E9-08F2-4474-8E48-A56BACA0BC67}"/>
                </a:ext>
              </a:extLst>
            </p:cNvPr>
            <p:cNvSpPr/>
            <p:nvPr/>
          </p:nvSpPr>
          <p:spPr>
            <a:xfrm>
              <a:off x="786951" y="456667"/>
              <a:ext cx="21621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</a:rPr>
                <a:t>ФГБУ «ФЕДЕРАЛЬНЫЙ ЦЕНТР</a:t>
              </a:r>
              <a:r>
                <a:rPr lang="en-US" sz="1200" b="1" dirty="0">
                  <a:solidFill>
                    <a:srgbClr val="002060"/>
                  </a:solidFill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</a:rPr>
                <a:t>ОРГАНИЗАЦИОННО-МЕТОДИЧЕСКОГО ОБЕСПЕЧЕНИЯ ФИЗИЧЕСКОГО ВОСПИТАНИЯ»</a:t>
              </a:r>
              <a:endParaRPr lang="ru-RU" sz="1200" dirty="0"/>
            </a:p>
          </p:txBody>
        </p:sp>
        <p:pic>
          <p:nvPicPr>
            <p:cNvPr id="7" name="Picture 3" descr="ЛОГО 1">
              <a:extLst>
                <a:ext uri="{FF2B5EF4-FFF2-40B4-BE49-F238E27FC236}">
                  <a16:creationId xmlns:a16="http://schemas.microsoft.com/office/drawing/2014/main" id="{902F2459-30F5-44D7-A142-3D3040487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8080" y="31802"/>
              <a:ext cx="490230" cy="61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4F11E4-BE7B-49EE-BCCE-A3100A25B40B}"/>
              </a:ext>
            </a:extLst>
          </p:cNvPr>
          <p:cNvSpPr/>
          <p:nvPr/>
        </p:nvSpPr>
        <p:spPr>
          <a:xfrm>
            <a:off x="2908444" y="88398"/>
            <a:ext cx="87296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0" algn="ctr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solidFill>
                  <a:srgbClr val="C00000"/>
                </a:solidFill>
              </a:rPr>
              <a:t>Реализация мероприятий, осуществляемых в регионах, по созданию в общеобразовательных организациях, расположенных в сельской местности, условий для занятий физической культурой и спортом в 2019 году</a:t>
            </a:r>
          </a:p>
          <a:p>
            <a:pPr marL="180340" indent="0" algn="ctr">
              <a:spcAft>
                <a:spcPts val="0"/>
              </a:spcAft>
              <a:tabLst>
                <a:tab pos="450215" algn="l"/>
              </a:tabLst>
            </a:pPr>
            <a:endParaRPr lang="ru-RU" sz="1600" dirty="0">
              <a:solidFill>
                <a:srgbClr val="C00000"/>
              </a:solidFill>
            </a:endParaRPr>
          </a:p>
          <a:p>
            <a:pPr marL="180340" algn="r">
              <a:tabLst>
                <a:tab pos="450215" algn="l"/>
              </a:tabLst>
            </a:pPr>
            <a:r>
              <a:rPr lang="ru-RU" sz="1400" b="1" dirty="0">
                <a:solidFill>
                  <a:srgbClr val="0A396C"/>
                </a:solidFill>
              </a:rPr>
              <a:t>Скрынников Богдан Александрович, </a:t>
            </a:r>
            <a:r>
              <a:rPr lang="ru-RU" sz="1400" dirty="0">
                <a:solidFill>
                  <a:srgbClr val="0A396C"/>
                </a:solidFill>
              </a:rPr>
              <a:t>руководитель отдела мониторинга и обработки информации ФГБУ «ФЦОМОФВ» 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1F53539-DDDA-4FE1-9D3C-61D7D7CA9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E7CE9F0-6C79-496F-BDAF-42F4C1E4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AE9AB86-EAE3-4A4E-83CF-281A756AA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42784FE0-753A-44EA-8256-B4D39A1B4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31" y="40422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08FD515C-C7BA-4F53-8CA7-D798536EC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41931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729C31C0-A7D3-4FE0-A210-1B3FD6C2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355" y="40960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F532C688-BD3F-4C84-9303-978491176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41913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BDBEE-B086-4BC9-969F-B4ED3A97C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670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CF1EC25-E7BE-4756-9E2F-267514FDF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046" y="198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2BEE7D3-4ED0-43EC-BA78-B185F4FFC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164" y="19525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E6561CE9-1A2A-4AD0-8A48-C0DEFB337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962" y="19712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A63B10B1-0CAD-42B1-AB53-6C35BDC6A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40970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EE5E5A-7A13-4958-99F5-93FD7EC273E9}"/>
              </a:ext>
            </a:extLst>
          </p:cNvPr>
          <p:cNvSpPr txBox="1"/>
          <p:nvPr/>
        </p:nvSpPr>
        <p:spPr>
          <a:xfrm>
            <a:off x="391259" y="1860275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A396C"/>
                </a:solidFill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20C0F5-BF5B-4ED3-B7A4-F70FC698CFC9}"/>
              </a:ext>
            </a:extLst>
          </p:cNvPr>
          <p:cNvSpPr txBox="1"/>
          <p:nvPr/>
        </p:nvSpPr>
        <p:spPr>
          <a:xfrm>
            <a:off x="6601972" y="1873217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A396C"/>
                </a:solidFill>
              </a:rPr>
              <a:t>6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52CFA1-73BB-40A6-ADD1-97D55956F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997" y="2290653"/>
            <a:ext cx="5335598" cy="36938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242D1A-3929-451A-A078-97D4A7B65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7821" y="2290653"/>
            <a:ext cx="5335598" cy="36938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id="{741EF33E-975A-49B3-8B4F-9A507BE2BD77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</a:rPr>
              <a:t>06.11.2019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ru-RU" dirty="0"/>
              <a:t> </a:t>
            </a:r>
            <a:r>
              <a:rPr lang="ru-RU" u="sng" dirty="0">
                <a:hlinkClick r:id="rId7"/>
              </a:rPr>
              <a:t>https://youtu.be/UoPnTBpVl1E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552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2A89E5A-3CA2-434C-BE4D-DD41F3199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" y="-15272"/>
            <a:ext cx="12192000" cy="174258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213E11A-6EFE-4384-9E5B-7A9DD93BB7E2}"/>
              </a:ext>
            </a:extLst>
          </p:cNvPr>
          <p:cNvGrpSpPr/>
          <p:nvPr/>
        </p:nvGrpSpPr>
        <p:grpSpPr>
          <a:xfrm>
            <a:off x="39859" y="31802"/>
            <a:ext cx="12018451" cy="1440528"/>
            <a:chOff x="39859" y="31802"/>
            <a:chExt cx="12018451" cy="144052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6500D4B-5AB5-4BAA-B369-99E7E2C7B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9" y="117690"/>
              <a:ext cx="760537" cy="855945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6A48BD6-B8F3-4B2B-A2A0-38F41E229AE2}"/>
                </a:ext>
              </a:extLst>
            </p:cNvPr>
            <p:cNvSpPr/>
            <p:nvPr/>
          </p:nvSpPr>
          <p:spPr>
            <a:xfrm>
              <a:off x="553925" y="31802"/>
              <a:ext cx="26180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МИНИСТЕРСТВО ПРОСВЕЩЕНИЯ РОССИЙСКОЙ ФЕДЕРАЦИИ</a:t>
              </a:r>
              <a:endParaRPr lang="ru-RU" sz="120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41525E9-08F2-4474-8E48-A56BACA0BC67}"/>
                </a:ext>
              </a:extLst>
            </p:cNvPr>
            <p:cNvSpPr/>
            <p:nvPr/>
          </p:nvSpPr>
          <p:spPr>
            <a:xfrm>
              <a:off x="786951" y="456667"/>
              <a:ext cx="21621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</a:rPr>
                <a:t>ФГБУ «ФЕДЕРАЛЬНЫЙ ЦЕНТР</a:t>
              </a:r>
              <a:r>
                <a:rPr lang="en-US" sz="1200" b="1" dirty="0">
                  <a:solidFill>
                    <a:srgbClr val="002060"/>
                  </a:solidFill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</a:rPr>
                <a:t>ОРГАНИЗАЦИОННО-МЕТОДИЧЕСКОГО ОБЕСПЕЧЕНИЯ ФИЗИЧЕСКОГО ВОСПИТАНИЯ»</a:t>
              </a:r>
              <a:endParaRPr lang="ru-RU" sz="1200" dirty="0"/>
            </a:p>
          </p:txBody>
        </p:sp>
        <p:pic>
          <p:nvPicPr>
            <p:cNvPr id="7" name="Picture 3" descr="ЛОГО 1">
              <a:extLst>
                <a:ext uri="{FF2B5EF4-FFF2-40B4-BE49-F238E27FC236}">
                  <a16:creationId xmlns:a16="http://schemas.microsoft.com/office/drawing/2014/main" id="{902F2459-30F5-44D7-A142-3D3040487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8080" y="31802"/>
              <a:ext cx="490230" cy="61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4F11E4-BE7B-49EE-BCCE-A3100A25B40B}"/>
              </a:ext>
            </a:extLst>
          </p:cNvPr>
          <p:cNvSpPr/>
          <p:nvPr/>
        </p:nvSpPr>
        <p:spPr>
          <a:xfrm>
            <a:off x="2893788" y="70756"/>
            <a:ext cx="87296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0" algn="ctr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solidFill>
                  <a:srgbClr val="C00000"/>
                </a:solidFill>
              </a:rPr>
              <a:t>Реализация мероприятий, осуществляемых в регионах, по созданию в общеобразовательных организациях, расположенных в сельской местности, условий для занятий физической культурой и спортом в 2019 году</a:t>
            </a:r>
          </a:p>
          <a:p>
            <a:pPr marL="180340" algn="r">
              <a:tabLst>
                <a:tab pos="450215" algn="l"/>
              </a:tabLst>
            </a:pPr>
            <a:endParaRPr lang="ru-RU" sz="1400" b="1" dirty="0">
              <a:solidFill>
                <a:srgbClr val="0A396C"/>
              </a:solidFill>
            </a:endParaRPr>
          </a:p>
          <a:p>
            <a:pPr marL="180340" algn="r">
              <a:tabLst>
                <a:tab pos="450215" algn="l"/>
              </a:tabLst>
            </a:pPr>
            <a:r>
              <a:rPr lang="ru-RU" sz="1400" b="1" dirty="0">
                <a:solidFill>
                  <a:srgbClr val="0A396C"/>
                </a:solidFill>
              </a:rPr>
              <a:t>Скрынников Богдан Александрович, </a:t>
            </a:r>
            <a:r>
              <a:rPr lang="ru-RU" sz="1400" dirty="0">
                <a:solidFill>
                  <a:srgbClr val="0A396C"/>
                </a:solidFill>
              </a:rPr>
              <a:t>руководитель отдела мониторинга и обработки информации ФГБУ «ФЦОМОФВ»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AE5B3E1-0715-4F49-B4A9-9B2581E59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19279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1F53539-DDDA-4FE1-9D3C-61D7D7CA9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E7CE9F0-6C79-496F-BDAF-42F4C1E4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AE9AB86-EAE3-4A4E-83CF-281A756AA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42784FE0-753A-44EA-8256-B4D39A1B4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31" y="40422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08FD515C-C7BA-4F53-8CA7-D798536EC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41931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729C31C0-A7D3-4FE0-A210-1B3FD6C2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355" y="40960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F532C688-BD3F-4C84-9303-978491176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41913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BDBEE-B086-4BC9-969F-B4ED3A97C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670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CF1EC25-E7BE-4756-9E2F-267514FDF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046" y="198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E6561CE9-1A2A-4AD0-8A48-C0DEFB337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962" y="19712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A63B10B1-0CAD-42B1-AB53-6C35BDC6A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40970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EE5E5A-7A13-4958-99F5-93FD7EC273E9}"/>
              </a:ext>
            </a:extLst>
          </p:cNvPr>
          <p:cNvSpPr txBox="1"/>
          <p:nvPr/>
        </p:nvSpPr>
        <p:spPr>
          <a:xfrm>
            <a:off x="312458" y="1803931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A396C"/>
                </a:solidFill>
              </a:rPr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20C0F5-BF5B-4ED3-B7A4-F70FC698CFC9}"/>
              </a:ext>
            </a:extLst>
          </p:cNvPr>
          <p:cNvSpPr txBox="1"/>
          <p:nvPr/>
        </p:nvSpPr>
        <p:spPr>
          <a:xfrm>
            <a:off x="6229615" y="1815321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A396C"/>
                </a:solidFill>
              </a:rPr>
              <a:t>8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BE44E1-066D-48FB-AA05-B248B0BA3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72" y="2289343"/>
            <a:ext cx="5588424" cy="38689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07E0041-C22A-417B-894B-5E6793F1F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1998" y="2289343"/>
            <a:ext cx="5588424" cy="38689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id="{151C0A3E-183C-4ED0-8CDB-443483E2E344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</a:rPr>
              <a:t>06.11.2019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ru-RU" dirty="0"/>
              <a:t> </a:t>
            </a:r>
            <a:r>
              <a:rPr lang="ru-RU" u="sng" dirty="0">
                <a:hlinkClick r:id="rId7"/>
              </a:rPr>
              <a:t>https://youtu.be/UoPnTBpVl1E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073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2A89E5A-3CA2-434C-BE4D-DD41F3199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" y="-15272"/>
            <a:ext cx="12192000" cy="174258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213E11A-6EFE-4384-9E5B-7A9DD93BB7E2}"/>
              </a:ext>
            </a:extLst>
          </p:cNvPr>
          <p:cNvGrpSpPr/>
          <p:nvPr/>
        </p:nvGrpSpPr>
        <p:grpSpPr>
          <a:xfrm>
            <a:off x="39859" y="31802"/>
            <a:ext cx="12018451" cy="1440528"/>
            <a:chOff x="39859" y="31802"/>
            <a:chExt cx="12018451" cy="144052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6500D4B-5AB5-4BAA-B369-99E7E2C7B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9" y="117690"/>
              <a:ext cx="760537" cy="855945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6A48BD6-B8F3-4B2B-A2A0-38F41E229AE2}"/>
                </a:ext>
              </a:extLst>
            </p:cNvPr>
            <p:cNvSpPr/>
            <p:nvPr/>
          </p:nvSpPr>
          <p:spPr>
            <a:xfrm>
              <a:off x="553925" y="31802"/>
              <a:ext cx="26180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МИНИСТЕРСТВО ПРОСВЕЩЕНИЯ РОССИЙСКОЙ ФЕДЕРАЦИИ</a:t>
              </a:r>
              <a:endParaRPr lang="ru-RU" sz="120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41525E9-08F2-4474-8E48-A56BACA0BC67}"/>
                </a:ext>
              </a:extLst>
            </p:cNvPr>
            <p:cNvSpPr/>
            <p:nvPr/>
          </p:nvSpPr>
          <p:spPr>
            <a:xfrm>
              <a:off x="786951" y="456667"/>
              <a:ext cx="21621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</a:rPr>
                <a:t>ФГБУ «ФЕДЕРАЛЬНЫЙ ЦЕНТР</a:t>
              </a:r>
              <a:r>
                <a:rPr lang="en-US" sz="1200" b="1" dirty="0">
                  <a:solidFill>
                    <a:srgbClr val="002060"/>
                  </a:solidFill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</a:rPr>
                <a:t>ОРГАНИЗАЦИОННО-МЕТОДИЧЕСКОГО ОБЕСПЕЧЕНИЯ ФИЗИЧЕСКОГО ВОСПИТАНИЯ»</a:t>
              </a:r>
              <a:endParaRPr lang="ru-RU" sz="1200" dirty="0"/>
            </a:p>
          </p:txBody>
        </p:sp>
        <p:pic>
          <p:nvPicPr>
            <p:cNvPr id="7" name="Picture 3" descr="ЛОГО 1">
              <a:extLst>
                <a:ext uri="{FF2B5EF4-FFF2-40B4-BE49-F238E27FC236}">
                  <a16:creationId xmlns:a16="http://schemas.microsoft.com/office/drawing/2014/main" id="{902F2459-30F5-44D7-A142-3D3040487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8080" y="31802"/>
              <a:ext cx="490230" cy="61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4F11E4-BE7B-49EE-BCCE-A3100A25B40B}"/>
              </a:ext>
            </a:extLst>
          </p:cNvPr>
          <p:cNvSpPr/>
          <p:nvPr/>
        </p:nvSpPr>
        <p:spPr>
          <a:xfrm>
            <a:off x="2893788" y="179496"/>
            <a:ext cx="87296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0" algn="ctr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solidFill>
                  <a:srgbClr val="C00000"/>
                </a:solidFill>
              </a:rPr>
              <a:t>Реализация мероприятий, осуществляемых в регионах, по созданию в общеобразовательных организациях, расположенных в сельской местности, условий для занятий физической культурой и спортом в 2019 году</a:t>
            </a:r>
          </a:p>
          <a:p>
            <a:pPr marL="180340" algn="r">
              <a:tabLst>
                <a:tab pos="450215" algn="l"/>
              </a:tabLst>
            </a:pPr>
            <a:endParaRPr lang="ru-RU" sz="1400" b="1" dirty="0">
              <a:solidFill>
                <a:srgbClr val="0A396C"/>
              </a:solidFill>
            </a:endParaRPr>
          </a:p>
          <a:p>
            <a:pPr marL="180340" algn="r">
              <a:tabLst>
                <a:tab pos="450215" algn="l"/>
              </a:tabLst>
            </a:pPr>
            <a:r>
              <a:rPr lang="ru-RU" sz="1400" b="1" dirty="0">
                <a:solidFill>
                  <a:srgbClr val="0A396C"/>
                </a:solidFill>
              </a:rPr>
              <a:t>Скрынников Богдан Александрович, </a:t>
            </a:r>
            <a:r>
              <a:rPr lang="ru-RU" sz="1400" dirty="0">
                <a:solidFill>
                  <a:srgbClr val="0A396C"/>
                </a:solidFill>
              </a:rPr>
              <a:t>руководитель отдела мониторинга и обработки информации ФГБУ «ФЦОМОФВ»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AE5B3E1-0715-4F49-B4A9-9B2581E59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19279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1F53539-DDDA-4FE1-9D3C-61D7D7CA9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E7CE9F0-6C79-496F-BDAF-42F4C1E4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AE9AB86-EAE3-4A4E-83CF-281A756AA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42784FE0-753A-44EA-8256-B4D39A1B4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31" y="40422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08FD515C-C7BA-4F53-8CA7-D798536EC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41931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729C31C0-A7D3-4FE0-A210-1B3FD6C2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355" y="40960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F532C688-BD3F-4C84-9303-978491176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41913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BDBEE-B086-4BC9-969F-B4ED3A97C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670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CF1EC25-E7BE-4756-9E2F-267514FDF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046" y="198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2BEE7D3-4ED0-43EC-BA78-B185F4FFC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164" y="19525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E6561CE9-1A2A-4AD0-8A48-C0DEFB337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962" y="19712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A63B10B1-0CAD-42B1-AB53-6C35BDC6A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40970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EE5E5A-7A13-4958-99F5-93FD7EC273E9}"/>
              </a:ext>
            </a:extLst>
          </p:cNvPr>
          <p:cNvSpPr txBox="1"/>
          <p:nvPr/>
        </p:nvSpPr>
        <p:spPr>
          <a:xfrm>
            <a:off x="329639" y="1797220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A396C"/>
                </a:solidFill>
              </a:rPr>
              <a:t>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20C0F5-BF5B-4ED3-B7A4-F70FC698CFC9}"/>
              </a:ext>
            </a:extLst>
          </p:cNvPr>
          <p:cNvSpPr txBox="1"/>
          <p:nvPr/>
        </p:nvSpPr>
        <p:spPr>
          <a:xfrm>
            <a:off x="6560956" y="1816689"/>
            <a:ext cx="49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A396C"/>
                </a:solidFill>
              </a:rPr>
              <a:t>10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37638F-C222-470A-AC5E-A9EF61290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47" y="2258886"/>
            <a:ext cx="5401768" cy="37396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C2351C-600F-417C-A2FE-D9A5BC91D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1208" y="2258885"/>
            <a:ext cx="5401768" cy="37396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id="{1C2E3BB4-917F-47AF-A3EC-0045EF0D3574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</a:rPr>
              <a:t>06.11.2019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ru-RU" dirty="0"/>
              <a:t> </a:t>
            </a:r>
            <a:r>
              <a:rPr lang="ru-RU" u="sng" dirty="0">
                <a:hlinkClick r:id="rId7"/>
              </a:rPr>
              <a:t>https://youtu.be/UoPnTBpVl1E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78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2A89E5A-3CA2-434C-BE4D-DD41F3199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9" y="-13270"/>
            <a:ext cx="12192000" cy="1785349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213E11A-6EFE-4384-9E5B-7A9DD93BB7E2}"/>
              </a:ext>
            </a:extLst>
          </p:cNvPr>
          <p:cNvGrpSpPr/>
          <p:nvPr/>
        </p:nvGrpSpPr>
        <p:grpSpPr>
          <a:xfrm>
            <a:off x="39859" y="31802"/>
            <a:ext cx="12018451" cy="1440528"/>
            <a:chOff x="39859" y="31802"/>
            <a:chExt cx="12018451" cy="144052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6500D4B-5AB5-4BAA-B369-99E7E2C7B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9" y="117690"/>
              <a:ext cx="760537" cy="855945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6A48BD6-B8F3-4B2B-A2A0-38F41E229AE2}"/>
                </a:ext>
              </a:extLst>
            </p:cNvPr>
            <p:cNvSpPr/>
            <p:nvPr/>
          </p:nvSpPr>
          <p:spPr>
            <a:xfrm>
              <a:off x="553925" y="31802"/>
              <a:ext cx="26180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МИНИСТЕРСТВО ПРОСВЕЩЕНИЯ РОССИЙСКОЙ ФЕДЕРАЦИИ</a:t>
              </a:r>
              <a:endParaRPr lang="ru-RU" sz="120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41525E9-08F2-4474-8E48-A56BACA0BC67}"/>
                </a:ext>
              </a:extLst>
            </p:cNvPr>
            <p:cNvSpPr/>
            <p:nvPr/>
          </p:nvSpPr>
          <p:spPr>
            <a:xfrm>
              <a:off x="786951" y="456667"/>
              <a:ext cx="21621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</a:rPr>
                <a:t>ФГБУ «ФЕДЕРАЛЬНЫЙ ЦЕНТР</a:t>
              </a:r>
              <a:r>
                <a:rPr lang="en-US" sz="1200" b="1" dirty="0">
                  <a:solidFill>
                    <a:srgbClr val="002060"/>
                  </a:solidFill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</a:rPr>
                <a:t>ОРГАНИЗАЦИОННО-МЕТОДИЧЕСКОГО ОБЕСПЕЧЕНИЯ ФИЗИЧЕСКОГО ВОСПИТАНИЯ»</a:t>
              </a:r>
              <a:endParaRPr lang="ru-RU" sz="1200" dirty="0"/>
            </a:p>
          </p:txBody>
        </p:sp>
        <p:pic>
          <p:nvPicPr>
            <p:cNvPr id="7" name="Picture 3" descr="ЛОГО 1">
              <a:extLst>
                <a:ext uri="{FF2B5EF4-FFF2-40B4-BE49-F238E27FC236}">
                  <a16:creationId xmlns:a16="http://schemas.microsoft.com/office/drawing/2014/main" id="{902F2459-30F5-44D7-A142-3D3040487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8080" y="31802"/>
              <a:ext cx="490230" cy="61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4F11E4-BE7B-49EE-BCCE-A3100A25B40B}"/>
              </a:ext>
            </a:extLst>
          </p:cNvPr>
          <p:cNvSpPr/>
          <p:nvPr/>
        </p:nvSpPr>
        <p:spPr>
          <a:xfrm>
            <a:off x="2908444" y="46920"/>
            <a:ext cx="87296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0" algn="ctr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solidFill>
                  <a:srgbClr val="C00000"/>
                </a:solidFill>
              </a:rPr>
              <a:t>О проработке вопроса, касающегося создания центров раннего развития физического воспитания детей начиная с двухлетнего возраста</a:t>
            </a:r>
          </a:p>
          <a:p>
            <a:pPr marL="180000" algn="r"/>
            <a:endParaRPr lang="ru-RU" sz="1400" b="1" dirty="0">
              <a:solidFill>
                <a:srgbClr val="0A396C"/>
              </a:solidFill>
            </a:endParaRPr>
          </a:p>
          <a:p>
            <a:pPr marL="180000" algn="r"/>
            <a:r>
              <a:rPr lang="ru-RU" sz="1400" b="1" dirty="0" err="1">
                <a:solidFill>
                  <a:srgbClr val="0A396C"/>
                </a:solidFill>
              </a:rPr>
              <a:t>Грибачева</a:t>
            </a:r>
            <a:r>
              <a:rPr lang="ru-RU" sz="1400" b="1" dirty="0">
                <a:solidFill>
                  <a:srgbClr val="0A396C"/>
                </a:solidFill>
              </a:rPr>
              <a:t> Марина Анатольевна, </a:t>
            </a:r>
            <a:r>
              <a:rPr lang="ru-RU" sz="1400" dirty="0">
                <a:solidFill>
                  <a:srgbClr val="0A396C"/>
                </a:solidFill>
              </a:rPr>
              <a:t>заместитель директора, руководитель Федерального ресурсного центра развития дополнительного образования детей физкультурно-спортивной направленности, кандидат педагогических наук.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AE5B3E1-0715-4F49-B4A9-9B2581E59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19279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1F53539-DDDA-4FE1-9D3C-61D7D7CA9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E7CE9F0-6C79-496F-BDAF-42F4C1E4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AE9AB86-EAE3-4A4E-83CF-281A756AA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F532C688-BD3F-4C84-9303-978491176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41913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BDBEE-B086-4BC9-969F-B4ED3A97C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670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CF1EC25-E7BE-4756-9E2F-267514FDF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046" y="198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2BEE7D3-4ED0-43EC-BA78-B185F4FFC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164" y="19525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E6561CE9-1A2A-4AD0-8A48-C0DEFB337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962" y="19712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Подзаголовок 2">
            <a:extLst>
              <a:ext uri="{FF2B5EF4-FFF2-40B4-BE49-F238E27FC236}">
                <a16:creationId xmlns:a16="http://schemas.microsoft.com/office/drawing/2014/main" id="{5F086D3F-DB7F-4BB1-AFDD-C7BB2C41AF29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</a:rPr>
              <a:t>06.11.2019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ru-RU" dirty="0"/>
              <a:t> </a:t>
            </a:r>
            <a:r>
              <a:rPr lang="ru-RU" u="sng" dirty="0">
                <a:hlinkClick r:id="rId6"/>
              </a:rPr>
              <a:t>https://youtu.be/UoPnTBpVl1E</a:t>
            </a:r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17FA456-96CF-420A-83D1-9417EBFE8E88}"/>
              </a:ext>
            </a:extLst>
          </p:cNvPr>
          <p:cNvSpPr/>
          <p:nvPr/>
        </p:nvSpPr>
        <p:spPr>
          <a:xfrm>
            <a:off x="2237017" y="1883219"/>
            <a:ext cx="7797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Перечень Поручений Президента Российской Федерации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по итогам заседания Совета при Президенте Российской Федерации по развитию физической культуры и спорта от «30» апреля 2019 года №Пр-759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1ACF84-5935-4150-A384-6F8B3C4631C6}"/>
              </a:ext>
            </a:extLst>
          </p:cNvPr>
          <p:cNvSpPr/>
          <p:nvPr/>
        </p:nvSpPr>
        <p:spPr>
          <a:xfrm>
            <a:off x="100401" y="3768241"/>
            <a:ext cx="25552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None/>
            </a:pPr>
            <a:r>
              <a:rPr lang="ru-RU" dirty="0">
                <a:solidFill>
                  <a:srgbClr val="C00000"/>
                </a:solidFill>
              </a:rPr>
              <a:t>СОЗДАНИЕ ЦЕНТРОВ РАННЕГО ФИЗИЧЕСКОГО РАЗВИТИЯ ДЕТЕЙ</a:t>
            </a:r>
          </a:p>
          <a:p>
            <a:pPr lvl="0">
              <a:buFontTx/>
              <a:buNone/>
            </a:pPr>
            <a:r>
              <a:rPr lang="ru-RU" dirty="0">
                <a:solidFill>
                  <a:srgbClr val="C00000"/>
                </a:solidFill>
              </a:rPr>
              <a:t>(НАЧИНАЯ С ДВУХЛЕТНЕГО ВОЗРАСТА)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9B7622D-F350-4975-B429-5D571B2C44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269" y="1781137"/>
            <a:ext cx="2080024" cy="120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85F50CA-F423-4973-9CB5-3C9556749C69}"/>
              </a:ext>
            </a:extLst>
          </p:cNvPr>
          <p:cNvSpPr/>
          <p:nvPr/>
        </p:nvSpPr>
        <p:spPr>
          <a:xfrm>
            <a:off x="129154" y="3155666"/>
            <a:ext cx="1020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A396C"/>
                </a:solidFill>
              </a:rPr>
              <a:t>ПР-759</a:t>
            </a:r>
          </a:p>
          <a:p>
            <a:pPr lvl="0"/>
            <a:r>
              <a:rPr lang="ru-RU" b="1" dirty="0">
                <a:solidFill>
                  <a:srgbClr val="0A396C"/>
                </a:solidFill>
              </a:rPr>
              <a:t>П.1 К</a:t>
            </a:r>
            <a:endParaRPr lang="ru-RU" dirty="0">
              <a:solidFill>
                <a:srgbClr val="0A396C"/>
              </a:solidFill>
            </a:endParaRPr>
          </a:p>
        </p:txBody>
      </p:sp>
      <p:sp>
        <p:nvSpPr>
          <p:cNvPr id="31" name="Стрелка: шеврон 30">
            <a:extLst>
              <a:ext uri="{FF2B5EF4-FFF2-40B4-BE49-F238E27FC236}">
                <a16:creationId xmlns:a16="http://schemas.microsoft.com/office/drawing/2014/main" id="{1967397A-A808-47F4-B4D8-2AC76E3A835E}"/>
              </a:ext>
            </a:extLst>
          </p:cNvPr>
          <p:cNvSpPr/>
          <p:nvPr/>
        </p:nvSpPr>
        <p:spPr>
          <a:xfrm>
            <a:off x="2081863" y="3242242"/>
            <a:ext cx="941108" cy="2212570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6C18C35-E98A-4BA3-BF02-1AF1B26CA675}"/>
              </a:ext>
            </a:extLst>
          </p:cNvPr>
          <p:cNvSpPr/>
          <p:nvPr/>
        </p:nvSpPr>
        <p:spPr>
          <a:xfrm>
            <a:off x="3092252" y="2957918"/>
            <a:ext cx="2129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A396C"/>
                </a:solidFill>
              </a:rPr>
              <a:t>ФГБУ «ФЦОМОФВ»</a:t>
            </a:r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0D6DC48F-B1C4-401B-9183-4FD8D4D92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697399"/>
              </p:ext>
            </p:extLst>
          </p:nvPr>
        </p:nvGraphicFramePr>
        <p:xfrm>
          <a:off x="3269746" y="4940462"/>
          <a:ext cx="17748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Объект упаковщика для оболочки" showAsIcon="1" r:id="rId8" imgW="1775160" imgH="514800" progId="Package">
                  <p:embed/>
                </p:oleObj>
              </mc:Choice>
              <mc:Fallback>
                <p:oleObj name="Объект упаковщика для оболочки" showAsIcon="1" r:id="rId8" imgW="1775160" imgH="514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69746" y="4940462"/>
                        <a:ext cx="177482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C124D64-7227-4221-807B-716694B0B7E6}"/>
              </a:ext>
            </a:extLst>
          </p:cNvPr>
          <p:cNvSpPr/>
          <p:nvPr/>
        </p:nvSpPr>
        <p:spPr>
          <a:xfrm>
            <a:off x="2939796" y="3316957"/>
            <a:ext cx="24618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A396C"/>
                </a:solidFill>
              </a:rPr>
              <a:t>Руководителям региональных ресурсных центров развития дополнительно образования физкультурно-спортивной направленности детей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7771F9-2B89-4C7B-914D-8A5AD56A6B77}"/>
              </a:ext>
            </a:extLst>
          </p:cNvPr>
          <p:cNvSpPr txBox="1"/>
          <p:nvPr/>
        </p:nvSpPr>
        <p:spPr>
          <a:xfrm>
            <a:off x="3092252" y="4604090"/>
            <a:ext cx="219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направлено письмо </a:t>
            </a:r>
          </a:p>
        </p:txBody>
      </p:sp>
      <p:sp>
        <p:nvSpPr>
          <p:cNvPr id="42" name="Стрелка: шеврон 41">
            <a:extLst>
              <a:ext uri="{FF2B5EF4-FFF2-40B4-BE49-F238E27FC236}">
                <a16:creationId xmlns:a16="http://schemas.microsoft.com/office/drawing/2014/main" id="{D86D2BA6-B7E5-42BE-B95E-68E48D6EC8CD}"/>
              </a:ext>
            </a:extLst>
          </p:cNvPr>
          <p:cNvSpPr/>
          <p:nvPr/>
        </p:nvSpPr>
        <p:spPr>
          <a:xfrm>
            <a:off x="5405566" y="3242242"/>
            <a:ext cx="941108" cy="2212570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0500A0-22E7-41E4-90A3-34CFAD5E8137}"/>
              </a:ext>
            </a:extLst>
          </p:cNvPr>
          <p:cNvSpPr txBox="1"/>
          <p:nvPr/>
        </p:nvSpPr>
        <p:spPr>
          <a:xfrm>
            <a:off x="2693752" y="5407741"/>
            <a:ext cx="2841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«О предоставлении информации» 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55A2ED89-295E-44E8-A9C4-1120AFFF0F8E}"/>
              </a:ext>
            </a:extLst>
          </p:cNvPr>
          <p:cNvSpPr/>
          <p:nvPr/>
        </p:nvSpPr>
        <p:spPr>
          <a:xfrm>
            <a:off x="6346674" y="2977585"/>
            <a:ext cx="2170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A396C"/>
                </a:solidFill>
              </a:rPr>
              <a:t>На  01.11.2019 года: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3F0B376-0AC2-41E6-AA25-C83251544275}"/>
              </a:ext>
            </a:extLst>
          </p:cNvPr>
          <p:cNvSpPr/>
          <p:nvPr/>
        </p:nvSpPr>
        <p:spPr>
          <a:xfrm>
            <a:off x="6346674" y="3610286"/>
            <a:ext cx="5689956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A396C"/>
                </a:solidFill>
              </a:rPr>
              <a:t>28 субъектов РФ – предоставили информацию, из них:</a:t>
            </a:r>
          </a:p>
          <a:p>
            <a:r>
              <a:rPr lang="ru-RU" sz="1600" b="1" i="1" dirty="0">
                <a:solidFill>
                  <a:srgbClr val="0A396C"/>
                </a:solidFill>
              </a:rPr>
              <a:t>10 субъектов РФ – предоставили информацию </a:t>
            </a:r>
          </a:p>
          <a:p>
            <a:r>
              <a:rPr lang="ru-RU" sz="1600" b="1" i="1" dirty="0">
                <a:solidFill>
                  <a:srgbClr val="0A396C"/>
                </a:solidFill>
              </a:rPr>
              <a:t>об отсутствии необходимых условий</a:t>
            </a:r>
            <a:r>
              <a:rPr lang="ru-RU" sz="1600" b="1" dirty="0">
                <a:solidFill>
                  <a:srgbClr val="0A396C"/>
                </a:solidFill>
              </a:rPr>
              <a:t>;</a:t>
            </a:r>
          </a:p>
          <a:p>
            <a:endParaRPr lang="ru-RU" b="1" dirty="0">
              <a:solidFill>
                <a:srgbClr val="0A396C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57 субъектов РФ </a:t>
            </a:r>
            <a:r>
              <a:rPr lang="ru-RU" b="1" dirty="0">
                <a:solidFill>
                  <a:srgbClr val="0A396C"/>
                </a:solidFill>
              </a:rPr>
              <a:t>– не предоставили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val="191151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8034A59-E0DF-44EA-A81F-BFAAD59E1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67"/>
            <a:ext cx="12192000" cy="1721864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213E11A-6EFE-4384-9E5B-7A9DD93BB7E2}"/>
              </a:ext>
            </a:extLst>
          </p:cNvPr>
          <p:cNvGrpSpPr/>
          <p:nvPr/>
        </p:nvGrpSpPr>
        <p:grpSpPr>
          <a:xfrm>
            <a:off x="39859" y="31802"/>
            <a:ext cx="12018451" cy="1440528"/>
            <a:chOff x="39859" y="31802"/>
            <a:chExt cx="12018451" cy="144052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6500D4B-5AB5-4BAA-B369-99E7E2C7B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9" y="117690"/>
              <a:ext cx="760537" cy="855945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6A48BD6-B8F3-4B2B-A2A0-38F41E229AE2}"/>
                </a:ext>
              </a:extLst>
            </p:cNvPr>
            <p:cNvSpPr/>
            <p:nvPr/>
          </p:nvSpPr>
          <p:spPr>
            <a:xfrm>
              <a:off x="553925" y="31802"/>
              <a:ext cx="26180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МИНИСТЕРСТВО ПРОСВЕЩЕНИЯ РОССИЙСКОЙ ФЕДЕРАЦИИ</a:t>
              </a:r>
              <a:endParaRPr lang="ru-RU" sz="120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41525E9-08F2-4474-8E48-A56BACA0BC67}"/>
                </a:ext>
              </a:extLst>
            </p:cNvPr>
            <p:cNvSpPr/>
            <p:nvPr/>
          </p:nvSpPr>
          <p:spPr>
            <a:xfrm>
              <a:off x="786951" y="456667"/>
              <a:ext cx="21621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</a:rPr>
                <a:t>ФГБУ «ФЕДЕРАЛЬНЫЙ ЦЕНТР</a:t>
              </a:r>
              <a:r>
                <a:rPr lang="en-US" sz="1200" b="1" dirty="0">
                  <a:solidFill>
                    <a:srgbClr val="002060"/>
                  </a:solidFill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</a:rPr>
                <a:t>ОРГАНИЗАЦИОННО-МЕТОДИЧЕСКОГО ОБЕСПЕЧЕНИЯ ФИЗИЧЕСКОГО ВОСПИТАНИЯ»</a:t>
              </a:r>
              <a:endParaRPr lang="ru-RU" sz="1200" dirty="0"/>
            </a:p>
          </p:txBody>
        </p:sp>
        <p:pic>
          <p:nvPicPr>
            <p:cNvPr id="7" name="Picture 3" descr="ЛОГО 1">
              <a:extLst>
                <a:ext uri="{FF2B5EF4-FFF2-40B4-BE49-F238E27FC236}">
                  <a16:creationId xmlns:a16="http://schemas.microsoft.com/office/drawing/2014/main" id="{902F2459-30F5-44D7-A142-3D3040487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8080" y="31802"/>
              <a:ext cx="490230" cy="61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4F11E4-BE7B-49EE-BCCE-A3100A25B40B}"/>
              </a:ext>
            </a:extLst>
          </p:cNvPr>
          <p:cNvSpPr/>
          <p:nvPr/>
        </p:nvSpPr>
        <p:spPr>
          <a:xfrm>
            <a:off x="2893788" y="272001"/>
            <a:ext cx="907730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0" algn="ctr"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rgbClr val="C00000"/>
                </a:solidFill>
              </a:rPr>
              <a:t>Ответы на вопросы</a:t>
            </a:r>
          </a:p>
          <a:p>
            <a:pPr marL="180340" algn="r">
              <a:tabLst>
                <a:tab pos="450215" algn="l"/>
              </a:tabLst>
            </a:pPr>
            <a:r>
              <a:rPr lang="ru-RU" sz="1400" b="1" dirty="0">
                <a:solidFill>
                  <a:srgbClr val="0A396C"/>
                </a:solidFill>
              </a:rPr>
              <a:t>                                            </a:t>
            </a:r>
          </a:p>
          <a:p>
            <a:pPr marL="180340" algn="r">
              <a:tabLst>
                <a:tab pos="450215" algn="l"/>
              </a:tabLst>
            </a:pPr>
            <a:r>
              <a:rPr lang="ru-RU" sz="1400" b="1" dirty="0">
                <a:solidFill>
                  <a:srgbClr val="0A396C"/>
                </a:solidFill>
              </a:rPr>
              <a:t>   </a:t>
            </a:r>
            <a:r>
              <a:rPr lang="ru-RU" sz="1600" b="1" i="1" dirty="0">
                <a:solidFill>
                  <a:srgbClr val="0A396C"/>
                </a:solidFill>
              </a:rPr>
              <a:t>Ковалевский Алексей Владимирович</a:t>
            </a:r>
            <a:r>
              <a:rPr lang="ru-RU" sz="1600" i="1" dirty="0">
                <a:solidFill>
                  <a:srgbClr val="0A396C"/>
                </a:solidFill>
              </a:rPr>
              <a:t>, руководитель отдела развития дополнительного образования физкультурно-спортивной направленности ФГБУ «ФЦОМОФВ»</a:t>
            </a:r>
            <a:endParaRPr lang="ru-RU" sz="1600" dirty="0">
              <a:solidFill>
                <a:srgbClr val="0A396C"/>
              </a:solidFill>
            </a:endParaRPr>
          </a:p>
          <a:p>
            <a:pPr marL="180340">
              <a:tabLst>
                <a:tab pos="450215" algn="l"/>
              </a:tabLst>
            </a:pPr>
            <a:endParaRPr lang="ru-RU" sz="1400" dirty="0">
              <a:solidFill>
                <a:srgbClr val="0A396C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AE5B3E1-0715-4F49-B4A9-9B2581E59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19279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1F53539-DDDA-4FE1-9D3C-61D7D7CA9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E7CE9F0-6C79-496F-BDAF-42F4C1E4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AE9AB86-EAE3-4A4E-83CF-281A756AA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08FD515C-C7BA-4F53-8CA7-D798536EC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41931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F532C688-BD3F-4C84-9303-978491176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41913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BDBEE-B086-4BC9-969F-B4ED3A97C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670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2BEE7D3-4ED0-43EC-BA78-B185F4FFC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164" y="19525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E6561CE9-1A2A-4AD0-8A48-C0DEFB337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962" y="19712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FD67FE2-2BA4-429C-A93C-C4AECFAC9332}"/>
              </a:ext>
            </a:extLst>
          </p:cNvPr>
          <p:cNvSpPr/>
          <p:nvPr/>
        </p:nvSpPr>
        <p:spPr>
          <a:xfrm>
            <a:off x="175105" y="1971252"/>
            <a:ext cx="2045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Часто задаваемые вопросы</a:t>
            </a:r>
          </a:p>
        </p:txBody>
      </p:sp>
      <p:sp>
        <p:nvSpPr>
          <p:cNvPr id="31" name="Стрелка: шеврон 30">
            <a:extLst>
              <a:ext uri="{FF2B5EF4-FFF2-40B4-BE49-F238E27FC236}">
                <a16:creationId xmlns:a16="http://schemas.microsoft.com/office/drawing/2014/main" id="{9118C2DE-B0B0-441B-A22C-BA207A399E35}"/>
              </a:ext>
            </a:extLst>
          </p:cNvPr>
          <p:cNvSpPr/>
          <p:nvPr/>
        </p:nvSpPr>
        <p:spPr>
          <a:xfrm>
            <a:off x="2141335" y="1866402"/>
            <a:ext cx="1072197" cy="1882759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FDB0CD8-E206-4A63-A225-8F7F4C0B6AAA}"/>
              </a:ext>
            </a:extLst>
          </p:cNvPr>
          <p:cNvSpPr/>
          <p:nvPr/>
        </p:nvSpPr>
        <p:spPr>
          <a:xfrm>
            <a:off x="170542" y="4371237"/>
            <a:ext cx="1839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Вопросы содержат в себе</a:t>
            </a:r>
          </a:p>
        </p:txBody>
      </p:sp>
      <p:sp>
        <p:nvSpPr>
          <p:cNvPr id="27" name="Стрелка: шеврон 26">
            <a:extLst>
              <a:ext uri="{FF2B5EF4-FFF2-40B4-BE49-F238E27FC236}">
                <a16:creationId xmlns:a16="http://schemas.microsoft.com/office/drawing/2014/main" id="{DDE1624B-38A9-43FA-9468-FFB38FC491DA}"/>
              </a:ext>
            </a:extLst>
          </p:cNvPr>
          <p:cNvSpPr/>
          <p:nvPr/>
        </p:nvSpPr>
        <p:spPr>
          <a:xfrm>
            <a:off x="2240700" y="4076189"/>
            <a:ext cx="1072197" cy="1882759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72E644FE-05DC-4207-BDFB-D9C75397B57C}"/>
              </a:ext>
            </a:extLst>
          </p:cNvPr>
          <p:cNvCxnSpPr/>
          <p:nvPr/>
        </p:nvCxnSpPr>
        <p:spPr>
          <a:xfrm>
            <a:off x="884670" y="3900163"/>
            <a:ext cx="109306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F028191-65C9-409D-A6A9-04108E335FFA}"/>
              </a:ext>
            </a:extLst>
          </p:cNvPr>
          <p:cNvSpPr/>
          <p:nvPr/>
        </p:nvSpPr>
        <p:spPr>
          <a:xfrm>
            <a:off x="3312897" y="1964285"/>
            <a:ext cx="85200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A396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Переход на реализацию дополнительных предпрофессиональных программ в соответствии с Приказом Минспорта России от 15.11.18 г. № 939 «Об утверждении федеральных государственных требований к минимуму содержания, структуре, условиям реализации дополнительных предпрофессиональных программ в области физической культуры и спорта и к срокам обучения по этим программам».</a:t>
            </a:r>
            <a:endParaRPr lang="ru-RU" dirty="0">
              <a:solidFill>
                <a:srgbClr val="0A396C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26F661C-AE91-4A8C-AD69-3AB89222535F}"/>
              </a:ext>
            </a:extLst>
          </p:cNvPr>
          <p:cNvSpPr/>
          <p:nvPr/>
        </p:nvSpPr>
        <p:spPr>
          <a:xfrm>
            <a:off x="3351177" y="3900163"/>
            <a:ext cx="7747457" cy="2266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A396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возраст зачисления;</a:t>
            </a:r>
            <a:endParaRPr lang="ru-RU" sz="1400" dirty="0">
              <a:solidFill>
                <a:srgbClr val="0A396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A396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наполняемость групп;</a:t>
            </a:r>
            <a:endParaRPr lang="ru-RU" sz="1400" dirty="0">
              <a:solidFill>
                <a:srgbClr val="0A396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A396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профессиональный стандарт «Педагог дополнительного образования детей  и взрослых»;</a:t>
            </a:r>
            <a:endParaRPr lang="ru-RU" sz="1400" dirty="0">
              <a:solidFill>
                <a:srgbClr val="0A396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A396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какие программы реализовывает ДЮСШ;</a:t>
            </a:r>
            <a:endParaRPr lang="ru-RU" sz="1400" dirty="0">
              <a:solidFill>
                <a:srgbClr val="0A396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A396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участие в официальных спортивных соревнованиях.</a:t>
            </a:r>
            <a:endParaRPr lang="ru-RU" sz="1400" dirty="0">
              <a:solidFill>
                <a:srgbClr val="0A396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одзаголовок 2">
            <a:extLst>
              <a:ext uri="{FF2B5EF4-FFF2-40B4-BE49-F238E27FC236}">
                <a16:creationId xmlns:a16="http://schemas.microsoft.com/office/drawing/2014/main" id="{99D9DF54-970B-4434-B2EE-35101FC38B9F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</a:rPr>
              <a:t>06.11.2019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ru-RU" dirty="0"/>
              <a:t> </a:t>
            </a:r>
            <a:r>
              <a:rPr lang="ru-RU" u="sng" dirty="0">
                <a:hlinkClick r:id="rId5"/>
              </a:rPr>
              <a:t>https://youtu.be/UoPnTBpVl1E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70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8034A59-E0DF-44EA-A81F-BFAAD59E1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67"/>
            <a:ext cx="12192000" cy="1721864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213E11A-6EFE-4384-9E5B-7A9DD93BB7E2}"/>
              </a:ext>
            </a:extLst>
          </p:cNvPr>
          <p:cNvGrpSpPr/>
          <p:nvPr/>
        </p:nvGrpSpPr>
        <p:grpSpPr>
          <a:xfrm>
            <a:off x="39859" y="31802"/>
            <a:ext cx="12018451" cy="1440528"/>
            <a:chOff x="39859" y="31802"/>
            <a:chExt cx="12018451" cy="144052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6500D4B-5AB5-4BAA-B369-99E7E2C7B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9" y="117690"/>
              <a:ext cx="760537" cy="855945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6A48BD6-B8F3-4B2B-A2A0-38F41E229AE2}"/>
                </a:ext>
              </a:extLst>
            </p:cNvPr>
            <p:cNvSpPr/>
            <p:nvPr/>
          </p:nvSpPr>
          <p:spPr>
            <a:xfrm>
              <a:off x="553925" y="31802"/>
              <a:ext cx="26180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МИНИСТЕРСТВО ПРОСВЕЩЕНИЯ РОССИЙСКОЙ ФЕДЕРАЦИИ</a:t>
              </a:r>
              <a:endParaRPr lang="ru-RU" sz="120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41525E9-08F2-4474-8E48-A56BACA0BC67}"/>
                </a:ext>
              </a:extLst>
            </p:cNvPr>
            <p:cNvSpPr/>
            <p:nvPr/>
          </p:nvSpPr>
          <p:spPr>
            <a:xfrm>
              <a:off x="786951" y="456667"/>
              <a:ext cx="21621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</a:rPr>
                <a:t>ФГБУ «ФЕДЕРАЛЬНЫЙ ЦЕНТР</a:t>
              </a:r>
              <a:r>
                <a:rPr lang="en-US" sz="1200" b="1" dirty="0">
                  <a:solidFill>
                    <a:srgbClr val="002060"/>
                  </a:solidFill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</a:rPr>
                <a:t>ОРГАНИЗАЦИОННО-МЕТОДИЧЕСКОГО ОБЕСПЕЧЕНИЯ ФИЗИЧЕСКОГО ВОСПИТАНИЯ»</a:t>
              </a:r>
              <a:endParaRPr lang="ru-RU" sz="1200" dirty="0"/>
            </a:p>
          </p:txBody>
        </p:sp>
        <p:pic>
          <p:nvPicPr>
            <p:cNvPr id="7" name="Picture 3" descr="ЛОГО 1">
              <a:extLst>
                <a:ext uri="{FF2B5EF4-FFF2-40B4-BE49-F238E27FC236}">
                  <a16:creationId xmlns:a16="http://schemas.microsoft.com/office/drawing/2014/main" id="{902F2459-30F5-44D7-A142-3D3040487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8080" y="31802"/>
              <a:ext cx="490230" cy="61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4F11E4-BE7B-49EE-BCCE-A3100A25B40B}"/>
              </a:ext>
            </a:extLst>
          </p:cNvPr>
          <p:cNvSpPr/>
          <p:nvPr/>
        </p:nvSpPr>
        <p:spPr>
          <a:xfrm>
            <a:off x="2893788" y="272001"/>
            <a:ext cx="907730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0" algn="ctr"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rgbClr val="C00000"/>
                </a:solidFill>
              </a:rPr>
              <a:t>Ответы на вопросы</a:t>
            </a:r>
          </a:p>
          <a:p>
            <a:pPr marL="180340" algn="r">
              <a:tabLst>
                <a:tab pos="450215" algn="l"/>
              </a:tabLst>
            </a:pPr>
            <a:r>
              <a:rPr lang="ru-RU" sz="1400" b="1" dirty="0">
                <a:solidFill>
                  <a:srgbClr val="0A396C"/>
                </a:solidFill>
              </a:rPr>
              <a:t>                                            </a:t>
            </a:r>
          </a:p>
          <a:p>
            <a:pPr marL="180340" algn="r">
              <a:tabLst>
                <a:tab pos="450215" algn="l"/>
              </a:tabLst>
            </a:pPr>
            <a:r>
              <a:rPr lang="ru-RU" sz="1400" b="1" dirty="0">
                <a:solidFill>
                  <a:srgbClr val="0A396C"/>
                </a:solidFill>
              </a:rPr>
              <a:t>   </a:t>
            </a:r>
            <a:r>
              <a:rPr lang="ru-RU" sz="1600" b="1" i="1" dirty="0">
                <a:solidFill>
                  <a:srgbClr val="0A396C"/>
                </a:solidFill>
              </a:rPr>
              <a:t>Ковалевский Алексей Владимирович</a:t>
            </a:r>
            <a:r>
              <a:rPr lang="ru-RU" sz="1600" i="1" dirty="0">
                <a:solidFill>
                  <a:srgbClr val="0A396C"/>
                </a:solidFill>
              </a:rPr>
              <a:t>, руководитель отдела развития дополнительного образования физкультурно-спортивной направленности ФГБУ «ФЦОМОФВ»</a:t>
            </a:r>
            <a:endParaRPr lang="ru-RU" sz="1600" dirty="0">
              <a:solidFill>
                <a:srgbClr val="0A396C"/>
              </a:solidFill>
            </a:endParaRPr>
          </a:p>
          <a:p>
            <a:pPr marL="180340">
              <a:tabLst>
                <a:tab pos="450215" algn="l"/>
              </a:tabLst>
            </a:pPr>
            <a:endParaRPr lang="ru-RU" sz="1400" dirty="0">
              <a:solidFill>
                <a:srgbClr val="0A396C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AE5B3E1-0715-4F49-B4A9-9B2581E59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19279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1F53539-DDDA-4FE1-9D3C-61D7D7CA9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E7CE9F0-6C79-496F-BDAF-42F4C1E4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AE9AB86-EAE3-4A4E-83CF-281A756AA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08FD515C-C7BA-4F53-8CA7-D798536EC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41931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F532C688-BD3F-4C84-9303-978491176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41913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BDBEE-B086-4BC9-969F-B4ED3A97C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670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2BEE7D3-4ED0-43EC-BA78-B185F4FFC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164" y="19525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E6561CE9-1A2A-4AD0-8A48-C0DEFB337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962" y="19712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FD67FE2-2BA4-429C-A93C-C4AECFAC9332}"/>
              </a:ext>
            </a:extLst>
          </p:cNvPr>
          <p:cNvSpPr/>
          <p:nvPr/>
        </p:nvSpPr>
        <p:spPr>
          <a:xfrm>
            <a:off x="47082" y="2731773"/>
            <a:ext cx="2308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Нормативно-правовая база, которой необходимо руководствоваться:</a:t>
            </a:r>
          </a:p>
        </p:txBody>
      </p:sp>
      <p:sp>
        <p:nvSpPr>
          <p:cNvPr id="31" name="Стрелка: шеврон 30">
            <a:extLst>
              <a:ext uri="{FF2B5EF4-FFF2-40B4-BE49-F238E27FC236}">
                <a16:creationId xmlns:a16="http://schemas.microsoft.com/office/drawing/2014/main" id="{9118C2DE-B0B0-441B-A22C-BA207A399E35}"/>
              </a:ext>
            </a:extLst>
          </p:cNvPr>
          <p:cNvSpPr/>
          <p:nvPr/>
        </p:nvSpPr>
        <p:spPr>
          <a:xfrm>
            <a:off x="1819019" y="2487620"/>
            <a:ext cx="1072197" cy="1882759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B73FAE4-FC00-498C-ABA6-75E3504B0C7C}"/>
              </a:ext>
            </a:extLst>
          </p:cNvPr>
          <p:cNvSpPr/>
          <p:nvPr/>
        </p:nvSpPr>
        <p:spPr>
          <a:xfrm>
            <a:off x="2785145" y="1742983"/>
            <a:ext cx="87938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300" u="sng" dirty="0">
                <a:solidFill>
                  <a:srgbClr val="C00000"/>
                </a:solidFill>
              </a:rPr>
              <a:t>Федеральный закон </a:t>
            </a:r>
            <a:r>
              <a:rPr lang="ru-RU" sz="1300" dirty="0">
                <a:solidFill>
                  <a:srgbClr val="0A396C"/>
                </a:solidFill>
              </a:rPr>
              <a:t>от 29 декабря 2012 г. № 273-ФЗ «Об образовании в Российской Федерации»;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300" u="sng" dirty="0">
                <a:solidFill>
                  <a:srgbClr val="C00000"/>
                </a:solidFill>
              </a:rPr>
              <a:t>Федеральный закон </a:t>
            </a:r>
            <a:r>
              <a:rPr lang="ru-RU" sz="1300" dirty="0">
                <a:solidFill>
                  <a:srgbClr val="0A396C"/>
                </a:solidFill>
              </a:rPr>
              <a:t>от 4 декабря 2007 г. № 329-ФЗ «О физической культуре и спорте в Российской Федерации»;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300" u="sng" dirty="0">
                <a:solidFill>
                  <a:srgbClr val="C00000"/>
                </a:solidFill>
              </a:rPr>
              <a:t>Указ Президента Российской Федерации </a:t>
            </a:r>
            <a:r>
              <a:rPr lang="ru-RU" sz="1300" dirty="0">
                <a:solidFill>
                  <a:srgbClr val="0A396C"/>
                </a:solidFill>
              </a:rPr>
              <a:t>от 7 мая 2018 г. № 204 «О национальных целях и стратегических задачах развития Российской Федерации на период до 2024 года»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300" u="sng" dirty="0">
                <a:solidFill>
                  <a:srgbClr val="C00000"/>
                </a:solidFill>
              </a:rPr>
              <a:t>Постановление Правительства РФ </a:t>
            </a:r>
            <a:r>
              <a:rPr lang="ru-RU" sz="1300" dirty="0">
                <a:solidFill>
                  <a:srgbClr val="0A396C"/>
                </a:solidFill>
              </a:rPr>
              <a:t>от 26 декабря 2017 г. № 1642 «Об утверждении государственной программы Российской Федерации «Развитие образования»;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300" u="sng" dirty="0">
                <a:solidFill>
                  <a:srgbClr val="C00000"/>
                </a:solidFill>
              </a:rPr>
              <a:t>Распоряжение Правительства РФ </a:t>
            </a:r>
            <a:r>
              <a:rPr lang="ru-RU" sz="1300" dirty="0">
                <a:solidFill>
                  <a:srgbClr val="0A396C"/>
                </a:solidFill>
              </a:rPr>
              <a:t>от 24 апреля 2015 г. № 729-р «Об утверждении плана мероприятий на 2015 - 2020 годы по реализации Концепции развития дополнительного образования детей, утв. распоряжением Правительства РФ от 04.09.2014 N 1726-р»;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300" u="sng" dirty="0">
                <a:solidFill>
                  <a:srgbClr val="C00000"/>
                </a:solidFill>
              </a:rPr>
              <a:t>Распоряжение Правительства РФ</a:t>
            </a:r>
            <a:r>
              <a:rPr lang="ru-RU" sz="1300" dirty="0">
                <a:solidFill>
                  <a:srgbClr val="0A396C"/>
                </a:solidFill>
              </a:rPr>
              <a:t> от 17 октября 2018 г. № 2245-р «Об утверждении Концепции подготовки спортивного резерва в Российской Федерации до 2025 года и плана мероприятий по ее реализации»;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300" u="sng" dirty="0">
                <a:solidFill>
                  <a:srgbClr val="C00000"/>
                </a:solidFill>
              </a:rPr>
              <a:t>Приказ Министерства просвещения Российской Федерации </a:t>
            </a:r>
            <a:r>
              <a:rPr lang="ru-RU" sz="1300" dirty="0">
                <a:solidFill>
                  <a:srgbClr val="0A396C"/>
                </a:solidFill>
              </a:rPr>
              <a:t>от 9 ноября 2018 г. № 196 «Об утверждении Порядка организации и осуществления образовательной деятельности по дополнительным общеобразовательным программам»;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300" u="sng" dirty="0">
                <a:solidFill>
                  <a:srgbClr val="C00000"/>
                </a:solidFill>
              </a:rPr>
              <a:t>Приказ Министерства спорта Российской Федерации </a:t>
            </a:r>
            <a:r>
              <a:rPr lang="ru-RU" sz="1300" dirty="0">
                <a:solidFill>
                  <a:srgbClr val="0A396C"/>
                </a:solidFill>
              </a:rPr>
              <a:t>от 15 ноября 2018г.  № 939 «Об утверждении федеральных государственных требований к минимуму содержания, структуре, условиям реализации дополнительных предпрофессиональных программ в области физической культуры и спорта и к срокам обучения по этим программам»;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300" u="sng" dirty="0">
                <a:solidFill>
                  <a:srgbClr val="C00000"/>
                </a:solidFill>
              </a:rPr>
              <a:t>Совместное письмо Министерства спорта Российской Федерации </a:t>
            </a:r>
            <a:r>
              <a:rPr lang="ru-RU" sz="1300" dirty="0">
                <a:solidFill>
                  <a:srgbClr val="0A396C"/>
                </a:solidFill>
              </a:rPr>
              <a:t>от 10.09.2019 № ИСК-ПВ-10/9327 и Министерства просвещения Российской Федерации от 10.09.2019 № 06-985.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300" u="sng" dirty="0">
                <a:solidFill>
                  <a:srgbClr val="C00000"/>
                </a:solidFill>
              </a:rPr>
              <a:t>Совместное письмо Министерства спорта Российской Федерации </a:t>
            </a:r>
            <a:r>
              <a:rPr lang="ru-RU" sz="1300" dirty="0">
                <a:solidFill>
                  <a:srgbClr val="0A396C"/>
                </a:solidFill>
              </a:rPr>
              <a:t>от 02.09.2019 № СК-ПВ-10/7666 и Министерства просвещения Российской Федерации от 02.09.2019 № МР-070/06.</a:t>
            </a:r>
          </a:p>
        </p:txBody>
      </p:sp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id="{AC74FD8E-5B7B-44E0-91DF-BB8082CD6A00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</a:rPr>
              <a:t>06.11.2019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ru-RU" dirty="0"/>
              <a:t> </a:t>
            </a:r>
            <a:r>
              <a:rPr lang="ru-RU" u="sng" dirty="0">
                <a:hlinkClick r:id="rId5"/>
              </a:rPr>
              <a:t>https://youtu.be/UoPnTBpVl1E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792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E52C40-9FEE-45E9-A086-3B53FDA74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1181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5EE36-5E44-4AA6-9142-8CFDC82E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741" y="115376"/>
            <a:ext cx="10058400" cy="187324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chemeClr val="bg2">
                    <a:lumMod val="50000"/>
                  </a:schemeClr>
                </a:solidFill>
              </a:rPr>
              <a:t>Благодарим </a:t>
            </a:r>
            <a:br>
              <a:rPr lang="ru-RU" sz="66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6600" b="1" dirty="0">
                <a:solidFill>
                  <a:schemeClr val="bg2">
                    <a:lumMod val="50000"/>
                  </a:schemeClr>
                </a:solidFill>
              </a:rPr>
              <a:t>за внимание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20B5BBD-B2E2-4795-A174-5FFAAD0E1EC5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</a:rPr>
              <a:t>06.11.2019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ru-RU" dirty="0"/>
              <a:t> </a:t>
            </a:r>
            <a:r>
              <a:rPr lang="ru-RU" u="sng" dirty="0">
                <a:hlinkClick r:id="rId3"/>
              </a:rPr>
              <a:t>https://youtu.be/UoPnTBpVl1E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43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B435F3-5ADF-4FB0-9C3A-A0416C102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99" y="1795379"/>
            <a:ext cx="11312701" cy="4580254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88DCD98-65BD-4A18-A7BF-D12FA894A893}"/>
              </a:ext>
            </a:extLst>
          </p:cNvPr>
          <p:cNvGrpSpPr/>
          <p:nvPr/>
        </p:nvGrpSpPr>
        <p:grpSpPr>
          <a:xfrm>
            <a:off x="0" y="12088"/>
            <a:ext cx="12192000" cy="1783292"/>
            <a:chOff x="0" y="12088"/>
            <a:chExt cx="12192000" cy="178329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90F1461-4513-4214-A1C9-89FFC02DE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088"/>
              <a:ext cx="12192000" cy="1783292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6500D4B-5AB5-4BAA-B369-99E7E2C7B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16" y="248270"/>
              <a:ext cx="760537" cy="855945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6A48BD6-B8F3-4B2B-A2A0-38F41E229AE2}"/>
                </a:ext>
              </a:extLst>
            </p:cNvPr>
            <p:cNvSpPr/>
            <p:nvPr/>
          </p:nvSpPr>
          <p:spPr>
            <a:xfrm>
              <a:off x="2847855" y="110119"/>
              <a:ext cx="61518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МИНИСТЕРСТВО ПРОСВЕЩЕНИЯ РОССИЙСКОЙ ФЕДЕРАЦИИ</a:t>
              </a:r>
              <a:endParaRPr lang="ru-RU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41525E9-08F2-4474-8E48-A56BACA0BC67}"/>
                </a:ext>
              </a:extLst>
            </p:cNvPr>
            <p:cNvSpPr/>
            <p:nvPr/>
          </p:nvSpPr>
          <p:spPr>
            <a:xfrm>
              <a:off x="2286743" y="490649"/>
              <a:ext cx="74158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</a:rPr>
                <a:t>ФГБУ «ФЕДЕРАЛЬНЫЙ ЦЕНТР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ru-RU" b="1" dirty="0">
                  <a:solidFill>
                    <a:srgbClr val="002060"/>
                  </a:solidFill>
                </a:rPr>
                <a:t>ОРГАНИЗАЦИОННО-МЕТОДИЧЕСКОГО ОБЕСПЕЧЕНИЯ ФИЗИЧЕСКОГО ВОСПИТАНИЯ»</a:t>
              </a:r>
              <a:endParaRPr lang="ru-RU" dirty="0"/>
            </a:p>
          </p:txBody>
        </p:sp>
        <p:pic>
          <p:nvPicPr>
            <p:cNvPr id="7" name="Picture 3" descr="ЛОГО 1">
              <a:extLst>
                <a:ext uri="{FF2B5EF4-FFF2-40B4-BE49-F238E27FC236}">
                  <a16:creationId xmlns:a16="http://schemas.microsoft.com/office/drawing/2014/main" id="{902F2459-30F5-44D7-A142-3D3040487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740" y="796405"/>
              <a:ext cx="490230" cy="61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DE70965-06D4-4280-B64F-5334A53F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191" y="1087438"/>
            <a:ext cx="2329037" cy="691428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Повестка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B903645F-8541-4ABF-81CA-0FCC76431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126442"/>
              </p:ext>
            </p:extLst>
          </p:nvPr>
        </p:nvGraphicFramePr>
        <p:xfrm>
          <a:off x="1017295" y="1867443"/>
          <a:ext cx="9189048" cy="4460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89048">
                  <a:extLst>
                    <a:ext uri="{9D8B030D-6E8A-4147-A177-3AD203B41FA5}">
                      <a16:colId xmlns:a16="http://schemas.microsoft.com/office/drawing/2014/main" val="3066883133"/>
                    </a:ext>
                  </a:extLst>
                </a:gridCol>
              </a:tblGrid>
              <a:tr h="579072">
                <a:tc>
                  <a:txBody>
                    <a:bodyPr/>
                    <a:lstStyle/>
                    <a:p>
                      <a:pPr marL="18034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0A396C"/>
                        </a:solidFill>
                        <a:ea typeface="Times New Roman" panose="02020603050405020304" pitchFamily="18" charset="0"/>
                      </a:endParaRPr>
                    </a:p>
                    <a:p>
                      <a:pPr marL="18034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0A396C"/>
                        </a:solidFill>
                        <a:ea typeface="Times New Roman" panose="02020603050405020304" pitchFamily="18" charset="0"/>
                      </a:endParaRPr>
                    </a:p>
                    <a:p>
                      <a:pPr marL="18034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A396C"/>
                          </a:solidFill>
                          <a:ea typeface="Times New Roman" panose="02020603050405020304" pitchFamily="18" charset="0"/>
                        </a:rPr>
                        <a:t>Вступительное слово. </a:t>
                      </a:r>
                    </a:p>
                    <a:p>
                      <a:pPr marL="18034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A396C"/>
                          </a:solidFill>
                          <a:ea typeface="Calibri" panose="020F0502020204030204" pitchFamily="34" charset="0"/>
                        </a:rPr>
                        <a:t>Федченко Николай Семенович</a:t>
                      </a:r>
                      <a:r>
                        <a:rPr lang="ru-RU" sz="1200" b="0" dirty="0">
                          <a:solidFill>
                            <a:srgbClr val="0A396C"/>
                          </a:solidFill>
                          <a:ea typeface="Calibri" panose="020F0502020204030204" pitchFamily="34" charset="0"/>
                        </a:rPr>
                        <a:t>, директор ФГБУ «Федеральный центр организационно-методического обеспечения физического воспитания» Минпросвещения России, кандидат педагогических наук</a:t>
                      </a:r>
                    </a:p>
                    <a:p>
                      <a:pPr marL="18034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0A396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90" marR="4789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163597"/>
                  </a:ext>
                </a:extLst>
              </a:tr>
              <a:tr h="764109">
                <a:tc>
                  <a:txBody>
                    <a:bodyPr/>
                    <a:lstStyle/>
                    <a:p>
                      <a:pPr marL="180000" indent="0"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A396C"/>
                          </a:solidFill>
                          <a:effectLst/>
                        </a:rPr>
                        <a:t>1. Создание региональных центров выявления и поддержки одаренных детей по направлению «Спорт» в субъектах Российской Федерации. </a:t>
                      </a:r>
                    </a:p>
                    <a:p>
                      <a:pPr marL="180000" indent="0" algn="l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A396C"/>
                          </a:solidFill>
                          <a:effectLst/>
                        </a:rPr>
                        <a:t>Грибачева</a:t>
                      </a:r>
                      <a:r>
                        <a:rPr lang="ru-RU" sz="1200" b="1" dirty="0">
                          <a:solidFill>
                            <a:srgbClr val="0A396C"/>
                          </a:solidFill>
                          <a:effectLst/>
                        </a:rPr>
                        <a:t> Марина Анатольевна, </a:t>
                      </a:r>
                      <a:r>
                        <a:rPr lang="ru-RU" sz="1200" b="0" dirty="0">
                          <a:solidFill>
                            <a:srgbClr val="0A396C"/>
                          </a:solidFill>
                          <a:effectLst/>
                        </a:rPr>
                        <a:t>заместитель директора, руководитель Федерального ресурсного центра развития дополнительного образования детей физкультурно-спортивной направленности, кандидат педагогических наук</a:t>
                      </a:r>
                    </a:p>
                  </a:txBody>
                  <a:tcPr marL="47890" marR="4789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262253"/>
                  </a:ext>
                </a:extLst>
              </a:tr>
              <a:tr h="849039">
                <a:tc>
                  <a:txBody>
                    <a:bodyPr/>
                    <a:lstStyle/>
                    <a:p>
                      <a:pPr marL="180340" indent="0" algn="just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0A396C"/>
                        </a:solidFill>
                        <a:effectLst/>
                      </a:endParaRPr>
                    </a:p>
                    <a:p>
                      <a:pPr marL="180340"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A396C"/>
                          </a:solidFill>
                          <a:effectLst/>
                        </a:rPr>
                        <a:t>2. Реализация мероприятий, осуществляемых в регионах, по созданию в общеобразовательных организациях, расположенных в сельской местности, условий для занятий физической культурой и спортом в 2019 году.</a:t>
                      </a:r>
                    </a:p>
                    <a:p>
                      <a:pPr marL="180340" indent="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A396C"/>
                          </a:solidFill>
                          <a:effectLst/>
                        </a:rPr>
                        <a:t>Скрынников Богдан Александрович</a:t>
                      </a:r>
                      <a:r>
                        <a:rPr lang="ru-RU" sz="1200" b="0" dirty="0">
                          <a:solidFill>
                            <a:srgbClr val="0A396C"/>
                          </a:solidFill>
                          <a:effectLst/>
                        </a:rPr>
                        <a:t>, руководитель отдела мониторинга и обработки информации ФГБУ «ФЦОМОФВ» </a:t>
                      </a:r>
                    </a:p>
                    <a:p>
                      <a:pPr marL="180340" indent="0" algn="just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A396C"/>
                        </a:solidFill>
                        <a:effectLst/>
                      </a:endParaRPr>
                    </a:p>
                  </a:txBody>
                  <a:tcPr marL="47890" marR="4789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854265"/>
                  </a:ext>
                </a:extLst>
              </a:tr>
              <a:tr h="559749">
                <a:tc>
                  <a:txBody>
                    <a:bodyPr/>
                    <a:lstStyle/>
                    <a:p>
                      <a:pPr marL="180340" indent="0"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b="0" dirty="0">
                          <a:solidFill>
                            <a:srgbClr val="0A396C"/>
                          </a:solidFill>
                          <a:effectLst/>
                        </a:rPr>
                        <a:t>3. О проработке вопроса, касающегося создания центров раннего развития физического воспитания детей начиная с двухлетнего возраста. </a:t>
                      </a:r>
                    </a:p>
                    <a:p>
                      <a:pPr marL="180340" indent="0" algn="l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b="1" dirty="0" err="1">
                          <a:solidFill>
                            <a:srgbClr val="0A396C"/>
                          </a:solidFill>
                          <a:effectLst/>
                        </a:rPr>
                        <a:t>Грибачева</a:t>
                      </a:r>
                      <a:r>
                        <a:rPr lang="ru-RU" sz="1200" b="1" dirty="0">
                          <a:solidFill>
                            <a:srgbClr val="0A396C"/>
                          </a:solidFill>
                          <a:effectLst/>
                        </a:rPr>
                        <a:t> Марина Анатольевна, </a:t>
                      </a:r>
                      <a:r>
                        <a:rPr lang="ru-RU" sz="1200" b="0" dirty="0">
                          <a:solidFill>
                            <a:srgbClr val="0A396C"/>
                          </a:solidFill>
                          <a:effectLst/>
                        </a:rPr>
                        <a:t>заместитель директора, руководитель Федерального ресурсного центра развития дополнительного образования детей физкультурно-спортивной направленности, кандидат педагогических наук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200" b="0" dirty="0">
                        <a:solidFill>
                          <a:srgbClr val="0A396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90" marR="4789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591250"/>
                  </a:ext>
                </a:extLst>
              </a:tr>
              <a:tr h="770342">
                <a:tc>
                  <a:txBody>
                    <a:bodyPr/>
                    <a:lstStyle/>
                    <a:p>
                      <a:pPr marL="180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A396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Разное</a:t>
                      </a:r>
                    </a:p>
                    <a:p>
                      <a:pPr marL="180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0A396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80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A396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Ответы на вопросы</a:t>
                      </a:r>
                    </a:p>
                  </a:txBody>
                  <a:tcPr marL="47890" marR="4789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904734"/>
                  </a:ext>
                </a:extLst>
              </a:tr>
            </a:tbl>
          </a:graphicData>
        </a:graphic>
      </p:graphicFrame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E8AB8A40-C880-4433-81F0-9059403B0A18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</a:rPr>
              <a:t>06.11.2019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ru-RU" dirty="0"/>
              <a:t> </a:t>
            </a:r>
            <a:r>
              <a:rPr lang="ru-RU" u="sng" dirty="0">
                <a:hlinkClick r:id="rId6"/>
              </a:rPr>
              <a:t>https://youtu.be/UoPnTBpVl1E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77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A135334-11C3-4C9F-8144-01D9A63C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06F8BBC-1A13-4CDF-AF28-00DE0C30AFCE}"/>
              </a:ext>
            </a:extLst>
          </p:cNvPr>
          <p:cNvSpPr/>
          <p:nvPr/>
        </p:nvSpPr>
        <p:spPr>
          <a:xfrm>
            <a:off x="2838449" y="87414"/>
            <a:ext cx="872963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МЕРОПРИЯТИЯ ДО КОНЦА 2019 ГОДА</a:t>
            </a:r>
            <a:endParaRPr lang="ru-RU" dirty="0">
              <a:solidFill>
                <a:srgbClr val="C00000"/>
              </a:solidFill>
            </a:endParaRPr>
          </a:p>
          <a:p>
            <a:pPr marL="180000" algn="ctr"/>
            <a:endParaRPr lang="ru-RU" sz="1400" b="1" dirty="0">
              <a:solidFill>
                <a:srgbClr val="002060"/>
              </a:solidFill>
            </a:endParaRPr>
          </a:p>
          <a:p>
            <a:pPr marL="180000" algn="r"/>
            <a:r>
              <a:rPr lang="ru-RU" sz="1400" b="1" dirty="0">
                <a:solidFill>
                  <a:srgbClr val="002060"/>
                </a:solidFill>
              </a:rPr>
              <a:t>Федченко Николай Семенович</a:t>
            </a:r>
            <a:r>
              <a:rPr lang="ru-RU" sz="1400" dirty="0">
                <a:solidFill>
                  <a:srgbClr val="002060"/>
                </a:solidFill>
              </a:rPr>
              <a:t>, директор ФГБУ «Федеральный центр организационно-методического обеспечения физического воспитания» Минпросвещения России, кандидат педагогических наук</a:t>
            </a:r>
          </a:p>
          <a:p>
            <a:pPr marL="180340" lvl="0" algn="r" defTabSz="914400">
              <a:defRPr/>
            </a:pP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9" name="Стрелка: шеврон 18">
            <a:extLst>
              <a:ext uri="{FF2B5EF4-FFF2-40B4-BE49-F238E27FC236}">
                <a16:creationId xmlns:a16="http://schemas.microsoft.com/office/drawing/2014/main" id="{B6C9FB26-FFA9-4D16-AAF8-384E2CDFA3A8}"/>
              </a:ext>
            </a:extLst>
          </p:cNvPr>
          <p:cNvSpPr/>
          <p:nvPr/>
        </p:nvSpPr>
        <p:spPr>
          <a:xfrm>
            <a:off x="2143696" y="1798084"/>
            <a:ext cx="694753" cy="923330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41194-69CC-476F-9E5A-A352F9FE7F82}"/>
              </a:ext>
            </a:extLst>
          </p:cNvPr>
          <p:cNvSpPr/>
          <p:nvPr/>
        </p:nvSpPr>
        <p:spPr>
          <a:xfrm>
            <a:off x="491341" y="2026107"/>
            <a:ext cx="1636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Ноябрь 2019 г.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2558B3F-B76B-4253-BE23-A87D247B8C0A}"/>
              </a:ext>
            </a:extLst>
          </p:cNvPr>
          <p:cNvSpPr/>
          <p:nvPr/>
        </p:nvSpPr>
        <p:spPr>
          <a:xfrm>
            <a:off x="2949126" y="1799149"/>
            <a:ext cx="7463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ВСЕРОССИЙСКИЙ ФОРУМ ШКОЛЬНЫХ СПОРТИВНЫХ КЛУБОВ 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«Школьные спортивные клубы – социальная среда для гармоничного развития личности»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168D2D3-5D3C-4B3D-975E-242E56E046D3}"/>
              </a:ext>
            </a:extLst>
          </p:cNvPr>
          <p:cNvSpPr/>
          <p:nvPr/>
        </p:nvSpPr>
        <p:spPr>
          <a:xfrm>
            <a:off x="1975399" y="2810177"/>
            <a:ext cx="9734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A396C"/>
                </a:solidFill>
              </a:rPr>
              <a:t>Совершенствование системы школьных спортивных клубов в Российской Федерации с использованием интегративных связей общего и дополнительного образования физкультурно-спортивной направленности.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1DD4B67-560E-4EF0-9139-B6DA5E367333}"/>
              </a:ext>
            </a:extLst>
          </p:cNvPr>
          <p:cNvSpPr/>
          <p:nvPr/>
        </p:nvSpPr>
        <p:spPr>
          <a:xfrm>
            <a:off x="355611" y="2917898"/>
            <a:ext cx="1533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Цель Форума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9B2E167-3B29-4BEB-AAA4-58F2920611E6}"/>
              </a:ext>
            </a:extLst>
          </p:cNvPr>
          <p:cNvSpPr/>
          <p:nvPr/>
        </p:nvSpPr>
        <p:spPr>
          <a:xfrm>
            <a:off x="329453" y="3573353"/>
            <a:ext cx="3101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ПЛЕНАРНОЕ ЗАСЕДАНИЕ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CABD0C7-319E-40B8-A41D-FB11A0A610B8}"/>
              </a:ext>
            </a:extLst>
          </p:cNvPr>
          <p:cNvSpPr/>
          <p:nvPr/>
        </p:nvSpPr>
        <p:spPr>
          <a:xfrm>
            <a:off x="7690101" y="3491655"/>
            <a:ext cx="3433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СЕССИОННЫЕ ПЛОЩАДКИ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09D6E9F-4A8E-47AF-8749-904FC3A7DBBB}"/>
              </a:ext>
            </a:extLst>
          </p:cNvPr>
          <p:cNvSpPr/>
          <p:nvPr/>
        </p:nvSpPr>
        <p:spPr>
          <a:xfrm>
            <a:off x="6177517" y="3758019"/>
            <a:ext cx="5451137" cy="2622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A396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«Совершенствование нормативно-правовых и государственно-общественных механизмов управления ШСК».</a:t>
            </a:r>
            <a:endParaRPr lang="ru-RU" sz="1600" dirty="0">
              <a:solidFill>
                <a:srgbClr val="0A396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A396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«Школьные спортивные клубы как форма личностно-ориентированного подхода в обучении, социализации и доступного образования».</a:t>
            </a:r>
            <a:endParaRPr lang="ru-RU" sz="1600" dirty="0">
              <a:solidFill>
                <a:srgbClr val="0A396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A396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«Школьные спортивные клубы как ресурс в реализации инновационных проектов и социально-значимых мероприятиях».</a:t>
            </a:r>
            <a:endParaRPr lang="ru-RU" sz="1600" dirty="0">
              <a:solidFill>
                <a:srgbClr val="0A396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CC788EC-A1DB-481E-AA05-8F9B50A2FBC3}"/>
              </a:ext>
            </a:extLst>
          </p:cNvPr>
          <p:cNvSpPr/>
          <p:nvPr/>
        </p:nvSpPr>
        <p:spPr>
          <a:xfrm>
            <a:off x="329453" y="3896147"/>
            <a:ext cx="4871721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A396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Приоритетные направления государственной политики в сфере физического воспитания обучающихся Российской Федерации, представлен опыт и перспективы развития школьных спортивных клубов на региональном уровне.</a:t>
            </a:r>
            <a:endParaRPr lang="ru-RU" sz="1600" dirty="0">
              <a:solidFill>
                <a:srgbClr val="0A396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A4C10D0E-C323-46DA-9704-FB06633045A7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</a:rPr>
              <a:t>06.11.2019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ru-RU" dirty="0"/>
              <a:t> </a:t>
            </a:r>
            <a:r>
              <a:rPr lang="ru-RU" u="sng" dirty="0">
                <a:hlinkClick r:id="rId5"/>
              </a:rPr>
              <a:t>https://youtu.be/UoPnTBpVl1E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46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A135334-11C3-4C9F-8144-01D9A63C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06F8BBC-1A13-4CDF-AF28-00DE0C30AFCE}"/>
              </a:ext>
            </a:extLst>
          </p:cNvPr>
          <p:cNvSpPr/>
          <p:nvPr/>
        </p:nvSpPr>
        <p:spPr>
          <a:xfrm>
            <a:off x="2838449" y="87414"/>
            <a:ext cx="872963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МЕРОПРИЯТИЯ ДО КОНЦА 2019 ГОДА</a:t>
            </a:r>
            <a:endParaRPr lang="ru-RU" dirty="0">
              <a:solidFill>
                <a:srgbClr val="C00000"/>
              </a:solidFill>
            </a:endParaRPr>
          </a:p>
          <a:p>
            <a:pPr marL="180000" algn="ctr"/>
            <a:endParaRPr lang="ru-RU" sz="1400" b="1" dirty="0">
              <a:solidFill>
                <a:srgbClr val="002060"/>
              </a:solidFill>
            </a:endParaRPr>
          </a:p>
          <a:p>
            <a:pPr marL="180000" algn="r"/>
            <a:r>
              <a:rPr lang="ru-RU" sz="1400" b="1" dirty="0">
                <a:solidFill>
                  <a:srgbClr val="002060"/>
                </a:solidFill>
              </a:rPr>
              <a:t>Федченко Николай Семенович</a:t>
            </a:r>
            <a:r>
              <a:rPr lang="ru-RU" sz="1400" dirty="0">
                <a:solidFill>
                  <a:srgbClr val="002060"/>
                </a:solidFill>
              </a:rPr>
              <a:t>, директор ФГБУ «Федеральный центр организационно-методического обеспечения физического воспитания» Минпросвещения России, кандидат педагогических наук</a:t>
            </a:r>
          </a:p>
          <a:p>
            <a:pPr marL="180340" lvl="0" algn="r" defTabSz="914400">
              <a:defRPr/>
            </a:pP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9" name="Стрелка: шеврон 18">
            <a:extLst>
              <a:ext uri="{FF2B5EF4-FFF2-40B4-BE49-F238E27FC236}">
                <a16:creationId xmlns:a16="http://schemas.microsoft.com/office/drawing/2014/main" id="{B6C9FB26-FFA9-4D16-AAF8-384E2CDFA3A8}"/>
              </a:ext>
            </a:extLst>
          </p:cNvPr>
          <p:cNvSpPr/>
          <p:nvPr/>
        </p:nvSpPr>
        <p:spPr>
          <a:xfrm>
            <a:off x="2143696" y="1798084"/>
            <a:ext cx="694753" cy="923330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41194-69CC-476F-9E5A-A352F9FE7F82}"/>
              </a:ext>
            </a:extLst>
          </p:cNvPr>
          <p:cNvSpPr/>
          <p:nvPr/>
        </p:nvSpPr>
        <p:spPr>
          <a:xfrm>
            <a:off x="491341" y="2026107"/>
            <a:ext cx="1652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5-6 декабря  2019 г.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2558B3F-B76B-4253-BE23-A87D247B8C0A}"/>
              </a:ext>
            </a:extLst>
          </p:cNvPr>
          <p:cNvSpPr/>
          <p:nvPr/>
        </p:nvSpPr>
        <p:spPr>
          <a:xfrm>
            <a:off x="2765313" y="1806318"/>
            <a:ext cx="86189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ВСЕРОССИЙСКОЕ СОВЕЩАНИЕ РАБОТНИКОВ ДОПОЛНИТЕЛЬНОГО ОБРАЗОВАНИЯ 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 «Дополнительное образование детей: от ресурсов учреждений к потенциалу целевой моделей регионального развития».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168D2D3-5D3C-4B3D-975E-242E56E046D3}"/>
              </a:ext>
            </a:extLst>
          </p:cNvPr>
          <p:cNvSpPr/>
          <p:nvPr/>
        </p:nvSpPr>
        <p:spPr>
          <a:xfrm>
            <a:off x="1975399" y="2810177"/>
            <a:ext cx="97345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A396C"/>
                </a:solidFill>
              </a:rPr>
              <a:t>Реализация целей и задач Национального проекта «Образование» через призму возможностей дополнительного образования детей и его роли в реализации федеральных проектов «Успех каждого ребенка», «Учитель будущего», «Современная школа» и др. проекты. Реализация плана мероприятий «Десятилетия детства».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1DD4B67-560E-4EF0-9139-B6DA5E367333}"/>
              </a:ext>
            </a:extLst>
          </p:cNvPr>
          <p:cNvSpPr/>
          <p:nvPr/>
        </p:nvSpPr>
        <p:spPr>
          <a:xfrm>
            <a:off x="976110" y="2842189"/>
            <a:ext cx="68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Цель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id="{2BA352DB-E249-403F-92E8-0A1D641C27A5}"/>
              </a:ext>
            </a:extLst>
          </p:cNvPr>
          <p:cNvSpPr/>
          <p:nvPr/>
        </p:nvSpPr>
        <p:spPr>
          <a:xfrm>
            <a:off x="2172266" y="4134133"/>
            <a:ext cx="694753" cy="923330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8AA6D36-4071-410A-B335-3CF7221869EE}"/>
              </a:ext>
            </a:extLst>
          </p:cNvPr>
          <p:cNvSpPr/>
          <p:nvPr/>
        </p:nvSpPr>
        <p:spPr>
          <a:xfrm>
            <a:off x="491341" y="4375460"/>
            <a:ext cx="1845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Декабря  2019 г.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A023198-551D-4A21-A18B-E4EE3B1F6759}"/>
              </a:ext>
            </a:extLst>
          </p:cNvPr>
          <p:cNvSpPr/>
          <p:nvPr/>
        </p:nvSpPr>
        <p:spPr>
          <a:xfrm>
            <a:off x="3171976" y="4382480"/>
            <a:ext cx="6605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II ВСЕРОССИЙСКИЙ СЪЕЗД УЧИТЕЛЕЙ ФИЗИЧЕСКОЙ КУЛЬТУРЫ 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344C08E-E19C-4FC7-92A8-CE057DEEB9C4}"/>
              </a:ext>
            </a:extLst>
          </p:cNvPr>
          <p:cNvSpPr/>
          <p:nvPr/>
        </p:nvSpPr>
        <p:spPr>
          <a:xfrm>
            <a:off x="2078654" y="5194538"/>
            <a:ext cx="9734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A396C"/>
                </a:solidFill>
              </a:rPr>
              <a:t>Объединение профессионального  и социально-общественного потенциала педагогического сообщества физкультурно-спортивного профиля, осуществляющего деятельность по реализации национального проекта «Образование» и  Концепции преподавания учебного предмета «Физическая культура».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0820D42-B36E-45C3-A4A6-797B51B32287}"/>
              </a:ext>
            </a:extLst>
          </p:cNvPr>
          <p:cNvSpPr/>
          <p:nvPr/>
        </p:nvSpPr>
        <p:spPr>
          <a:xfrm>
            <a:off x="976110" y="5338509"/>
            <a:ext cx="68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Цель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" name="Подзаголовок 2">
            <a:extLst>
              <a:ext uri="{FF2B5EF4-FFF2-40B4-BE49-F238E27FC236}">
                <a16:creationId xmlns:a16="http://schemas.microsoft.com/office/drawing/2014/main" id="{A4788B44-3DDB-4715-AEB1-32E318E979D5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</a:rPr>
              <a:t>06.11.2019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ru-RU" dirty="0"/>
              <a:t> </a:t>
            </a:r>
            <a:r>
              <a:rPr lang="ru-RU" u="sng" dirty="0">
                <a:hlinkClick r:id="rId5"/>
              </a:rPr>
              <a:t>https://youtu.be/UoPnTBpVl1E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83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6A22FD-FA50-44A1-A329-4E35D1AD8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C68C103-41DE-48A3-A208-F866681B1DC5}"/>
              </a:ext>
            </a:extLst>
          </p:cNvPr>
          <p:cNvSpPr/>
          <p:nvPr/>
        </p:nvSpPr>
        <p:spPr>
          <a:xfrm>
            <a:off x="2779026" y="52255"/>
            <a:ext cx="9011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sz="1600" dirty="0">
                <a:solidFill>
                  <a:srgbClr val="C00000"/>
                </a:solidFill>
              </a:rPr>
              <a:t>Создание региональных центров выявления и поддержки одаренных детей </a:t>
            </a:r>
          </a:p>
          <a:p>
            <a:pPr marL="180000" algn="ctr"/>
            <a:r>
              <a:rPr lang="ru-RU" sz="1600" dirty="0">
                <a:solidFill>
                  <a:srgbClr val="C00000"/>
                </a:solidFill>
              </a:rPr>
              <a:t>по направлению «Спорт» в субъектах Российской Федерации</a:t>
            </a:r>
          </a:p>
          <a:p>
            <a:pPr marL="180000" algn="r"/>
            <a:endParaRPr lang="ru-RU" sz="1400" b="1" dirty="0">
              <a:solidFill>
                <a:srgbClr val="0A396C"/>
              </a:solidFill>
            </a:endParaRPr>
          </a:p>
          <a:p>
            <a:pPr marL="180000" algn="r"/>
            <a:r>
              <a:rPr lang="ru-RU" sz="1400" b="1" dirty="0" err="1">
                <a:solidFill>
                  <a:srgbClr val="0A396C"/>
                </a:solidFill>
              </a:rPr>
              <a:t>Грибачева</a:t>
            </a:r>
            <a:r>
              <a:rPr lang="ru-RU" sz="1400" b="1" dirty="0">
                <a:solidFill>
                  <a:srgbClr val="0A396C"/>
                </a:solidFill>
              </a:rPr>
              <a:t> Марина Анатольевна, </a:t>
            </a:r>
            <a:r>
              <a:rPr lang="ru-RU" sz="1400" dirty="0">
                <a:solidFill>
                  <a:srgbClr val="0A396C"/>
                </a:solidFill>
              </a:rPr>
              <a:t>заместитель директора, руководитель Федерального ресурсного центра развития дополнительного образования детей физкультурно-спортивной направленности, кандидат педагогических наук.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40787E-C04E-4D00-8AC6-AD902F37F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017" y="2245266"/>
            <a:ext cx="5772833" cy="3358580"/>
          </a:xfrm>
          <a:prstGeom prst="rect">
            <a:avLst/>
          </a:prstGeom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F7903E-632D-4ABC-90B8-23798A442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151" y="2251574"/>
            <a:ext cx="5959592" cy="3352271"/>
          </a:xfrm>
          <a:prstGeom prst="rect">
            <a:avLst/>
          </a:prstGeom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28AE49E-4390-4087-ACEB-110BE7C5719A}"/>
              </a:ext>
            </a:extLst>
          </p:cNvPr>
          <p:cNvSpPr txBox="1"/>
          <p:nvPr/>
        </p:nvSpPr>
        <p:spPr>
          <a:xfrm>
            <a:off x="267017" y="1829425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A396C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AEB89E-DC73-42DD-9D8B-E9802E95D686}"/>
              </a:ext>
            </a:extLst>
          </p:cNvPr>
          <p:cNvSpPr txBox="1"/>
          <p:nvPr/>
        </p:nvSpPr>
        <p:spPr>
          <a:xfrm>
            <a:off x="6096000" y="1743537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A396C"/>
                </a:solidFill>
              </a:rPr>
              <a:t>2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B3913EC7-6CF5-41B3-B191-89ECED15D310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</a:rPr>
              <a:t>06.11.2019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ru-RU" dirty="0"/>
              <a:t> </a:t>
            </a:r>
            <a:r>
              <a:rPr lang="ru-RU" u="sng" dirty="0">
                <a:hlinkClick r:id="rId7"/>
              </a:rPr>
              <a:t>https://youtu.be/UoPnTBpVl1E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62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6A22FD-FA50-44A1-A329-4E35D1AD8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C68C103-41DE-48A3-A208-F866681B1DC5}"/>
              </a:ext>
            </a:extLst>
          </p:cNvPr>
          <p:cNvSpPr/>
          <p:nvPr/>
        </p:nvSpPr>
        <p:spPr>
          <a:xfrm>
            <a:off x="2779026" y="63144"/>
            <a:ext cx="90119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sz="1600" dirty="0">
                <a:solidFill>
                  <a:srgbClr val="C00000"/>
                </a:solidFill>
              </a:rPr>
              <a:t>Создание региональных центров выявления и поддержки одаренных детей </a:t>
            </a:r>
          </a:p>
          <a:p>
            <a:pPr marL="180000" algn="ctr"/>
            <a:r>
              <a:rPr lang="ru-RU" sz="1600" dirty="0">
                <a:solidFill>
                  <a:srgbClr val="C00000"/>
                </a:solidFill>
              </a:rPr>
              <a:t>по направлению «Спорт» в субъектах Российской Федерации</a:t>
            </a:r>
          </a:p>
          <a:p>
            <a:pPr marL="180000" algn="r"/>
            <a:endParaRPr lang="ru-RU" sz="1400" b="1" dirty="0">
              <a:solidFill>
                <a:srgbClr val="0A396C"/>
              </a:solidFill>
            </a:endParaRPr>
          </a:p>
          <a:p>
            <a:pPr marL="180000" algn="r"/>
            <a:r>
              <a:rPr lang="ru-RU" sz="1400" b="1" dirty="0" err="1">
                <a:solidFill>
                  <a:srgbClr val="0A396C"/>
                </a:solidFill>
              </a:rPr>
              <a:t>Грибачева</a:t>
            </a:r>
            <a:r>
              <a:rPr lang="ru-RU" sz="1400" b="1" dirty="0">
                <a:solidFill>
                  <a:srgbClr val="0A396C"/>
                </a:solidFill>
              </a:rPr>
              <a:t> Марина Анатольевна, </a:t>
            </a:r>
            <a:r>
              <a:rPr lang="ru-RU" sz="1400" dirty="0">
                <a:solidFill>
                  <a:srgbClr val="0A396C"/>
                </a:solidFill>
              </a:rPr>
              <a:t>заместитель директора, руководитель Федерального ресурсного центра развития дополнительного образования детей физкультурно-спортивной направленности, кандидат педагогических наук.</a:t>
            </a:r>
          </a:p>
          <a:p>
            <a:pPr marL="180000" algn="r"/>
            <a:endParaRPr lang="ru-RU" sz="1400" dirty="0">
              <a:solidFill>
                <a:srgbClr val="0A396C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8AE49E-4390-4087-ACEB-110BE7C5719A}"/>
              </a:ext>
            </a:extLst>
          </p:cNvPr>
          <p:cNvSpPr txBox="1"/>
          <p:nvPr/>
        </p:nvSpPr>
        <p:spPr>
          <a:xfrm>
            <a:off x="270673" y="1766695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A396C"/>
                </a:solidFill>
              </a:rPr>
              <a:t>3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D3AC00-1A9B-4C63-8187-135A80871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10" y="2212809"/>
            <a:ext cx="5756762" cy="3432981"/>
          </a:xfrm>
          <a:prstGeom prst="rect">
            <a:avLst/>
          </a:prstGeom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BAEB89E-DC73-42DD-9D8B-E9802E95D686}"/>
              </a:ext>
            </a:extLst>
          </p:cNvPr>
          <p:cNvSpPr txBox="1"/>
          <p:nvPr/>
        </p:nvSpPr>
        <p:spPr>
          <a:xfrm>
            <a:off x="6039851" y="1791542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A396C"/>
                </a:solidFill>
              </a:rPr>
              <a:t>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131F97-C42A-4CA4-8866-D103FF88E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7435" y="2212809"/>
            <a:ext cx="6082578" cy="3420556"/>
          </a:xfrm>
          <a:prstGeom prst="rect">
            <a:avLst/>
          </a:prstGeom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CA458306-2BAF-44F3-82E5-417F0B9BEBEF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</a:rPr>
              <a:t>06.11.2019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ru-RU" dirty="0"/>
              <a:t> </a:t>
            </a:r>
            <a:r>
              <a:rPr lang="ru-RU" u="sng" dirty="0">
                <a:hlinkClick r:id="rId7"/>
              </a:rPr>
              <a:t>https://youtu.be/UoPnTBpVl1E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35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6A22FD-FA50-44A1-A329-4E35D1AD8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C68C103-41DE-48A3-A208-F866681B1DC5}"/>
              </a:ext>
            </a:extLst>
          </p:cNvPr>
          <p:cNvSpPr/>
          <p:nvPr/>
        </p:nvSpPr>
        <p:spPr>
          <a:xfrm>
            <a:off x="2779026" y="54353"/>
            <a:ext cx="9011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sz="1600" dirty="0">
                <a:solidFill>
                  <a:srgbClr val="C00000"/>
                </a:solidFill>
              </a:rPr>
              <a:t>Создание региональных центров выявления и поддержки одаренных детей </a:t>
            </a:r>
          </a:p>
          <a:p>
            <a:pPr marL="180000" algn="ctr"/>
            <a:r>
              <a:rPr lang="ru-RU" sz="1600" dirty="0">
                <a:solidFill>
                  <a:srgbClr val="C00000"/>
                </a:solidFill>
              </a:rPr>
              <a:t>по направлению «Спорт» в субъектах Российской Федерации</a:t>
            </a:r>
          </a:p>
          <a:p>
            <a:pPr marL="180000" algn="r"/>
            <a:endParaRPr lang="ru-RU" sz="1400" b="1" dirty="0">
              <a:solidFill>
                <a:srgbClr val="0A396C"/>
              </a:solidFill>
            </a:endParaRPr>
          </a:p>
          <a:p>
            <a:pPr marL="180000" algn="r"/>
            <a:r>
              <a:rPr lang="ru-RU" sz="1400" b="1" dirty="0" err="1">
                <a:solidFill>
                  <a:srgbClr val="0A396C"/>
                </a:solidFill>
              </a:rPr>
              <a:t>Грибачева</a:t>
            </a:r>
            <a:r>
              <a:rPr lang="ru-RU" sz="1400" b="1" dirty="0">
                <a:solidFill>
                  <a:srgbClr val="0A396C"/>
                </a:solidFill>
              </a:rPr>
              <a:t> Марина Анатольевна, </a:t>
            </a:r>
            <a:r>
              <a:rPr lang="ru-RU" sz="1400" dirty="0">
                <a:solidFill>
                  <a:srgbClr val="0A396C"/>
                </a:solidFill>
              </a:rPr>
              <a:t>заместитель директора, руководитель Федерального ресурсного центра развития дополнительного образования детей физкультурно-спортивной направленности, кандидат педагогических наук.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FAF2CE-9C97-4E90-AA9A-78113877F1BE}"/>
              </a:ext>
            </a:extLst>
          </p:cNvPr>
          <p:cNvSpPr txBox="1"/>
          <p:nvPr/>
        </p:nvSpPr>
        <p:spPr>
          <a:xfrm>
            <a:off x="165008" y="1844899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A396C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21A067-D5B2-4E54-BEF2-D5AB0B1ED17C}"/>
              </a:ext>
            </a:extLst>
          </p:cNvPr>
          <p:cNvSpPr txBox="1"/>
          <p:nvPr/>
        </p:nvSpPr>
        <p:spPr>
          <a:xfrm>
            <a:off x="6291357" y="1791542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A396C"/>
                </a:solidFill>
              </a:rPr>
              <a:t>6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481A30-7EDE-4D49-9271-F5DEF05CB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19" y="2311858"/>
            <a:ext cx="5897164" cy="3317155"/>
          </a:xfrm>
          <a:prstGeom prst="rect">
            <a:avLst/>
          </a:prstGeom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23E591-DD4E-47AA-A023-F3F1E2DD64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3846" y="2311858"/>
            <a:ext cx="5674119" cy="3317155"/>
          </a:xfrm>
          <a:prstGeom prst="rect">
            <a:avLst/>
          </a:prstGeom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FCB2F703-C7EE-4775-A687-20E06449D9D2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</a:rPr>
              <a:t>06.11.2019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ru-RU" dirty="0"/>
              <a:t> </a:t>
            </a:r>
            <a:r>
              <a:rPr lang="ru-RU" u="sng" dirty="0">
                <a:hlinkClick r:id="rId7"/>
              </a:rPr>
              <a:t>https://youtu.be/UoPnTBpVl1E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16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2A89E5A-3CA2-434C-BE4D-DD41F3199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" y="-15272"/>
            <a:ext cx="12192000" cy="174258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213E11A-6EFE-4384-9E5B-7A9DD93BB7E2}"/>
              </a:ext>
            </a:extLst>
          </p:cNvPr>
          <p:cNvGrpSpPr/>
          <p:nvPr/>
        </p:nvGrpSpPr>
        <p:grpSpPr>
          <a:xfrm>
            <a:off x="39859" y="31802"/>
            <a:ext cx="12018451" cy="1440528"/>
            <a:chOff x="39859" y="31802"/>
            <a:chExt cx="12018451" cy="144052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6500D4B-5AB5-4BAA-B369-99E7E2C7B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9" y="117690"/>
              <a:ext cx="760537" cy="855945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6A48BD6-B8F3-4B2B-A2A0-38F41E229AE2}"/>
                </a:ext>
              </a:extLst>
            </p:cNvPr>
            <p:cNvSpPr/>
            <p:nvPr/>
          </p:nvSpPr>
          <p:spPr>
            <a:xfrm>
              <a:off x="553925" y="31802"/>
              <a:ext cx="26180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МИНИСТЕРСТВО ПРОСВЕЩЕНИЯ РОССИЙСКОЙ ФЕДЕРАЦИИ</a:t>
              </a:r>
              <a:endParaRPr lang="ru-RU" sz="120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41525E9-08F2-4474-8E48-A56BACA0BC67}"/>
                </a:ext>
              </a:extLst>
            </p:cNvPr>
            <p:cNvSpPr/>
            <p:nvPr/>
          </p:nvSpPr>
          <p:spPr>
            <a:xfrm>
              <a:off x="786951" y="456667"/>
              <a:ext cx="21621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</a:rPr>
                <a:t>ФГБУ «ФЕДЕРАЛЬНЫЙ ЦЕНТР</a:t>
              </a:r>
              <a:r>
                <a:rPr lang="en-US" sz="1200" b="1" dirty="0">
                  <a:solidFill>
                    <a:srgbClr val="002060"/>
                  </a:solidFill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</a:rPr>
                <a:t>ОРГАНИЗАЦИОННО-МЕТОДИЧЕСКОГО ОБЕСПЕЧЕНИЯ ФИЗИЧЕСКОГО ВОСПИТАНИЯ»</a:t>
              </a:r>
              <a:endParaRPr lang="ru-RU" sz="1200" dirty="0"/>
            </a:p>
          </p:txBody>
        </p:sp>
        <p:pic>
          <p:nvPicPr>
            <p:cNvPr id="7" name="Picture 3" descr="ЛОГО 1">
              <a:extLst>
                <a:ext uri="{FF2B5EF4-FFF2-40B4-BE49-F238E27FC236}">
                  <a16:creationId xmlns:a16="http://schemas.microsoft.com/office/drawing/2014/main" id="{902F2459-30F5-44D7-A142-3D3040487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8080" y="31802"/>
              <a:ext cx="490230" cy="61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4F11E4-BE7B-49EE-BCCE-A3100A25B40B}"/>
              </a:ext>
            </a:extLst>
          </p:cNvPr>
          <p:cNvSpPr/>
          <p:nvPr/>
        </p:nvSpPr>
        <p:spPr>
          <a:xfrm>
            <a:off x="2838449" y="61628"/>
            <a:ext cx="87296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0" algn="ctr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solidFill>
                  <a:srgbClr val="C00000"/>
                </a:solidFill>
              </a:rPr>
              <a:t>Реализация мероприятий, осуществляемых в регионах, по созданию в общеобразовательных организациях, расположенных в сельской местности, условий для занятий физической культурой и спортом в 2019 году</a:t>
            </a:r>
            <a:endParaRPr lang="ru-RU" sz="1600" dirty="0">
              <a:solidFill>
                <a:srgbClr val="FF0000"/>
              </a:solidFill>
            </a:endParaRPr>
          </a:p>
          <a:p>
            <a:pPr marL="180340" algn="r">
              <a:tabLst>
                <a:tab pos="450215" algn="l"/>
              </a:tabLst>
            </a:pPr>
            <a:endParaRPr lang="ru-RU" sz="1400" b="1" dirty="0">
              <a:solidFill>
                <a:srgbClr val="0A396C"/>
              </a:solidFill>
            </a:endParaRPr>
          </a:p>
          <a:p>
            <a:pPr marL="180340" algn="r">
              <a:tabLst>
                <a:tab pos="450215" algn="l"/>
              </a:tabLst>
            </a:pPr>
            <a:r>
              <a:rPr lang="ru-RU" sz="1400" b="1" dirty="0">
                <a:solidFill>
                  <a:srgbClr val="0A396C"/>
                </a:solidFill>
              </a:rPr>
              <a:t>Скрынников Богдан Александрович, </a:t>
            </a:r>
            <a:r>
              <a:rPr lang="ru-RU" sz="1400" dirty="0">
                <a:solidFill>
                  <a:srgbClr val="0A396C"/>
                </a:solidFill>
              </a:rPr>
              <a:t>руководитель отдела мониторинга и обработки информации ФГБУ «ФЦОМОФВ»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AE5B3E1-0715-4F49-B4A9-9B2581E59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19279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1F53539-DDDA-4FE1-9D3C-61D7D7CA9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E7CE9F0-6C79-496F-BDAF-42F4C1E4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AE9AB86-EAE3-4A4E-83CF-281A756AA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42784FE0-753A-44EA-8256-B4D39A1B4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31" y="40422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08FD515C-C7BA-4F53-8CA7-D798536EC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41931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729C31C0-A7D3-4FE0-A210-1B3FD6C2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355" y="40960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F532C688-BD3F-4C84-9303-978491176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41913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BDBEE-B086-4BC9-969F-B4ED3A97C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670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CF1EC25-E7BE-4756-9E2F-267514FDF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046" y="198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2BEE7D3-4ED0-43EC-BA78-B185F4FFC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164" y="19525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E6561CE9-1A2A-4AD0-8A48-C0DEFB337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962" y="19712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A63B10B1-0CAD-42B1-AB53-6C35BDC6A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40970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5E9853-B951-4C36-8BAB-9FBA43C08D46}"/>
              </a:ext>
            </a:extLst>
          </p:cNvPr>
          <p:cNvSpPr txBox="1"/>
          <p:nvPr/>
        </p:nvSpPr>
        <p:spPr>
          <a:xfrm>
            <a:off x="185127" y="1738722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A396C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CECC10-4EC7-4C71-B862-ABFC6010FBB8}"/>
              </a:ext>
            </a:extLst>
          </p:cNvPr>
          <p:cNvSpPr txBox="1"/>
          <p:nvPr/>
        </p:nvSpPr>
        <p:spPr>
          <a:xfrm>
            <a:off x="5954305" y="1763569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A396C"/>
                </a:solidFill>
              </a:rPr>
              <a:t>2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50F5DA5-152D-4824-BC91-85903C218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14" y="2092376"/>
            <a:ext cx="5273422" cy="36508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B760AB2-1CEA-4C57-A297-BF815C12E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9997" y="2092375"/>
            <a:ext cx="5273422" cy="36508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7" name="Подзаголовок 2">
            <a:extLst>
              <a:ext uri="{FF2B5EF4-FFF2-40B4-BE49-F238E27FC236}">
                <a16:creationId xmlns:a16="http://schemas.microsoft.com/office/drawing/2014/main" id="{AA48D482-B725-4548-B780-90BCE2343583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</a:rPr>
              <a:t>06.11.2019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ru-RU" dirty="0"/>
              <a:t> </a:t>
            </a:r>
            <a:r>
              <a:rPr lang="ru-RU" u="sng" dirty="0">
                <a:hlinkClick r:id="rId7"/>
              </a:rPr>
              <a:t>https://youtu.be/UoPnTBpVl1E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56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2A89E5A-3CA2-434C-BE4D-DD41F3199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" y="-15272"/>
            <a:ext cx="12192000" cy="174258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213E11A-6EFE-4384-9E5B-7A9DD93BB7E2}"/>
              </a:ext>
            </a:extLst>
          </p:cNvPr>
          <p:cNvGrpSpPr/>
          <p:nvPr/>
        </p:nvGrpSpPr>
        <p:grpSpPr>
          <a:xfrm>
            <a:off x="39859" y="31802"/>
            <a:ext cx="12018451" cy="1440528"/>
            <a:chOff x="39859" y="31802"/>
            <a:chExt cx="12018451" cy="144052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6500D4B-5AB5-4BAA-B369-99E7E2C7B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9" y="117690"/>
              <a:ext cx="760537" cy="855945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6A48BD6-B8F3-4B2B-A2A0-38F41E229AE2}"/>
                </a:ext>
              </a:extLst>
            </p:cNvPr>
            <p:cNvSpPr/>
            <p:nvPr/>
          </p:nvSpPr>
          <p:spPr>
            <a:xfrm>
              <a:off x="553925" y="31802"/>
              <a:ext cx="26180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МИНИСТЕРСТВО ПРОСВЕЩЕНИЯ РОССИЙСКОЙ ФЕДЕРАЦИИ</a:t>
              </a:r>
              <a:endParaRPr lang="ru-RU" sz="120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41525E9-08F2-4474-8E48-A56BACA0BC67}"/>
                </a:ext>
              </a:extLst>
            </p:cNvPr>
            <p:cNvSpPr/>
            <p:nvPr/>
          </p:nvSpPr>
          <p:spPr>
            <a:xfrm>
              <a:off x="786951" y="456667"/>
              <a:ext cx="21621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</a:rPr>
                <a:t>ФГБУ «ФЕДЕРАЛЬНЫЙ ЦЕНТР</a:t>
              </a:r>
              <a:r>
                <a:rPr lang="en-US" sz="1200" b="1" dirty="0">
                  <a:solidFill>
                    <a:srgbClr val="002060"/>
                  </a:solidFill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</a:rPr>
                <a:t>ОРГАНИЗАЦИОННО-МЕТОДИЧЕСКОГО ОБЕСПЕЧЕНИЯ ФИЗИЧЕСКОГО ВОСПИТАНИЯ»</a:t>
              </a:r>
              <a:endParaRPr lang="ru-RU" sz="1200" dirty="0"/>
            </a:p>
          </p:txBody>
        </p:sp>
        <p:pic>
          <p:nvPicPr>
            <p:cNvPr id="7" name="Picture 3" descr="ЛОГО 1">
              <a:extLst>
                <a:ext uri="{FF2B5EF4-FFF2-40B4-BE49-F238E27FC236}">
                  <a16:creationId xmlns:a16="http://schemas.microsoft.com/office/drawing/2014/main" id="{902F2459-30F5-44D7-A142-3D3040487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8080" y="31802"/>
              <a:ext cx="490230" cy="61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4F11E4-BE7B-49EE-BCCE-A3100A25B40B}"/>
              </a:ext>
            </a:extLst>
          </p:cNvPr>
          <p:cNvSpPr/>
          <p:nvPr/>
        </p:nvSpPr>
        <p:spPr>
          <a:xfrm>
            <a:off x="2908444" y="65121"/>
            <a:ext cx="87296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0" algn="ctr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solidFill>
                  <a:srgbClr val="C00000"/>
                </a:solidFill>
              </a:rPr>
              <a:t>Реализация мероприятий, осуществляемых в регионах, по созданию в общеобразовательных организациях, расположенных в сельской местности, условий для занятий физической культурой и спортом в 2019 году</a:t>
            </a:r>
          </a:p>
          <a:p>
            <a:pPr marL="180340" algn="r">
              <a:tabLst>
                <a:tab pos="450215" algn="l"/>
              </a:tabLst>
            </a:pPr>
            <a:endParaRPr lang="ru-RU" sz="1400" b="1" dirty="0">
              <a:solidFill>
                <a:srgbClr val="0A396C"/>
              </a:solidFill>
            </a:endParaRPr>
          </a:p>
          <a:p>
            <a:pPr marL="180340" algn="r">
              <a:tabLst>
                <a:tab pos="450215" algn="l"/>
              </a:tabLst>
            </a:pPr>
            <a:r>
              <a:rPr lang="ru-RU" sz="1400" b="1" dirty="0">
                <a:solidFill>
                  <a:srgbClr val="0A396C"/>
                </a:solidFill>
              </a:rPr>
              <a:t>Скрынников Богдан Александрович, </a:t>
            </a:r>
            <a:r>
              <a:rPr lang="ru-RU" sz="1400" dirty="0">
                <a:solidFill>
                  <a:srgbClr val="0A396C"/>
                </a:solidFill>
              </a:rPr>
              <a:t>руководитель отдела мониторинга и обработки информации ФГБУ «ФЦОМОФВ»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AE5B3E1-0715-4F49-B4A9-9B2581E59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19279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1F53539-DDDA-4FE1-9D3C-61D7D7CA9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E7CE9F0-6C79-496F-BDAF-42F4C1E4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AE9AB86-EAE3-4A4E-83CF-281A756AA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42784FE0-753A-44EA-8256-B4D39A1B4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31" y="40422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729C31C0-A7D3-4FE0-A210-1B3FD6C2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355" y="40960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F532C688-BD3F-4C84-9303-978491176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41913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BDBEE-B086-4BC9-969F-B4ED3A97C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670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2BEE7D3-4ED0-43EC-BA78-B185F4FFC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164" y="19525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A63B10B1-0CAD-42B1-AB53-6C35BDC6A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40970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25FC44-6993-4CF3-A73D-08DAA9D2CBD5}"/>
              </a:ext>
            </a:extLst>
          </p:cNvPr>
          <p:cNvSpPr txBox="1"/>
          <p:nvPr/>
        </p:nvSpPr>
        <p:spPr>
          <a:xfrm>
            <a:off x="420054" y="1835457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A396C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A40C3F-E7E5-4F0E-9E38-56A0144B523E}"/>
              </a:ext>
            </a:extLst>
          </p:cNvPr>
          <p:cNvSpPr txBox="1"/>
          <p:nvPr/>
        </p:nvSpPr>
        <p:spPr>
          <a:xfrm>
            <a:off x="6368660" y="1846230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A396C"/>
                </a:solidFill>
              </a:rPr>
              <a:t>4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CC86DF-F688-4325-B71D-8B78B4577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13" y="2231477"/>
            <a:ext cx="5625886" cy="38948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319E554-1795-4424-9F24-BED04C3CC3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1548" y="2231477"/>
            <a:ext cx="5625886" cy="38948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id="{68A377D8-015C-4CBC-85BA-CD41A3BE910E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</a:rPr>
              <a:t>06.11.2019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ru-RU" dirty="0"/>
              <a:t> </a:t>
            </a:r>
            <a:r>
              <a:rPr lang="ru-RU" u="sng" dirty="0">
                <a:hlinkClick r:id="rId7"/>
              </a:rPr>
              <a:t>https://youtu.be/UoPnTBpVl1E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4268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1200</TotalTime>
  <Words>1814</Words>
  <Application>Microsoft Office PowerPoint</Application>
  <PresentationFormat>Широкоэкранный</PresentationFormat>
  <Paragraphs>176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Calibri Light</vt:lpstr>
      <vt:lpstr>Times New Roman</vt:lpstr>
      <vt:lpstr>Wingdings</vt:lpstr>
      <vt:lpstr>Ретро</vt:lpstr>
      <vt:lpstr>Объект упаковщика для оболочки</vt:lpstr>
      <vt:lpstr>СЕЛЕКТОРНОЕ СОВЕЩАНИЕ Тема: ««Перспективы развития региональных ресурсных центров физкультурно-спортивной направленности» </vt:lpstr>
      <vt:lpstr>Повестка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Селекторное Совещание Тема: «Развитие физической культуры и спорта в системе образования»</dc:title>
  <dc:creator>Наталья</dc:creator>
  <cp:lastModifiedBy>Наталья</cp:lastModifiedBy>
  <cp:revision>109</cp:revision>
  <dcterms:created xsi:type="dcterms:W3CDTF">2019-05-22T07:16:47Z</dcterms:created>
  <dcterms:modified xsi:type="dcterms:W3CDTF">2019-11-07T09:28:49Z</dcterms:modified>
</cp:coreProperties>
</file>