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notesMasterIdLst>
    <p:notesMasterId r:id="rId29"/>
  </p:notesMasterIdLst>
  <p:sldIdLst>
    <p:sldId id="282" r:id="rId2"/>
    <p:sldId id="269" r:id="rId3"/>
    <p:sldId id="291" r:id="rId4"/>
    <p:sldId id="257" r:id="rId5"/>
    <p:sldId id="265" r:id="rId6"/>
    <p:sldId id="270" r:id="rId7"/>
    <p:sldId id="268" r:id="rId8"/>
    <p:sldId id="273" r:id="rId9"/>
    <p:sldId id="274" r:id="rId10"/>
    <p:sldId id="271" r:id="rId11"/>
    <p:sldId id="272" r:id="rId12"/>
    <p:sldId id="275" r:id="rId13"/>
    <p:sldId id="276" r:id="rId14"/>
    <p:sldId id="277" r:id="rId15"/>
    <p:sldId id="278" r:id="rId16"/>
    <p:sldId id="281" r:id="rId17"/>
    <p:sldId id="279" r:id="rId18"/>
    <p:sldId id="295" r:id="rId19"/>
    <p:sldId id="296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CB784E-4BB8-4616-9780-AF775966BC75}" type="datetimeFigureOut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0CC4D1-E699-44B1-986D-67ABFBEAE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B0B694-9BF0-4B65-BD3D-3AE5ED81BD5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DB5431-BD29-40A6-B60B-7246CEB71EAC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CD2324B-ECCB-4E52-99C0-0549D2C3884A}" type="slidenum">
              <a:rPr lang="ru-RU" sz="1200">
                <a:latin typeface="+mn-lt"/>
              </a:rPr>
              <a:pPr algn="r">
                <a:defRPr/>
              </a:pPr>
              <a:t>7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9A272E1-4D38-4478-8AD2-12E7638D8463}" type="slidenum">
              <a:rPr lang="ru-RU" sz="1200">
                <a:latin typeface="+mn-lt"/>
              </a:rPr>
              <a:pPr algn="r">
                <a:defRPr/>
              </a:pPr>
              <a:t>8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206D906-DF3B-4CA4-B686-5C9A4A96500C}" type="slidenum">
              <a:rPr lang="ru-RU" sz="1200">
                <a:latin typeface="+mn-lt"/>
              </a:rPr>
              <a:pPr algn="r">
                <a:defRPr/>
              </a:pPr>
              <a:t>9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CDCD052-6857-4100-89A0-D40FB89B8D72}" type="slidenum">
              <a:rPr lang="ru-RU" sz="1200">
                <a:latin typeface="+mn-lt"/>
              </a:rPr>
              <a:pPr algn="r">
                <a:defRPr/>
              </a:pPr>
              <a:t>16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3E3D-EC42-4622-A32A-761A2EBE4631}" type="datetimeFigureOut">
              <a:rPr lang="en-US"/>
              <a:pPr>
                <a:defRPr/>
              </a:pPr>
              <a:t>4/14/2017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DA91-8D4C-4845-9C0F-E1178FBE5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D8CC-8606-4886-881B-3140B1E421F9}" type="datetimeFigureOut">
              <a:rPr lang="en-US"/>
              <a:pPr>
                <a:defRPr/>
              </a:pPr>
              <a:t>4/14/2017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28DB-92C7-40C3-9A53-00DD11918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3B5DF-9930-4B45-B7EE-EF349072A0C6}" type="datetimeFigureOut">
              <a:rPr lang="en-US"/>
              <a:pPr>
                <a:defRPr/>
              </a:pPr>
              <a:t>4/14/2017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98B3-3FA4-4B8F-8DAA-352DE1757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EE105A-BD77-40A2-BD5F-AED6F00CA0C1}" type="datetimeFigureOut">
              <a:rPr lang="en-US"/>
              <a:pPr>
                <a:defRPr/>
              </a:pPr>
              <a:t>4/14/2017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7F443E-D405-480D-A670-12C08FEC5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Arial" charset="0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Arial" charset="0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Arial" charset="0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Arial" charset="0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Arial" charset="0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Arial" charset="0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4" descr="стол_фон16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1173" b="1173"/>
          <a:stretch>
            <a:fillRect/>
          </a:stretch>
        </p:blipFill>
        <p:spPr>
          <a:xfrm>
            <a:off x="0" y="0"/>
            <a:ext cx="9164638" cy="6858000"/>
          </a:xfrm>
        </p:spPr>
      </p:pic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2451100" y="5776913"/>
            <a:ext cx="6692900" cy="1081087"/>
          </a:xfrm>
          <a:noFill/>
        </p:spPr>
        <p:txBody>
          <a:bodyPr wrap="square" numCol="1" anchor="b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z="2200" smtClean="0">
                <a:solidFill>
                  <a:schemeClr val="tx1"/>
                </a:solidFill>
                <a:effectLst/>
              </a:rPr>
              <a:t>Российский государственный социальный университет</a:t>
            </a:r>
            <a:br>
              <a:rPr lang="ru-RU" sz="2200" smtClean="0">
                <a:solidFill>
                  <a:schemeClr val="tx1"/>
                </a:solidFill>
                <a:effectLst/>
              </a:rPr>
            </a:br>
            <a:r>
              <a:rPr lang="en-US" sz="2200" smtClean="0">
                <a:solidFill>
                  <a:schemeClr val="tx1"/>
                </a:solidFill>
                <a:effectLst/>
              </a:rPr>
              <a:t/>
            </a:r>
            <a:br>
              <a:rPr lang="en-US" sz="2200" smtClean="0">
                <a:solidFill>
                  <a:schemeClr val="tx1"/>
                </a:solidFill>
                <a:effectLst/>
              </a:rPr>
            </a:br>
            <a:r>
              <a:rPr lang="ru-RU" sz="2200" smtClean="0">
                <a:solidFill>
                  <a:schemeClr val="tx1"/>
                </a:solidFill>
                <a:effectLst/>
              </a:rPr>
              <a:t>Научно-исследовательский проект</a:t>
            </a:r>
            <a:r>
              <a:rPr lang="en-US" sz="2200" smtClean="0">
                <a:solidFill>
                  <a:schemeClr val="tx1"/>
                </a:solidFill>
                <a:effectLst/>
              </a:rPr>
              <a:t/>
            </a:r>
            <a:br>
              <a:rPr lang="en-US" sz="2200" smtClean="0">
                <a:solidFill>
                  <a:schemeClr val="tx1"/>
                </a:solidFill>
                <a:effectLst/>
              </a:rPr>
            </a:br>
            <a:r>
              <a:rPr lang="ru-RU" sz="2200" smtClean="0">
                <a:solidFill>
                  <a:schemeClr val="tx1"/>
                </a:solidFill>
                <a:effectLst/>
              </a:rPr>
              <a:t/>
            </a:r>
            <a:br>
              <a:rPr lang="ru-RU" sz="2200" smtClean="0">
                <a:solidFill>
                  <a:schemeClr val="tx1"/>
                </a:solidFill>
                <a:effectLst/>
              </a:rPr>
            </a:br>
            <a:r>
              <a:rPr lang="ru-RU" sz="2200" smtClean="0">
                <a:solidFill>
                  <a:schemeClr val="tx1"/>
                </a:solidFill>
                <a:effectLst/>
              </a:rPr>
              <a:t>ФИЗИЧЕСКАЯ РЕАБИЛИТАЦИЯ И СОЦИАЛЬНАЯ АДАПТАЦИЯ ДЕТЕЙ С СИНДРОМОМ ДАУНА СРЕДСТВАМИ МИНИ-ФУТБОЛА</a:t>
            </a:r>
            <a:br>
              <a:rPr lang="ru-RU" sz="2200" smtClean="0">
                <a:solidFill>
                  <a:schemeClr val="tx1"/>
                </a:solidFill>
                <a:effectLst/>
              </a:rPr>
            </a:br>
            <a:endParaRPr lang="ru-RU" sz="2200" smtClean="0">
              <a:solidFill>
                <a:schemeClr val="tx1"/>
              </a:solidFill>
              <a:effectLst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92138" y="4657725"/>
            <a:ext cx="8499474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148" name="Picture 2" descr="F:\_______ФК РГСУ\ДаунсайдАп\27 октября\r9ndMFtDu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10025"/>
            <a:ext cx="26289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395288" y="1436688"/>
            <a:ext cx="85693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1. Тест на определение скоростных качеств: </a:t>
            </a:r>
          </a:p>
          <a:p>
            <a:r>
              <a:rPr lang="ru-RU">
                <a:latin typeface="Century Gothic" pitchFamily="34" charset="0"/>
              </a:rPr>
              <a:t>2. Тест на определение координационных способностей:</a:t>
            </a:r>
          </a:p>
          <a:p>
            <a:r>
              <a:rPr lang="ru-RU">
                <a:latin typeface="Century Gothic" pitchFamily="34" charset="0"/>
              </a:rPr>
              <a:t>3. Тест на определение выносливости:</a:t>
            </a:r>
          </a:p>
          <a:p>
            <a:r>
              <a:rPr lang="ru-RU">
                <a:latin typeface="Century Gothic" pitchFamily="34" charset="0"/>
              </a:rPr>
              <a:t>4. Тест на определение скоростно-силовых качеств:</a:t>
            </a:r>
          </a:p>
          <a:p>
            <a:r>
              <a:rPr lang="ru-RU">
                <a:latin typeface="Century Gothic" pitchFamily="34" charset="0"/>
              </a:rPr>
              <a:t>5. Тест на определение гибкости:</a:t>
            </a:r>
          </a:p>
          <a:p>
            <a:r>
              <a:rPr lang="ru-RU">
                <a:latin typeface="Century Gothic" pitchFamily="34" charset="0"/>
              </a:rPr>
              <a:t>6. Тест на определение силовых способностей:</a:t>
            </a:r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611188" y="236538"/>
            <a:ext cx="86407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Для определения показателей </a:t>
            </a:r>
            <a:r>
              <a:rPr lang="ru-RU" b="1" i="1">
                <a:latin typeface="Century Gothic" pitchFamily="34" charset="0"/>
              </a:rPr>
              <a:t>физической подготовленности</a:t>
            </a:r>
            <a:r>
              <a:rPr lang="ru-RU">
                <a:latin typeface="Century Gothic" pitchFamily="34" charset="0"/>
              </a:rPr>
              <a:t> применяются известные методики и тесты с некоторыми модификациями, заключающимися в уменьшении дистанции, веса снаряда, изменении исходных положений. </a:t>
            </a:r>
          </a:p>
        </p:txBody>
      </p:sp>
      <p:pic>
        <p:nvPicPr>
          <p:cNvPr id="20483" name="Picture 3" descr="C:\Users\FGD\Desktop\B7ZRAAK7BW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443288"/>
            <a:ext cx="365442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FGD\Desktop\HDUkQ19Kl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429000"/>
            <a:ext cx="3690937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552450" y="1412875"/>
            <a:ext cx="66119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>
                <a:latin typeface="Century Gothic" pitchFamily="34" charset="0"/>
              </a:rPr>
              <a:t>Жизненная емкость легких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latin typeface="Century Gothic" pitchFamily="34" charset="0"/>
              </a:rPr>
              <a:t>Росто-весовой коэффициент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Миофасциография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latin typeface="Century Gothic" pitchFamily="34" charset="0"/>
              </a:rPr>
              <a:t>Максимальное потребление кислорода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latin typeface="Century Gothic" pitchFamily="34" charset="0"/>
              </a:rPr>
              <a:t>Длина шага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latin typeface="Century Gothic" pitchFamily="34" charset="0"/>
              </a:rPr>
              <a:t>Ширина шага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latin typeface="Century Gothic" pitchFamily="34" charset="0"/>
              </a:rPr>
              <a:t>Угол разворота стопы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latin typeface="Century Gothic" pitchFamily="34" charset="0"/>
              </a:rPr>
              <a:t>Самочувствие после тренировки</a:t>
            </a:r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539750" y="188913"/>
            <a:ext cx="82819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Для определения результатов изменения </a:t>
            </a:r>
            <a:r>
              <a:rPr lang="ru-RU" b="1" i="1">
                <a:latin typeface="Century Gothic" pitchFamily="34" charset="0"/>
              </a:rPr>
              <a:t>морфофункциональных показателей</a:t>
            </a:r>
            <a:r>
              <a:rPr lang="ru-RU">
                <a:latin typeface="Century Gothic" pitchFamily="34" charset="0"/>
              </a:rPr>
              <a:t> у детей испытуемой группы применяются следующие измерения:</a:t>
            </a:r>
          </a:p>
        </p:txBody>
      </p:sp>
      <p:pic>
        <p:nvPicPr>
          <p:cNvPr id="21507" name="Picture 2" descr="C:\Users\FGD\Desktop\VoB4rzwLx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05263"/>
            <a:ext cx="34702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FGD\Desktop\-5pCQc_Ryk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079750"/>
            <a:ext cx="3946525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352425" y="14288"/>
            <a:ext cx="84248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Gothic" pitchFamily="34" charset="0"/>
              </a:rPr>
              <a:t>Методика </a:t>
            </a:r>
            <a:r>
              <a:rPr lang="ru-RU" b="1" i="1">
                <a:latin typeface="Century Gothic" pitchFamily="34" charset="0"/>
              </a:rPr>
              <a:t>технической  подготовки</a:t>
            </a:r>
            <a:r>
              <a:rPr lang="ru-RU">
                <a:latin typeface="Century Gothic" pitchFamily="34" charset="0"/>
              </a:rPr>
              <a:t> включает индивидуальный подход с общепринятыми методами сочетания тренировок по футболу и специальных физических упражнений</a:t>
            </a:r>
          </a:p>
        </p:txBody>
      </p:sp>
      <p:pic>
        <p:nvPicPr>
          <p:cNvPr id="22530" name="Picture 2" descr="C:\Users\FGD\Desktop\WDtwfzSaPL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4076700"/>
            <a:ext cx="356235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FGD\Desktop\RdlZoHERj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1254125"/>
            <a:ext cx="3529013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C:\Users\FGD\Desktop\4XTOSjpGI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5650" y="1254125"/>
            <a:ext cx="3894138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C:\Users\FGD\Downloads\11_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076700"/>
            <a:ext cx="389413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468313" y="1484313"/>
            <a:ext cx="84248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 1. Потеря интереса к занятиям</a:t>
            </a:r>
          </a:p>
          <a:p>
            <a:r>
              <a:rPr lang="ru-RU">
                <a:latin typeface="Century Gothic" pitchFamily="34" charset="0"/>
              </a:rPr>
              <a:t> 2. Потеря концентрации внимания </a:t>
            </a:r>
          </a:p>
          <a:p>
            <a:r>
              <a:rPr lang="ru-RU">
                <a:latin typeface="Century Gothic" pitchFamily="34" charset="0"/>
              </a:rPr>
              <a:t> 3. Ребёнок медленнее и тяжелее осваивает новые движения</a:t>
            </a:r>
          </a:p>
        </p:txBody>
      </p:sp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468313" y="333375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entury Gothic" pitchFamily="34" charset="0"/>
              </a:rPr>
              <a:t>В ходе первого этапа возникали следующие трудности, объясняемые спецификой нозологии обучаемых детей: </a:t>
            </a:r>
          </a:p>
        </p:txBody>
      </p:sp>
      <p:pic>
        <p:nvPicPr>
          <p:cNvPr id="23555" name="Picture 2" descr="C:\Users\FGD\Desktop\A9DGwsj3W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450" y="2636838"/>
            <a:ext cx="507047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395288" y="1125538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>
                <a:latin typeface="Century Gothic" pitchFamily="34" charset="0"/>
              </a:rPr>
              <a:t>Подбадривание и мотивирование детей на протяжении всего занятия и, соответственно, - индивидуальный подход к каждому ребенку. </a:t>
            </a:r>
          </a:p>
          <a:p>
            <a:pPr marL="342900" indent="-342900">
              <a:buFontTx/>
              <a:buAutoNum type="arabicPeriod"/>
            </a:pPr>
            <a:endParaRPr lang="ru-RU"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>
                <a:latin typeface="Century Gothic" pitchFamily="34" charset="0"/>
              </a:rPr>
              <a:t>Детям с синдромом Дауна для освоения навыков требуется большее количество повторений. </a:t>
            </a:r>
          </a:p>
          <a:p>
            <a:pPr marL="342900" indent="-342900">
              <a:buFontTx/>
              <a:buAutoNum type="arabicPeriod"/>
            </a:pPr>
            <a:endParaRPr lang="ru-RU"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>
                <a:latin typeface="Century Gothic" pitchFamily="34" charset="0"/>
              </a:rPr>
              <a:t>Процесс обучения должен идти постепенно, его необходимо разбивать на небольшие этапы</a:t>
            </a:r>
          </a:p>
        </p:txBody>
      </p:sp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1331913" y="115888"/>
            <a:ext cx="7272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entury Gothic" pitchFamily="34" charset="0"/>
              </a:rPr>
              <a:t>Для преодоления этих трудностей применялись следующие методические приемы</a:t>
            </a:r>
          </a:p>
        </p:txBody>
      </p:sp>
      <p:pic>
        <p:nvPicPr>
          <p:cNvPr id="24579" name="Picture 2" descr="C:\Users\FGD\Downloads\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052513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468313" y="908050"/>
            <a:ext cx="8351837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>
                <a:latin typeface="Century Gothic" pitchFamily="34" charset="0"/>
              </a:rPr>
              <a:t>Получение детьми первичных навыков владения мячом, необходимых в игре в мини-футбол: ведение, передача, обработка и приём мяча, удары по воротам из различных положений и игровых ситуаций. 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latin typeface="Century Gothic" pitchFamily="34" charset="0"/>
              </a:rPr>
              <a:t>Дети развиваются как физически, так и умственно. Наблюдается сокращение количества ситуаций, выраженных недовольством и раздражением детей на специальные упражнения, предлагаемые тренерами.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latin typeface="Century Gothic" pitchFamily="34" charset="0"/>
              </a:rPr>
              <a:t>Видна положительная динамика результатов</a:t>
            </a:r>
            <a:r>
              <a:rPr lang="ru-RU">
                <a:solidFill>
                  <a:srgbClr val="FF0000"/>
                </a:solidFill>
                <a:latin typeface="Century Gothic" pitchFamily="34" charset="0"/>
              </a:rPr>
              <a:t>, </a:t>
            </a:r>
            <a:r>
              <a:rPr lang="ru-RU">
                <a:latin typeface="Century Gothic" pitchFamily="34" charset="0"/>
              </a:rPr>
              <a:t>обусловленная концентрацией внимания занимающихся, что в свою очередь способствует увеличению количества повторений технических действий, а в ряде случаев качества.</a:t>
            </a:r>
          </a:p>
        </p:txBody>
      </p:sp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468313" y="225425"/>
            <a:ext cx="799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entury Gothic" pitchFamily="34" charset="0"/>
              </a:rPr>
              <a:t>Результаты первого этапа эксперимента</a:t>
            </a:r>
            <a:r>
              <a:rPr lang="ru-RU">
                <a:latin typeface="Century Gothic" pitchFamily="34" charset="0"/>
              </a:rPr>
              <a:t> можно сформулировать следующим образом: </a:t>
            </a:r>
          </a:p>
        </p:txBody>
      </p:sp>
      <p:pic>
        <p:nvPicPr>
          <p:cNvPr id="25603" name="Picture 2" descr="C:\Users\FGD\Desktop\YLY86kUKA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365625"/>
            <a:ext cx="25923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FGD\Desktop\Jt6Hepvpyp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365625"/>
            <a:ext cx="27003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Users\FGD\Desktop\8py89kdRn0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365625"/>
            <a:ext cx="28336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228600" y="0"/>
            <a:ext cx="8678863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 i="1">
              <a:latin typeface="Trebuchet MS" pitchFamily="34" charset="0"/>
            </a:endParaRPr>
          </a:p>
          <a:p>
            <a:pPr algn="ctr"/>
            <a:r>
              <a:rPr lang="ru-RU" sz="2800" b="1" i="1">
                <a:latin typeface="Trebuchet MS" pitchFamily="34" charset="0"/>
              </a:rPr>
              <a:t>Второй этап – игра в футбол</a:t>
            </a:r>
          </a:p>
          <a:p>
            <a:pPr algn="just"/>
            <a:endParaRPr lang="ru-RU" sz="2800">
              <a:latin typeface="Trebuchet MS" pitchFamily="34" charset="0"/>
            </a:endParaRPr>
          </a:p>
          <a:p>
            <a:pPr algn="just"/>
            <a:r>
              <a:rPr lang="ru-RU" sz="2800">
                <a:latin typeface="Trebuchet MS" pitchFamily="34" charset="0"/>
              </a:rPr>
              <a:t>Второй этап </a:t>
            </a:r>
            <a:r>
              <a:rPr lang="ru-RU" sz="2800">
                <a:solidFill>
                  <a:srgbClr val="000000"/>
                </a:solidFill>
                <a:latin typeface="Trebuchet MS" pitchFamily="34" charset="0"/>
              </a:rPr>
              <a:t>начался</a:t>
            </a:r>
            <a:r>
              <a:rPr lang="ru-RU" sz="2800">
                <a:latin typeface="Trebuchet MS" pitchFamily="34" charset="0"/>
              </a:rPr>
              <a:t> в октябре 2016 года </a:t>
            </a:r>
          </a:p>
          <a:p>
            <a:pPr algn="just"/>
            <a:endParaRPr lang="ru-RU" sz="2800">
              <a:latin typeface="Trebuchet MS" pitchFamily="34" charset="0"/>
            </a:endParaRPr>
          </a:p>
          <a:p>
            <a:pPr algn="just"/>
            <a:r>
              <a:rPr lang="ru-RU" sz="2800">
                <a:latin typeface="Trebuchet MS" pitchFamily="34" charset="0"/>
              </a:rPr>
              <a:t>В процесс тренировки включены:</a:t>
            </a:r>
          </a:p>
          <a:p>
            <a:r>
              <a:rPr lang="ru-RU" sz="2800">
                <a:latin typeface="Trebuchet MS" pitchFamily="34" charset="0"/>
              </a:rPr>
              <a:t>1. Разминка </a:t>
            </a:r>
            <a:r>
              <a:rPr lang="ru-RU" sz="2800">
                <a:solidFill>
                  <a:srgbClr val="000000"/>
                </a:solidFill>
                <a:latin typeface="Trebuchet MS" pitchFamily="34" charset="0"/>
              </a:rPr>
              <a:t>с разнообразными</a:t>
            </a:r>
            <a:r>
              <a:rPr lang="ru-RU" sz="2800">
                <a:latin typeface="Trebuchet MS" pitchFamily="34" charset="0"/>
              </a:rPr>
              <a:t> общеразвивающими упражнениями.</a:t>
            </a:r>
          </a:p>
          <a:p>
            <a:r>
              <a:rPr lang="ru-RU" sz="2800">
                <a:latin typeface="Trebuchet MS" pitchFamily="34" charset="0"/>
              </a:rPr>
              <a:t>2. </a:t>
            </a:r>
            <a:r>
              <a:rPr lang="ru-RU" sz="2800">
                <a:solidFill>
                  <a:srgbClr val="000000"/>
                </a:solidFill>
                <a:latin typeface="Trebuchet MS" pitchFamily="34" charset="0"/>
              </a:rPr>
              <a:t>Бег с мячом</a:t>
            </a:r>
            <a:r>
              <a:rPr lang="ru-RU" sz="2800">
                <a:latin typeface="Trebuchet MS" pitchFamily="34" charset="0"/>
              </a:rPr>
              <a:t> со сменой направления.</a:t>
            </a:r>
          </a:p>
          <a:p>
            <a:r>
              <a:rPr lang="ru-RU" sz="2800">
                <a:latin typeface="Trebuchet MS" pitchFamily="34" charset="0"/>
              </a:rPr>
              <a:t>3. Передачи в парах в движении с последующим ударом по воротам.</a:t>
            </a:r>
          </a:p>
          <a:p>
            <a:r>
              <a:rPr lang="ru-RU" sz="2800">
                <a:solidFill>
                  <a:srgbClr val="000000"/>
                </a:solidFill>
                <a:latin typeface="Trebuchet MS" pitchFamily="34" charset="0"/>
              </a:rPr>
              <a:t>4. Передачи в тройках.</a:t>
            </a:r>
          </a:p>
          <a:p>
            <a:r>
              <a:rPr lang="ru-RU" sz="2800">
                <a:solidFill>
                  <a:srgbClr val="000000"/>
                </a:solidFill>
                <a:latin typeface="Trebuchet MS" pitchFamily="34" charset="0"/>
              </a:rPr>
              <a:t>5. Игра в квадрат.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442913" y="0"/>
            <a:ext cx="8280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entury Gothic" pitchFamily="34" charset="0"/>
              </a:rPr>
              <a:t>На </a:t>
            </a:r>
            <a:r>
              <a:rPr lang="ru-RU" sz="2400" b="1" i="1">
                <a:latin typeface="Century Gothic" pitchFamily="34" charset="0"/>
              </a:rPr>
              <a:t>втором этапе эксперимента</a:t>
            </a:r>
            <a:r>
              <a:rPr lang="ru-RU" sz="2400">
                <a:latin typeface="Century Gothic" pitchFamily="34" charset="0"/>
              </a:rPr>
              <a:t> исследуется непосредственное влияние игры в футбол на развитие детей с синдромом Дауна, а именно: </a:t>
            </a:r>
          </a:p>
          <a:p>
            <a:r>
              <a:rPr lang="ru-RU" sz="2400">
                <a:latin typeface="Century Gothic" pitchFamily="34" charset="0"/>
              </a:rPr>
              <a:t>увеличение объёма памяти для освоения новых навыков, улучшение концентрации внимания, </a:t>
            </a:r>
          </a:p>
          <a:p>
            <a:r>
              <a:rPr lang="ru-RU" sz="2400">
                <a:latin typeface="Century Gothic" pitchFamily="34" charset="0"/>
              </a:rPr>
              <a:t>совершенствование физических качеств, морфофункциональных показателей и технической подготовки</a:t>
            </a:r>
          </a:p>
        </p:txBody>
      </p:sp>
      <p:pic>
        <p:nvPicPr>
          <p:cNvPr id="28674" name="Picture 2" descr="C:\Users\Молчик\Desktop\yfKCNQN5O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213100"/>
            <a:ext cx="38877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Users\Молчик\Desktop\tqhD4p-MMZ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213100"/>
            <a:ext cx="39973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F:\_______ФК РГСУ\ДаунсайдАп\image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9450" y="5548313"/>
            <a:ext cx="46545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12750" y="1757363"/>
          <a:ext cx="8364538" cy="3622675"/>
        </p:xfrm>
        <a:graphic>
          <a:graphicData uri="http://schemas.openxmlformats.org/drawingml/2006/table">
            <a:tbl>
              <a:tblPr/>
              <a:tblGrid>
                <a:gridCol w="887413"/>
                <a:gridCol w="1960562"/>
                <a:gridCol w="1814513"/>
                <a:gridCol w="1693862"/>
                <a:gridCol w="2008188"/>
              </a:tblGrid>
              <a:tr h="145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Имя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Ведение мяча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(время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ошибки)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Пас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(кол-во точных передач)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Прием мяча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(кол-во правильно выполненных действий)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Удар по воротам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(кол-во попаданий)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Вадим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.08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/ 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6/10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7/10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/5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Стас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18.2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/ 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5/10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5/10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0/5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Паша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16.03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/ 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5/10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6/10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1/5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Яша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22.13 / 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4/10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6/10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1/5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Саша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/ 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4/10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7/10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1/5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</a:tr>
            </a:tbl>
          </a:graphicData>
        </a:graphic>
      </p:graphicFrame>
      <p:sp>
        <p:nvSpPr>
          <p:cNvPr id="29742" name="Прямоугольник 4"/>
          <p:cNvSpPr>
            <a:spLocks noChangeArrowheads="1"/>
          </p:cNvSpPr>
          <p:nvPr/>
        </p:nvSpPr>
        <p:spPr bwMode="auto">
          <a:xfrm>
            <a:off x="585788" y="1096963"/>
            <a:ext cx="7621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Первоначальные показатели тестирования технической подготовленности (сентябрь 2016 года)</a:t>
            </a:r>
            <a:endParaRPr lang="ru-RU" b="1"/>
          </a:p>
        </p:txBody>
      </p:sp>
      <p:sp>
        <p:nvSpPr>
          <p:cNvPr id="29743" name="Прямоугольник 5"/>
          <p:cNvSpPr>
            <a:spLocks noChangeArrowheads="1"/>
          </p:cNvSpPr>
          <p:nvPr/>
        </p:nvSpPr>
        <p:spPr bwMode="auto">
          <a:xfrm>
            <a:off x="1873250" y="158750"/>
            <a:ext cx="5222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Техническая подготовка детей с синдромом Дауна в мини</a:t>
            </a:r>
            <a:r>
              <a:rPr lang="en-US"/>
              <a:t>-</a:t>
            </a:r>
            <a:r>
              <a:rPr lang="ru-RU"/>
              <a:t>футболе</a:t>
            </a:r>
          </a:p>
          <a:p>
            <a:pPr algn="ctr"/>
            <a:r>
              <a:rPr lang="ru-RU" b="1">
                <a:cs typeface="Times New Roman" pitchFamily="18" charset="0"/>
              </a:rPr>
              <a:t>Богданов Владислав Александрович</a:t>
            </a:r>
            <a:r>
              <a:rPr lang="ru-RU"/>
              <a:t> </a:t>
            </a:r>
          </a:p>
        </p:txBody>
      </p:sp>
      <p:pic>
        <p:nvPicPr>
          <p:cNvPr id="29744" name="Picture 2" descr="F:\_______ФК РГСУ\ДаунсайдАп\27 октября\r9ndMFtDu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3025" y="31750"/>
            <a:ext cx="9525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3"/>
          <p:cNvSpPr>
            <a:spLocks noChangeArrowheads="1"/>
          </p:cNvSpPr>
          <p:nvPr/>
        </p:nvSpPr>
        <p:spPr bwMode="auto">
          <a:xfrm>
            <a:off x="1960563" y="139700"/>
            <a:ext cx="5416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Техническая подготовка детей с синдромом Дауна</a:t>
            </a:r>
          </a:p>
          <a:p>
            <a:pPr algn="ctr"/>
            <a:r>
              <a:rPr lang="ru-RU"/>
              <a:t> в мини</a:t>
            </a:r>
            <a:r>
              <a:rPr lang="en-US"/>
              <a:t>-</a:t>
            </a:r>
            <a:r>
              <a:rPr lang="ru-RU"/>
              <a:t>футболе</a:t>
            </a:r>
          </a:p>
          <a:p>
            <a:pPr algn="ctr"/>
            <a:r>
              <a:rPr lang="ru-RU" b="1">
                <a:cs typeface="Times New Roman" pitchFamily="18" charset="0"/>
              </a:rPr>
              <a:t>Богданов Владислав Александрович</a:t>
            </a:r>
            <a:r>
              <a:rPr lang="ru-RU"/>
              <a:t>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</p:nvPr>
        </p:nvGraphicFramePr>
        <p:xfrm>
          <a:off x="387350" y="1965325"/>
          <a:ext cx="8212138" cy="3635375"/>
        </p:xfrm>
        <a:graphic>
          <a:graphicData uri="http://schemas.openxmlformats.org/drawingml/2006/table">
            <a:tbl>
              <a:tblPr/>
              <a:tblGrid>
                <a:gridCol w="976313"/>
                <a:gridCol w="2065337"/>
                <a:gridCol w="1741488"/>
                <a:gridCol w="1785937"/>
                <a:gridCol w="1643063"/>
              </a:tblGrid>
              <a:tr h="112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Имя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Ведение мяча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(время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ошибки)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Пас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(кол-во точных передач)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Прием мяча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(кол-во правильно выполненных действий)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Удар по воротам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(кол-во попаданий)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Вадим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10.40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/ 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/10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/10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/5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Стас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16.15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/ 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/10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/10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 /5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Паша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15.4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 /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/10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/10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/5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Яша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22.01/ 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/10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/10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/5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Саша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19.5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/ 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/10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7/10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709C"/>
                          </a:solidFill>
                          <a:effectLst/>
                          <a:latin typeface="Arial" charset="0"/>
                          <a:cs typeface="Arial" charset="0"/>
                        </a:rPr>
                        <a:t>1/5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709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E7"/>
                    </a:solidFill>
                  </a:tcPr>
                </a:tc>
              </a:tr>
            </a:tbl>
          </a:graphicData>
        </a:graphic>
      </p:graphicFrame>
      <p:sp>
        <p:nvSpPr>
          <p:cNvPr id="30766" name="Прямоугольник 6"/>
          <p:cNvSpPr>
            <a:spLocks noChangeArrowheads="1"/>
          </p:cNvSpPr>
          <p:nvPr/>
        </p:nvSpPr>
        <p:spPr bwMode="auto">
          <a:xfrm>
            <a:off x="1050925" y="1320800"/>
            <a:ext cx="7548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Промежуточные показатели тестирования технической подготовленности </a:t>
            </a:r>
          </a:p>
          <a:p>
            <a:pPr algn="ctr"/>
            <a:r>
              <a:rPr lang="ru-RU"/>
              <a:t>(декабрь 2016) </a:t>
            </a:r>
            <a:endParaRPr lang="ru-RU" b="1"/>
          </a:p>
        </p:txBody>
      </p:sp>
      <p:pic>
        <p:nvPicPr>
          <p:cNvPr id="30767" name="Picture 3" descr="F:\_______ФК РГСУ\ДаунсайдАп\image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0638" y="5767388"/>
            <a:ext cx="46545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8" name="Picture 2" descr="F:\_______ФК РГСУ\ДаунсайдАп\27 октября\r9ndMFtDu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3025" y="31750"/>
            <a:ext cx="9525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/>
          <p:cNvSpPr>
            <a:spLocks noGrp="1"/>
          </p:cNvSpPr>
          <p:nvPr>
            <p:ph type="body" idx="4294967295"/>
          </p:nvPr>
        </p:nvSpPr>
        <p:spPr>
          <a:xfrm>
            <a:off x="293688" y="1452563"/>
            <a:ext cx="8486775" cy="4768850"/>
          </a:xfrm>
        </p:spPr>
        <p:txBody>
          <a:bodyPr/>
          <a:lstStyle/>
          <a:p>
            <a:pPr marL="0" indent="0">
              <a:buFont typeface="Georgia" pitchFamily="18" charset="0"/>
              <a:buNone/>
            </a:pPr>
            <a:endParaRPr lang="en-US" sz="2600" b="1" i="1" smtClean="0">
              <a:latin typeface="Trebuchet MS" pitchFamily="34" charset="0"/>
            </a:endParaRPr>
          </a:p>
          <a:p>
            <a:pPr marL="0" indent="0">
              <a:buFont typeface="Georgia" pitchFamily="18" charset="0"/>
              <a:buNone/>
            </a:pPr>
            <a:r>
              <a:rPr lang="ru-RU" sz="2600" b="1" i="1" smtClean="0">
                <a:latin typeface="Trebuchet MS" pitchFamily="34" charset="0"/>
              </a:rPr>
              <a:t>Научный руководитель:</a:t>
            </a:r>
            <a:r>
              <a:rPr lang="ru-RU" sz="2600" b="1" smtClean="0">
                <a:latin typeface="Trebuchet MS" pitchFamily="34" charset="0"/>
              </a:rPr>
              <a:t> декан факультета физической культуры, член Паралимпийского комитета России, доктор педагогических наук, доцент  Махов Александр Сергеевич,</a:t>
            </a:r>
          </a:p>
          <a:p>
            <a:pPr marL="0" indent="0">
              <a:buFont typeface="Georgia" pitchFamily="18" charset="0"/>
              <a:buNone/>
            </a:pPr>
            <a:r>
              <a:rPr lang="ru-RU" sz="2600" b="1" i="1" smtClean="0">
                <a:latin typeface="Trebuchet MS" pitchFamily="34" charset="0"/>
              </a:rPr>
              <a:t>Соруководитель:</a:t>
            </a:r>
            <a:r>
              <a:rPr lang="ru-RU" sz="2600" b="1" smtClean="0">
                <a:latin typeface="Trebuchet MS" pitchFamily="34" charset="0"/>
              </a:rPr>
              <a:t> профессор кафедры адаптивной физической культуры и рекреации, почетный работник высшего профессионального образования РФ, доктор педагогических наук, профессор Сесёлкин Алексей Иванович</a:t>
            </a:r>
            <a:r>
              <a:rPr lang="ru-RU" sz="2600" smtClean="0">
                <a:latin typeface="Trebuchet MS" pitchFamily="34" charset="0"/>
              </a:rPr>
              <a:t> </a:t>
            </a:r>
            <a:endParaRPr lang="ru-RU" sz="2600" b="1" smtClean="0">
              <a:latin typeface="Trebuchet MS" pitchFamily="34" charset="0"/>
            </a:endParaRPr>
          </a:p>
          <a:p>
            <a:pPr marL="0" indent="0"/>
            <a:endParaRPr lang="ru-RU" sz="2600" b="1" smtClean="0">
              <a:latin typeface="Trebuchet MS" pitchFamily="34" charset="0"/>
            </a:endParaRPr>
          </a:p>
        </p:txBody>
      </p:sp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393700" y="155575"/>
            <a:ext cx="83708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404040"/>
                </a:solidFill>
              </a:rPr>
              <a:t>Научно-исследовательский проект</a:t>
            </a:r>
          </a:p>
          <a:p>
            <a:pPr algn="ctr"/>
            <a:endParaRPr lang="ru-RU" b="1">
              <a:solidFill>
                <a:srgbClr val="404040"/>
              </a:solidFill>
            </a:endParaRPr>
          </a:p>
          <a:p>
            <a:pPr algn="ctr"/>
            <a:r>
              <a:rPr lang="ru-RU" b="1"/>
              <a:t>ФИЗИЧЕСКАЯ РЕАБИЛИТАЦИЯ И СОЦИАЛЬНАЯ АДАПТАЦИЯ ДЕТЕЙ С СИНДРОМОМ ДАУНА СРЕДСТВАМИ МИНИ-ФУТБОЛА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55938" y="4371975"/>
            <a:ext cx="5249862" cy="78263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sz="1700" b="0" smtClean="0">
                <a:solidFill>
                  <a:schemeClr val="tx1"/>
                </a:solidFill>
                <a:effectLst/>
                <a:latin typeface="Trebuchet MS" pitchFamily="34" charset="0"/>
              </a:rPr>
              <a:t>ФИЗИЧЕСКАЯ РЕАБИЛИТАЦИЯ И СОЦИАЛЬНАЯ АДАПТАЦИЯ</a:t>
            </a:r>
            <a:br>
              <a:rPr lang="ru-RU" sz="1700" b="0" smtClean="0"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lang="ru-RU" sz="1700" b="0" smtClean="0">
                <a:solidFill>
                  <a:schemeClr val="tx1"/>
                </a:solidFill>
                <a:effectLst/>
                <a:latin typeface="Trebuchet MS" pitchFamily="34" charset="0"/>
              </a:rPr>
              <a:t>ДЕТЕЙ С СИНДРОМОМ ДАУНА СРЕДСТВАМИ МИНИ-ФУТБОЛА</a:t>
            </a:r>
          </a:p>
        </p:txBody>
      </p:sp>
      <p:pic>
        <p:nvPicPr>
          <p:cNvPr id="31746" name="Picture 3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8" y="1341438"/>
            <a:ext cx="7013575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93700" y="155575"/>
            <a:ext cx="83708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404040"/>
                </a:solidFill>
              </a:rPr>
              <a:t>Научно-исследовательский проект</a:t>
            </a:r>
          </a:p>
          <a:p>
            <a:pPr algn="ctr"/>
            <a:r>
              <a:rPr lang="ru-RU" b="1"/>
              <a:t>ФИЗИЧЕСКАЯ РЕАБИЛИТАЦИЯ И СОЦИАЛЬНАЯ АДАПТАЦИЯ ДЕТЕЙ </a:t>
            </a:r>
          </a:p>
          <a:p>
            <a:pPr algn="ctr"/>
            <a:r>
              <a:rPr lang="ru-RU" b="1"/>
              <a:t>С СИНДРОМОМ ДАУНА СРЕДСТВАМИ МИНИ-ФУТБОЛА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5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300" y="1317625"/>
            <a:ext cx="501491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393700" y="155575"/>
            <a:ext cx="83708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404040"/>
                </a:solidFill>
              </a:rPr>
              <a:t>Научно-исследовательский проект</a:t>
            </a:r>
          </a:p>
          <a:p>
            <a:pPr algn="ctr"/>
            <a:r>
              <a:rPr lang="ru-RU" b="1"/>
              <a:t>ФИЗИЧЕСКАЯ РЕАБИЛИТАЦИЯ И СОЦИАЛЬНАЯ АДАПТАЦИЯ ДЕТЕЙ С СИНДРОМОМ ДАУНА СРЕДСТВАМИ МИНИ-ФУТБОЛА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55938" y="4371975"/>
            <a:ext cx="5249862" cy="78263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sz="1700" b="0" smtClean="0">
                <a:solidFill>
                  <a:schemeClr val="tx1"/>
                </a:solidFill>
                <a:effectLst/>
                <a:latin typeface="Trebuchet MS" pitchFamily="34" charset="0"/>
              </a:rPr>
              <a:t>ФИЗИЧЕСКАЯ РЕАБИЛИТАЦИЯ И СОЦИАЛЬНАЯ АДАПТАЦИЯ</a:t>
            </a:r>
            <a:br>
              <a:rPr lang="ru-RU" sz="1700" b="0" smtClean="0"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lang="ru-RU" sz="1700" b="0" smtClean="0">
                <a:solidFill>
                  <a:schemeClr val="tx1"/>
                </a:solidFill>
                <a:effectLst/>
                <a:latin typeface="Trebuchet MS" pitchFamily="34" charset="0"/>
              </a:rPr>
              <a:t>ДЕТЕЙ С СИНДРОМОМ ДАУНА СРЕДСТВАМИ МИНИ-ФУТБОЛА</a:t>
            </a:r>
          </a:p>
        </p:txBody>
      </p:sp>
      <p:pic>
        <p:nvPicPr>
          <p:cNvPr id="33794" name="Picture 3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0" y="1279525"/>
            <a:ext cx="62103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393700" y="155575"/>
            <a:ext cx="83708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404040"/>
                </a:solidFill>
              </a:rPr>
              <a:t>Научно-исследовательский проект</a:t>
            </a:r>
          </a:p>
          <a:p>
            <a:pPr algn="ctr"/>
            <a:r>
              <a:rPr lang="ru-RU" b="1"/>
              <a:t>ФИЗИЧЕСКАЯ РЕАБИЛИТАЦИЯ И СОЦИАЛЬНАЯ АДАПТАЦИЯ ДЕТЕЙ С СИНДРОМОМ ДАУНА СРЕДСТВАМИ МИНИ-ФУТБОЛА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55938" y="4371975"/>
            <a:ext cx="5249862" cy="78263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sz="1700" b="0" smtClean="0">
                <a:solidFill>
                  <a:schemeClr val="tx1"/>
                </a:solidFill>
                <a:effectLst/>
                <a:latin typeface="Trebuchet MS" pitchFamily="34" charset="0"/>
              </a:rPr>
              <a:t>ФИЗИЧЕСКАЯ РЕАБИЛИТАЦИЯ И СОЦИАЛЬНАЯ АДАПТАЦИЯ</a:t>
            </a:r>
            <a:br>
              <a:rPr lang="ru-RU" sz="1700" b="0" smtClean="0"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lang="ru-RU" sz="1700" b="0" smtClean="0">
                <a:solidFill>
                  <a:schemeClr val="tx1"/>
                </a:solidFill>
                <a:effectLst/>
                <a:latin typeface="Trebuchet MS" pitchFamily="34" charset="0"/>
              </a:rPr>
              <a:t>ДЕТЕЙ С СИНДРОМОМ ДАУНА СРЕДСТВАМИ МИНИ-ФУТБОЛА</a:t>
            </a:r>
          </a:p>
        </p:txBody>
      </p:sp>
      <p:pic>
        <p:nvPicPr>
          <p:cNvPr id="34818" name="Picture 3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1465263"/>
            <a:ext cx="8147050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393700" y="155575"/>
            <a:ext cx="83708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404040"/>
                </a:solidFill>
              </a:rPr>
              <a:t>Научно-исследовательский проект</a:t>
            </a:r>
          </a:p>
          <a:p>
            <a:pPr algn="ctr"/>
            <a:r>
              <a:rPr lang="ru-RU" b="1"/>
              <a:t>ФИЗИЧЕСКАЯ РЕАБИЛИТАЦИЯ И СОЦИАЛЬНАЯ АДАПТАЦИЯ ДЕТЕЙ С СИНДРОМОМ ДАУНА СРЕДСТВАМИ МИНИ-ФУТБОЛА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55938" y="4371975"/>
            <a:ext cx="5249862" cy="78263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sz="1700" b="0" smtClean="0">
                <a:solidFill>
                  <a:schemeClr val="tx1"/>
                </a:solidFill>
                <a:effectLst/>
                <a:latin typeface="Trebuchet MS" pitchFamily="34" charset="0"/>
              </a:rPr>
              <a:t>ФИЗИЧЕСКАЯ РЕАБИЛИТАЦИЯ И СОЦИАЛЬНАЯ АДАПТАЦИЯ</a:t>
            </a:r>
            <a:br>
              <a:rPr lang="ru-RU" sz="1700" b="0" smtClean="0"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lang="ru-RU" sz="1700" b="0" smtClean="0">
                <a:solidFill>
                  <a:schemeClr val="tx1"/>
                </a:solidFill>
                <a:effectLst/>
                <a:latin typeface="Trebuchet MS" pitchFamily="34" charset="0"/>
              </a:rPr>
              <a:t>ДЕТЕЙ С СИНДРОМОМ ДАУНА СРЕДСТВАМИ МИНИ-ФУТБОЛА</a:t>
            </a:r>
          </a:p>
        </p:txBody>
      </p:sp>
      <p:pic>
        <p:nvPicPr>
          <p:cNvPr id="35842" name="Picture 3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1338263"/>
            <a:ext cx="8196262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393700" y="155575"/>
            <a:ext cx="83708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404040"/>
                </a:solidFill>
              </a:rPr>
              <a:t>Научно-исследовательский проект</a:t>
            </a:r>
          </a:p>
          <a:p>
            <a:pPr algn="ctr"/>
            <a:r>
              <a:rPr lang="ru-RU" b="1"/>
              <a:t>ФИЗИЧЕСКАЯ РЕАБИЛИТАЦИЯ И СОЦИАЛЬНАЯ АДАПТАЦИЯ ДЕТЕЙ С СИНДРОМОМ ДАУНА СРЕДСТВАМИ МИНИ-ФУТБОЛА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55938" y="4371975"/>
            <a:ext cx="5249862" cy="78263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sz="1700" b="0" smtClean="0">
                <a:solidFill>
                  <a:schemeClr val="tx1"/>
                </a:solidFill>
                <a:effectLst/>
                <a:latin typeface="Trebuchet MS" pitchFamily="34" charset="0"/>
              </a:rPr>
              <a:t>ФИЗИЧЕСКАЯ РЕАБИЛИТАЦИЯ И СОЦИАЛЬНАЯ АДАПТАЦИЯ</a:t>
            </a:r>
            <a:br>
              <a:rPr lang="ru-RU" sz="1700" b="0" smtClean="0"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lang="ru-RU" sz="1700" b="0" smtClean="0">
                <a:solidFill>
                  <a:schemeClr val="tx1"/>
                </a:solidFill>
                <a:effectLst/>
                <a:latin typeface="Trebuchet MS" pitchFamily="34" charset="0"/>
              </a:rPr>
              <a:t>ДЕТЕЙ С СИНДРОМОМ ДАУНА СРЕДСТВАМИ МИНИ-ФУТБОЛА</a:t>
            </a:r>
          </a:p>
        </p:txBody>
      </p:sp>
      <p:pic>
        <p:nvPicPr>
          <p:cNvPr id="36866" name="Picture 3" descr="9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514475"/>
            <a:ext cx="889635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393700" y="155575"/>
            <a:ext cx="83708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404040"/>
                </a:solidFill>
              </a:rPr>
              <a:t>Научно-исследовательский проект</a:t>
            </a:r>
          </a:p>
          <a:p>
            <a:pPr algn="ctr"/>
            <a:r>
              <a:rPr lang="ru-RU" b="1"/>
              <a:t>ФИЗИЧЕСКАЯ РЕАБИЛИТАЦИЯ И СОЦИАЛЬНАЯ АДАПТАЦИЯ ДЕТЕЙ С СИНДРОМОМ ДАУНА СРЕДСТВАМИ МИНИ-ФУТБОЛА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55938" y="4371975"/>
            <a:ext cx="5249862" cy="78263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sz="1700" b="0" smtClean="0">
                <a:solidFill>
                  <a:schemeClr val="tx1"/>
                </a:solidFill>
                <a:effectLst/>
                <a:latin typeface="Trebuchet MS" pitchFamily="34" charset="0"/>
              </a:rPr>
              <a:t>ФИЗИЧЕСКАЯ РЕАБИЛИТАЦИЯ И СОЦИАЛЬНАЯ АДАПТАЦИЯ</a:t>
            </a:r>
            <a:br>
              <a:rPr lang="ru-RU" sz="1700" b="0" smtClean="0"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lang="ru-RU" sz="1700" b="0" smtClean="0">
                <a:solidFill>
                  <a:schemeClr val="tx1"/>
                </a:solidFill>
                <a:effectLst/>
                <a:latin typeface="Trebuchet MS" pitchFamily="34" charset="0"/>
              </a:rPr>
              <a:t>ДЕТЕЙ С СИНДРОМОМ ДАУНА СРЕДСТВАМИ МИНИ-ФУТБОЛА</a:t>
            </a:r>
          </a:p>
        </p:txBody>
      </p:sp>
      <p:pic>
        <p:nvPicPr>
          <p:cNvPr id="37890" name="Picture 3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292225"/>
            <a:ext cx="8885238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393700" y="155575"/>
            <a:ext cx="83708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404040"/>
                </a:solidFill>
              </a:rPr>
              <a:t>Научно-исследовательский проект</a:t>
            </a:r>
          </a:p>
          <a:p>
            <a:pPr algn="ctr"/>
            <a:r>
              <a:rPr lang="ru-RU" b="1"/>
              <a:t>ФИЗИЧЕСКАЯ РЕАБИЛИТАЦИЯ И СОЦИАЛЬНАЯ АДАПТАЦИЯ ДЕТЕЙ С СИНДРОМОМ ДАУНА СРЕДСТВАМИ МИНИ-ФУТБОЛА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57225" y="4713288"/>
            <a:ext cx="8201025" cy="973137"/>
          </a:xfrm>
        </p:spPr>
        <p:txBody>
          <a:bodyPr wrap="square" numCol="1" anchor="b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800" b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  <p:pic>
        <p:nvPicPr>
          <p:cNvPr id="38914" name="Picture 2" descr="F:\_______ФК РГСУ\ДаунсайдАп\27 октября\r9ndMFtDu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25" y="0"/>
            <a:ext cx="20478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F:\_______ФК РГСУ\ДаунсайдАп\image0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7475" y="5767388"/>
            <a:ext cx="46545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863" y="547688"/>
            <a:ext cx="659606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Прямоугольник 1"/>
          <p:cNvSpPr>
            <a:spLocks noChangeArrowheads="1"/>
          </p:cNvSpPr>
          <p:nvPr/>
        </p:nvSpPr>
        <p:spPr bwMode="auto">
          <a:xfrm>
            <a:off x="1741488" y="222250"/>
            <a:ext cx="5784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комплексной научной группы </a:t>
            </a:r>
          </a:p>
          <a:p>
            <a:pPr algn="ctr"/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факультета физической культуры РГСУ</a:t>
            </a:r>
          </a:p>
        </p:txBody>
      </p:sp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204788" y="1601788"/>
            <a:ext cx="86455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Зубенко Максим Борисович – аспирант 1-го года обучения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Мухаметзянов Руслан Рафаилович – студент, 4 курс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Молчанов Александр Витальевич – студент, 4 курс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Шаповалов Игорь Валентинович – студент, 4 курс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Богданов Владислав Александрович – студент, 4 курс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Гусаров Андрей Валентинович, преподаватель</a:t>
            </a:r>
            <a:endParaRPr lang="ru-RU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2" descr="F:\_______ФК РГСУ\ДаунсайдАп\27 октября\r9ndMFtDu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3025" y="31750"/>
            <a:ext cx="9525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1"/>
          <p:cNvSpPr txBox="1">
            <a:spLocks noChangeArrowheads="1"/>
          </p:cNvSpPr>
          <p:nvPr/>
        </p:nvSpPr>
        <p:spPr bwMode="auto">
          <a:xfrm>
            <a:off x="0" y="149225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rebuchet MS" pitchFamily="34" charset="0"/>
              </a:rPr>
              <a:t>В декабре 2015 года </a:t>
            </a:r>
            <a:r>
              <a:rPr lang="ru-RU" sz="2400"/>
              <a:t>благотворительный фонд </a:t>
            </a:r>
            <a:r>
              <a:rPr lang="ru-RU" sz="2400">
                <a:latin typeface="Trebuchet MS" pitchFamily="34" charset="0"/>
              </a:rPr>
              <a:t>«Даунсайд Ап» сделал набор в спортивную группу по </a:t>
            </a:r>
            <a:r>
              <a:rPr lang="ru-RU" sz="2400"/>
              <a:t>обучению </a:t>
            </a:r>
            <a:r>
              <a:rPr lang="ru-RU" sz="2400">
                <a:latin typeface="Trebuchet MS" pitchFamily="34" charset="0"/>
              </a:rPr>
              <a:t>мини-футболу для ребят с синдромом Дауна</a:t>
            </a:r>
            <a:r>
              <a:rPr lang="en-US" sz="2400">
                <a:latin typeface="Trebuchet MS" pitchFamily="34" charset="0"/>
              </a:rPr>
              <a:t> </a:t>
            </a:r>
            <a:r>
              <a:rPr lang="ru-RU" sz="2400"/>
              <a:t>в Москве.</a:t>
            </a:r>
          </a:p>
          <a:p>
            <a:pPr algn="ctr"/>
            <a:r>
              <a:rPr lang="ru-RU" sz="2400"/>
              <a:t>Экспериментальный проект поддерживается Международной федерацией футбола (</a:t>
            </a:r>
            <a:r>
              <a:rPr lang="en-US" sz="2400"/>
              <a:t>FIFA</a:t>
            </a:r>
            <a:r>
              <a:rPr lang="ru-RU" sz="2400"/>
              <a:t>).</a:t>
            </a:r>
          </a:p>
        </p:txBody>
      </p:sp>
      <p:pic>
        <p:nvPicPr>
          <p:cNvPr id="921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1638" y="2482850"/>
            <a:ext cx="6002337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Рисунок 1" descr="MVle-fn7g4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1113" y="1616075"/>
            <a:ext cx="6581775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0" y="230188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404040"/>
                </a:solidFill>
              </a:rPr>
              <a:t>В ходе обучения научной группой РГСУ проводится</a:t>
            </a:r>
          </a:p>
          <a:p>
            <a:pPr algn="ctr"/>
            <a:r>
              <a:rPr lang="ru-RU" sz="2000" b="1">
                <a:solidFill>
                  <a:srgbClr val="404040"/>
                </a:solidFill>
              </a:rPr>
              <a:t> комплексное исследование влияния игры в футбол</a:t>
            </a:r>
          </a:p>
          <a:p>
            <a:pPr algn="ctr"/>
            <a:r>
              <a:rPr lang="ru-RU" sz="2000" b="1"/>
              <a:t> на физическую реабилитацию и социальную адаптацию</a:t>
            </a:r>
          </a:p>
          <a:p>
            <a:pPr algn="ctr"/>
            <a:r>
              <a:rPr lang="ru-RU" sz="2000" b="1">
                <a:solidFill>
                  <a:srgbClr val="0070C0"/>
                </a:solidFill>
              </a:rPr>
              <a:t> </a:t>
            </a:r>
            <a:r>
              <a:rPr lang="ru-RU" sz="2000" b="1">
                <a:solidFill>
                  <a:srgbClr val="404040"/>
                </a:solidFill>
              </a:rPr>
              <a:t>детей с синдромом Дауна</a:t>
            </a:r>
            <a:endParaRPr lang="ru-RU" sz="20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1"/>
          <p:cNvSpPr>
            <a:spLocks noChangeArrowheads="1"/>
          </p:cNvSpPr>
          <p:nvPr/>
        </p:nvSpPr>
        <p:spPr bwMode="auto">
          <a:xfrm>
            <a:off x="395288" y="3141663"/>
            <a:ext cx="44640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>
                <a:latin typeface="Century Gothic" pitchFamily="34" charset="0"/>
              </a:rPr>
              <a:t>Влияние занятий футболом на физические качества детей с синдромом Дауна. </a:t>
            </a:r>
          </a:p>
          <a:p>
            <a:pPr marL="342900" indent="-342900">
              <a:buFontTx/>
              <a:buAutoNum type="arabicPeriod"/>
            </a:pPr>
            <a:endParaRPr lang="ru-RU"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>
                <a:latin typeface="Century Gothic" pitchFamily="34" charset="0"/>
              </a:rPr>
              <a:t> Влияние занятий футболом на морфофункциональные показатели детей с синдромом Дауна. </a:t>
            </a:r>
          </a:p>
          <a:p>
            <a:pPr marL="342900" indent="-342900">
              <a:buFontTx/>
              <a:buAutoNum type="arabicPeriod"/>
            </a:pPr>
            <a:endParaRPr lang="ru-RU">
              <a:latin typeface="Century Gothic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>
                <a:latin typeface="Century Gothic" pitchFamily="34" charset="0"/>
              </a:rPr>
              <a:t>Техническая  подготовка детей с синдромом Дауна в мини-футболе.</a:t>
            </a:r>
          </a:p>
        </p:txBody>
      </p:sp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1042988" y="2492375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entury Gothic" pitchFamily="34" charset="0"/>
              </a:rPr>
              <a:t>Предметами комплексного исследования</a:t>
            </a:r>
            <a:r>
              <a:rPr lang="ru-RU">
                <a:latin typeface="Century Gothic" pitchFamily="34" charset="0"/>
              </a:rPr>
              <a:t> являются соответственно: </a:t>
            </a: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395288" y="188913"/>
            <a:ext cx="87487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	</a:t>
            </a:r>
            <a:r>
              <a:rPr lang="ru-RU" b="1" i="1">
                <a:latin typeface="Century Gothic" pitchFamily="34" charset="0"/>
              </a:rPr>
              <a:t>Цель эксперимента</a:t>
            </a:r>
            <a:r>
              <a:rPr lang="ru-RU">
                <a:latin typeface="Century Gothic" pitchFamily="34" charset="0"/>
              </a:rPr>
              <a:t> - комплексное исследование </a:t>
            </a:r>
            <a:r>
              <a:rPr lang="ru-RU" b="1">
                <a:latin typeface="Century Gothic" pitchFamily="34" charset="0"/>
              </a:rPr>
              <a:t>влияния занятий футболом на развитие детей с синдромом Дауна</a:t>
            </a:r>
            <a:r>
              <a:rPr lang="ru-RU">
                <a:latin typeface="Century Gothic" pitchFamily="34" charset="0"/>
              </a:rPr>
              <a:t>, в том числе изменение показателей физической подготовленности и морфофункциональных показателей, а также разработка и внедрение методики технической подготовки и оценка ее результатов. </a:t>
            </a:r>
            <a:endParaRPr lang="ru-RU"/>
          </a:p>
          <a:p>
            <a:endParaRPr lang="ru-RU"/>
          </a:p>
          <a:p>
            <a:r>
              <a:rPr lang="ru-RU" b="1" i="1"/>
              <a:t>	</a:t>
            </a:r>
            <a:r>
              <a:rPr lang="ru-RU" b="1" i="1">
                <a:latin typeface="Century Gothic" pitchFamily="34" charset="0"/>
              </a:rPr>
              <a:t>Объектом исследования</a:t>
            </a:r>
            <a:r>
              <a:rPr lang="ru-RU">
                <a:latin typeface="Century Gothic" pitchFamily="34" charset="0"/>
              </a:rPr>
              <a:t> является физическая реабилитация и </a:t>
            </a:r>
            <a:r>
              <a:rPr lang="ru-RU"/>
              <a:t>социальная адаптация </a:t>
            </a:r>
            <a:r>
              <a:rPr lang="ru-RU">
                <a:latin typeface="Century Gothic" pitchFamily="34" charset="0"/>
              </a:rPr>
              <a:t>детей с синдромом Дауна, занимающихся футболом.</a:t>
            </a:r>
          </a:p>
        </p:txBody>
      </p:sp>
      <p:pic>
        <p:nvPicPr>
          <p:cNvPr id="13316" name="Picture 2" descr="C:\Users\FGD\Desktop\pre1_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5213" y="3051175"/>
            <a:ext cx="41021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188" y="409575"/>
            <a:ext cx="2466975" cy="15049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Первый этап эксперимента</a:t>
            </a:r>
          </a:p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ОБУЧЕНИЕ</a:t>
            </a:r>
          </a:p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ЭЛЕМЕНТАМ ИГРЫ В МИНИ-ФУТБОЛ</a:t>
            </a:r>
          </a:p>
          <a:p>
            <a:pPr algn="ctr">
              <a:defRPr/>
            </a:pPr>
            <a:endParaRPr lang="ru-RU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  <p:cxnSp>
        <p:nvCxnSpPr>
          <p:cNvPr id="4" name="Прямая со стрелкой 3"/>
          <p:cNvCxnSpPr>
            <a:stCxn id="3" idx="2"/>
          </p:cNvCxnSpPr>
          <p:nvPr/>
        </p:nvCxnSpPr>
        <p:spPr>
          <a:xfrm>
            <a:off x="1844675" y="1922463"/>
            <a:ext cx="6350" cy="55880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11188" y="2473325"/>
            <a:ext cx="2466975" cy="14112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rebuchet MS" pitchFamily="34" charset="0"/>
              <a:cs typeface="Arial" charset="0"/>
            </a:endParaRPr>
          </a:p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Определение исходных показателей развития детей с синдромом Дауна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  <a:latin typeface="Trebuchet MS" pitchFamily="34" charset="0"/>
              <a:cs typeface="Arial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078163" y="3143250"/>
            <a:ext cx="701675" cy="158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779838" y="2487613"/>
            <a:ext cx="1930400" cy="14128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Второй этап экспер</a:t>
            </a:r>
            <a:r>
              <a:rPr lang="ru-RU" b="1">
                <a:solidFill>
                  <a:schemeClr val="tx1"/>
                </a:solidFill>
                <a:latin typeface="Arial" charset="0"/>
                <a:cs typeface="Arial" charset="0"/>
              </a:rPr>
              <a:t>и</a:t>
            </a:r>
            <a:r>
              <a:rPr lang="ru-RU" b="1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мента</a:t>
            </a:r>
          </a:p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ИГРА В МИНИ-ФУТБОЛ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78613" y="4648200"/>
            <a:ext cx="2295525" cy="14112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rebuchet MS" pitchFamily="34" charset="0"/>
              <a:cs typeface="Arial" charset="0"/>
            </a:endParaRPr>
          </a:p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Оценка результатов технической подготовки</a:t>
            </a:r>
          </a:p>
          <a:p>
            <a:pPr algn="ctr">
              <a:defRPr/>
            </a:pPr>
            <a:endParaRPr lang="ru-RU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88138" y="2447925"/>
            <a:ext cx="2295525" cy="14112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Определение морфофункцио</a:t>
            </a:r>
            <a:r>
              <a:rPr lang="en-US" b="1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-</a:t>
            </a:r>
            <a:r>
              <a:rPr lang="ru-RU" b="1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нальных показателей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96063" y="419100"/>
            <a:ext cx="2397125" cy="1462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rebuchet MS" pitchFamily="34" charset="0"/>
              <a:cs typeface="Arial" charset="0"/>
            </a:endParaRPr>
          </a:p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Определение показателей физической подготовленности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  <a:latin typeface="Trebuchet MS" pitchFamily="34" charset="0"/>
              <a:cs typeface="Arial" charset="0"/>
            </a:endParaRPr>
          </a:p>
        </p:txBody>
      </p:sp>
      <p:cxnSp>
        <p:nvCxnSpPr>
          <p:cNvPr id="14346" name="Прямая со стрелкой 11"/>
          <p:cNvCxnSpPr>
            <a:cxnSpLocks noChangeShapeType="1"/>
            <a:endCxn id="10" idx="1"/>
          </p:cNvCxnSpPr>
          <p:nvPr/>
        </p:nvCxnSpPr>
        <p:spPr bwMode="auto">
          <a:xfrm flipV="1">
            <a:off x="5708650" y="3154363"/>
            <a:ext cx="971550" cy="26987"/>
          </a:xfrm>
          <a:prstGeom prst="straightConnector1">
            <a:avLst/>
          </a:prstGeom>
          <a:noFill/>
          <a:ln w="15875" algn="ctr">
            <a:solidFill>
              <a:srgbClr val="1C2B68"/>
            </a:solidFill>
            <a:round/>
            <a:headEnd/>
            <a:tailEnd type="arrow" w="med" len="med"/>
          </a:ln>
        </p:spPr>
      </p:cxnSp>
      <p:cxnSp>
        <p:nvCxnSpPr>
          <p:cNvPr id="13" name="Прямая со стрелкой 12"/>
          <p:cNvCxnSpPr>
            <a:stCxn id="8" idx="3"/>
            <a:endCxn id="11" idx="1"/>
          </p:cNvCxnSpPr>
          <p:nvPr/>
        </p:nvCxnSpPr>
        <p:spPr>
          <a:xfrm flipV="1">
            <a:off x="5718175" y="1150938"/>
            <a:ext cx="869950" cy="2043112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Прямая со стрелкой 13"/>
          <p:cNvCxnSpPr>
            <a:stCxn id="8" idx="3"/>
            <a:endCxn id="9" idx="1"/>
          </p:cNvCxnSpPr>
          <p:nvPr/>
        </p:nvCxnSpPr>
        <p:spPr>
          <a:xfrm>
            <a:off x="5718175" y="3194050"/>
            <a:ext cx="952500" cy="216058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349" name="Rectangle 16"/>
          <p:cNvSpPr>
            <a:spLocks noChangeArrowheads="1"/>
          </p:cNvSpPr>
          <p:nvPr/>
        </p:nvSpPr>
        <p:spPr bwMode="auto">
          <a:xfrm>
            <a:off x="993775" y="4786313"/>
            <a:ext cx="4691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Модель эксперимента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212725" y="688975"/>
            <a:ext cx="88312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latin typeface="Times New Roman" pitchFamily="18" charset="0"/>
              </a:rPr>
              <a:t>Первый этап – обучение элементам игры в мини-футбол</a:t>
            </a:r>
          </a:p>
          <a:p>
            <a:pPr algn="ctr"/>
            <a:endParaRPr lang="ru-RU" sz="3200" b="1" i="1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Тренировки проводились в спортивном зале для мини-футбола. </a:t>
            </a:r>
          </a:p>
          <a:p>
            <a:pPr algn="ctr"/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На первые тренировки приходило в разное время от 4 до 12 детей (мальчиков) с синдромом Дауна. </a:t>
            </a:r>
          </a:p>
          <a:p>
            <a:pPr algn="ctr"/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Возраст от 9 до 18 лет. </a:t>
            </a:r>
          </a:p>
          <a:p>
            <a:pPr algn="ctr"/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На протяжении всех занятий детям предлагались простые упражнения.</a:t>
            </a:r>
            <a:endParaRPr lang="ru-RU" sz="32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таблица статья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1495425"/>
            <a:ext cx="81724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12700" y="261938"/>
            <a:ext cx="91471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rebuchet MS" pitchFamily="34" charset="0"/>
              </a:rPr>
              <a:t>План проведения занятия по футболу для детей с синдромом Дауна (первый этап).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2516</TotalTime>
  <Words>992</Words>
  <Application>Microsoft Office PowerPoint</Application>
  <PresentationFormat>Экран (4:3)</PresentationFormat>
  <Paragraphs>205</Paragraphs>
  <Slides>27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Georgia</vt:lpstr>
      <vt:lpstr>Calibri</vt:lpstr>
      <vt:lpstr>Trebuchet MS</vt:lpstr>
      <vt:lpstr>Times New Roman</vt:lpstr>
      <vt:lpstr>Century Gothic</vt:lpstr>
      <vt:lpstr>Slipstream</vt:lpstr>
      <vt:lpstr>Slipstream</vt:lpstr>
      <vt:lpstr>Slipstream</vt:lpstr>
      <vt:lpstr>Slipstream</vt:lpstr>
      <vt:lpstr>Российский государственный социальный университет  Научно-исследовательский проект  ФИЗИЧЕСКАЯ РЕАБИЛИТАЦИЯ И СОЦИАЛЬНАЯ АДАПТАЦИЯ ДЕТЕЙ С СИНДРОМОМ ДАУНА СРЕДСТВАМИ МИНИ-ФУТБОЛА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ФИЗИЧЕСКАЯ РЕАБИЛИТАЦИЯ И СОЦИАЛЬНАЯ АДАПТАЦИЯ ДЕТЕЙ С СИНДРОМОМ ДАУНА СРЕДСТВАМИ МИНИ-ФУТБОЛА</vt:lpstr>
      <vt:lpstr>Слайд 21</vt:lpstr>
      <vt:lpstr>ФИЗИЧЕСКАЯ РЕАБИЛИТАЦИЯ И СОЦИАЛЬНАЯ АДАПТАЦИЯ ДЕТЕЙ С СИНДРОМОМ ДАУНА СРЕДСТВАМИ МИНИ-ФУТБОЛА</vt:lpstr>
      <vt:lpstr>ФИЗИЧЕСКАЯ РЕАБИЛИТАЦИЯ И СОЦИАЛЬНАЯ АДАПТАЦИЯ ДЕТЕЙ С СИНДРОМОМ ДАУНА СРЕДСТВАМИ МИНИ-ФУТБОЛА</vt:lpstr>
      <vt:lpstr>ФИЗИЧЕСКАЯ РЕАБИЛИТАЦИЯ И СОЦИАЛЬНАЯ АДАПТАЦИЯ ДЕТЕЙ С СИНДРОМОМ ДАУНА СРЕДСТВАМИ МИНИ-ФУТБОЛА</vt:lpstr>
      <vt:lpstr>ФИЗИЧЕСКАЯ РЕАБИЛИТАЦИЯ И СОЦИАЛЬНАЯ АДАПТАЦИЯ ДЕТЕЙ С СИНДРОМОМ ДАУНА СРЕДСТВАМИ МИНИ-ФУТБОЛА</vt:lpstr>
      <vt:lpstr>ФИЗИЧЕСКАЯ РЕАБИЛИТАЦИЯ И СОЦИАЛЬНАЯ АДАПТАЦИЯ ДЕТЕЙ С СИНДРОМОМ ДАУНА СРЕДСТВАМИ МИНИ-ФУТБОЛА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Алексей</cp:lastModifiedBy>
  <cp:revision>27</cp:revision>
  <dcterms:created xsi:type="dcterms:W3CDTF">2014-09-16T21:39:42Z</dcterms:created>
  <dcterms:modified xsi:type="dcterms:W3CDTF">2017-04-14T09:44:11Z</dcterms:modified>
</cp:coreProperties>
</file>