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89" r:id="rId3"/>
    <p:sldId id="290" r:id="rId4"/>
    <p:sldId id="291" r:id="rId5"/>
    <p:sldId id="292" r:id="rId6"/>
    <p:sldId id="257" r:id="rId7"/>
    <p:sldId id="285" r:id="rId8"/>
    <p:sldId id="286" r:id="rId9"/>
    <p:sldId id="268" r:id="rId10"/>
    <p:sldId id="276" r:id="rId11"/>
    <p:sldId id="274" r:id="rId12"/>
    <p:sldId id="295" r:id="rId13"/>
    <p:sldId id="296" r:id="rId14"/>
    <p:sldId id="293" r:id="rId15"/>
    <p:sldId id="262" r:id="rId16"/>
    <p:sldId id="263" r:id="rId17"/>
    <p:sldId id="265" r:id="rId18"/>
    <p:sldId id="264" r:id="rId19"/>
    <p:sldId id="297" r:id="rId20"/>
    <p:sldId id="298" r:id="rId21"/>
    <p:sldId id="258" r:id="rId22"/>
    <p:sldId id="299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физкультурно-оздоровительная</c:v>
                </c:pt>
                <c:pt idx="1">
                  <c:v>социальное</c:v>
                </c:pt>
                <c:pt idx="2">
                  <c:v>общеинтеллектуальное</c:v>
                </c:pt>
                <c:pt idx="3">
                  <c:v>общекультурное</c:v>
                </c:pt>
                <c:pt idx="4">
                  <c:v>духовно-нравственное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0.86000000000000032</c:v>
                </c:pt>
                <c:pt idx="1">
                  <c:v>0.97000000000000031</c:v>
                </c:pt>
                <c:pt idx="2">
                  <c:v>0.60000000000000031</c:v>
                </c:pt>
                <c:pt idx="3">
                  <c:v>0.81</c:v>
                </c:pt>
                <c:pt idx="4">
                  <c:v>0.7100000000000003</c:v>
                </c:pt>
              </c:numCache>
            </c:numRef>
          </c:val>
        </c:ser>
        <c:shape val="box"/>
        <c:axId val="60934400"/>
        <c:axId val="63778176"/>
        <c:axId val="0"/>
      </c:bar3DChart>
      <c:catAx>
        <c:axId val="609344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3778176"/>
        <c:crosses val="autoZero"/>
        <c:auto val="1"/>
        <c:lblAlgn val="ctr"/>
        <c:lblOffset val="100"/>
      </c:catAx>
      <c:valAx>
        <c:axId val="637781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0934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40807053805774324"/>
          <c:y val="4.5107704830556837E-2"/>
          <c:w val="0.57818985126859301"/>
          <c:h val="0.85102527577542864"/>
        </c:manualLayout>
      </c:layout>
      <c:bar3DChart>
        <c:barDir val="bar"/>
        <c:grouping val="clustered"/>
        <c:ser>
          <c:idx val="0"/>
          <c:order val="0"/>
          <c:cat>
            <c:strRef>
              <c:f>Лист3!$A$3:$A$5</c:f>
              <c:strCache>
                <c:ptCount val="3"/>
                <c:pt idx="0">
                  <c:v>Специальная медицинская группа</c:v>
                </c:pt>
                <c:pt idx="1">
                  <c:v>Подготовительная группа</c:v>
                </c:pt>
                <c:pt idx="2">
                  <c:v>Основная группа</c:v>
                </c:pt>
              </c:strCache>
            </c:strRef>
          </c:cat>
          <c:val>
            <c:numRef>
              <c:f>Лист3!$B$3:$B$5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3.0555555555555586E-2"/>
                  <c:y val="2.6533944017974628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19E-2"/>
                  <c:y val="2.6533944017974628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833333333333427E-2"/>
                  <c:y val="0.11940274808088569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Лист3!$A$3:$A$5</c:f>
              <c:strCache>
                <c:ptCount val="3"/>
                <c:pt idx="0">
                  <c:v>Специальная медицинская группа</c:v>
                </c:pt>
                <c:pt idx="1">
                  <c:v>Подготовительная группа</c:v>
                </c:pt>
                <c:pt idx="2">
                  <c:v>Основная группа</c:v>
                </c:pt>
              </c:strCache>
            </c:strRef>
          </c:cat>
          <c:val>
            <c:numRef>
              <c:f>Лист3!$C$3:$C$5</c:f>
              <c:numCache>
                <c:formatCode>0%</c:formatCode>
                <c:ptCount val="3"/>
                <c:pt idx="0" formatCode="0.00%">
                  <c:v>4.000000000000007E-3</c:v>
                </c:pt>
                <c:pt idx="1">
                  <c:v>6.0000000000000081E-2</c:v>
                </c:pt>
                <c:pt idx="2" formatCode="0.00%">
                  <c:v>0.93600000000000005</c:v>
                </c:pt>
              </c:numCache>
            </c:numRef>
          </c:val>
        </c:ser>
        <c:shape val="box"/>
        <c:axId val="60136448"/>
        <c:axId val="60846848"/>
        <c:axId val="0"/>
      </c:bar3DChart>
      <c:catAx>
        <c:axId val="6013644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0846848"/>
        <c:crosses val="autoZero"/>
        <c:auto val="1"/>
        <c:lblAlgn val="ctr"/>
        <c:lblOffset val="100"/>
      </c:catAx>
      <c:valAx>
        <c:axId val="6084684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013644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939119141357707E-2"/>
          <c:y val="5.2566633122670327E-2"/>
          <c:w val="0.92359622836104749"/>
          <c:h val="0.86030960505177889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Arial Black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Лист1!$A$1:$A$5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0.12000000000000002</c:v>
                </c:pt>
                <c:pt idx="1">
                  <c:v>0.30000000000000032</c:v>
                </c:pt>
                <c:pt idx="2">
                  <c:v>0.4</c:v>
                </c:pt>
                <c:pt idx="3">
                  <c:v>0.15000000000000022</c:v>
                </c:pt>
                <c:pt idx="4">
                  <c:v>3.0000000000000002E-2</c:v>
                </c:pt>
              </c:numCache>
            </c:numRef>
          </c:val>
        </c:ser>
        <c:axId val="60880000"/>
        <c:axId val="60881536"/>
      </c:barChart>
      <c:catAx>
        <c:axId val="608800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0881536"/>
        <c:crosses val="autoZero"/>
        <c:auto val="1"/>
        <c:lblAlgn val="ctr"/>
        <c:lblOffset val="100"/>
      </c:catAx>
      <c:valAx>
        <c:axId val="60881536"/>
        <c:scaling>
          <c:orientation val="minMax"/>
        </c:scaling>
        <c:axPos val="l"/>
        <c:majorGridlines/>
        <c:numFmt formatCode="0%" sourceLinked="1"/>
        <c:tickLblPos val="nextTo"/>
        <c:crossAx val="60880000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C79F-42DC-448B-AADA-3A492BEEF815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0BC2-A266-4FDA-8762-CCE821E51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248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38B42D-3A11-42FF-A3A6-3C32FC672DA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177" y="1052736"/>
            <a:ext cx="7479303" cy="30243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Взаимосвязь общего и дополнительного образования с использованием программ воспитания и социализации обучающихся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(физкультурно-спортивное направление)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429264"/>
            <a:ext cx="5857916" cy="1285884"/>
          </a:xfrm>
        </p:spPr>
        <p:txBody>
          <a:bodyPr>
            <a:noAutofit/>
          </a:bodyPr>
          <a:lstStyle/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Чиброва Наталия Алексеевна,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Ново-Харитоновской средней общеобразовательной школы №10 с УИОП,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рабочей группы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Минообрнауки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России по разработке Концепции учебного предмета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«Физическая культура» в Российской Федерации 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1118498" cy="16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7" name="Picture 17" descr="F:\Мои документы\Фотографии\2014-15 учебный год\2014-10-30, мастер-класс-сатурн\мастер-класс-сатурн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85223"/>
            <a:ext cx="2592288" cy="1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4096"/>
            <a:ext cx="6276988" cy="12722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Встречи с Олимпийскими чемпионами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6092" name="Picture 12" descr="http://ramnhsch.edumsko.ru/uploads/3000/2613/section/169971/Vstrecha_s_olimpijcami_2015/.thumbs/201x201/IMG_3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257" y="1597792"/>
            <a:ext cx="1914525" cy="1914525"/>
          </a:xfrm>
          <a:prstGeom prst="rect">
            <a:avLst/>
          </a:prstGeom>
          <a:noFill/>
        </p:spPr>
      </p:pic>
      <p:pic>
        <p:nvPicPr>
          <p:cNvPr id="46098" name="Picture 18" descr="F:\Мои документы\Фотографии\2013-14 учебный год\Татьяна\DSC_0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4712" y="1598337"/>
            <a:ext cx="3214708" cy="2143139"/>
          </a:xfrm>
          <a:prstGeom prst="rect">
            <a:avLst/>
          </a:prstGeom>
          <a:noFill/>
        </p:spPr>
      </p:pic>
      <p:pic>
        <p:nvPicPr>
          <p:cNvPr id="46099" name="Picture 19" descr="F:\Мои документы\Фотографии\2013-14 учебный год\Татьяна\DSC_0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429132"/>
            <a:ext cx="1511310" cy="2214578"/>
          </a:xfrm>
          <a:prstGeom prst="rect">
            <a:avLst/>
          </a:prstGeom>
          <a:noFill/>
        </p:spPr>
      </p:pic>
      <p:pic>
        <p:nvPicPr>
          <p:cNvPr id="46101" name="Picture 21" descr="H:\Встреча с Жолобовым\DSC_0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58" y="1598337"/>
            <a:ext cx="2438400" cy="1627187"/>
          </a:xfrm>
          <a:prstGeom prst="rect">
            <a:avLst/>
          </a:prstGeom>
          <a:noFill/>
        </p:spPr>
      </p:pic>
      <p:pic>
        <p:nvPicPr>
          <p:cNvPr id="46096" name="Picture 16" descr="F:\Мои документы\Фотографии\2014-15 учебный год\Олимпийцы -2.09.2014 г\Олимпийцы -2.09.2014\Изображение 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956906"/>
            <a:ext cx="2366962" cy="1579515"/>
          </a:xfrm>
          <a:prstGeom prst="rect">
            <a:avLst/>
          </a:prstGeom>
          <a:noFill/>
        </p:spPr>
      </p:pic>
      <p:pic>
        <p:nvPicPr>
          <p:cNvPr id="46090" name="Picture 10" descr="http://ramnhsch.edumsko.ru/uploads/3000/2613/section/169971/2017/DEN_ZDOROVYa/.thumbs/201x201/DSC_03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714884"/>
            <a:ext cx="1914525" cy="191452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http://ramnhsch.edumsko.ru/uploads/3000/2613/section/169971/2017/DEN_ZDOROVYa/.thumbs/201x201/DSC_01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2805" y="331285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54400"/>
            <a:ext cx="6419864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Школьная   Спартакиада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8676" name="Picture 4" descr="F:\Мои документы\Фотографии\2014-15 учебный год\5  сентября 2014-старт Веселые старты\Изображение 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162" y="1337374"/>
            <a:ext cx="2807438" cy="1871625"/>
          </a:xfrm>
          <a:prstGeom prst="rect">
            <a:avLst/>
          </a:prstGeom>
          <a:noFill/>
        </p:spPr>
      </p:pic>
      <p:pic>
        <p:nvPicPr>
          <p:cNvPr id="28677" name="Picture 5" descr="F:\Мои документы\Фотографии\2015-16 учебный год\29.08.2015\DSC_0045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024" y="4691301"/>
            <a:ext cx="2797649" cy="1810244"/>
          </a:xfrm>
          <a:prstGeom prst="rect">
            <a:avLst/>
          </a:prstGeom>
          <a:noFill/>
        </p:spPr>
      </p:pic>
      <p:pic>
        <p:nvPicPr>
          <p:cNvPr id="28679" name="Picture 7" descr="F:\Мои документы\Конкурс ПМПО\Фото Чиброва\DSC_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30" y="3677283"/>
            <a:ext cx="2795810" cy="1944216"/>
          </a:xfrm>
          <a:prstGeom prst="rect">
            <a:avLst/>
          </a:prstGeom>
          <a:noFill/>
        </p:spPr>
      </p:pic>
      <p:pic>
        <p:nvPicPr>
          <p:cNvPr id="28680" name="Picture 8" descr="H:\кросс 2016\кросс 2016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0404" y="3750567"/>
            <a:ext cx="2823391" cy="187093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 descr="F:\Мои документы\Фотографии\2015-16 учебный год\29.08.2015\DSC_1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9755" y="2179343"/>
            <a:ext cx="2879585" cy="1874002"/>
          </a:xfrm>
          <a:prstGeom prst="rect">
            <a:avLst/>
          </a:prstGeom>
          <a:noFill/>
        </p:spPr>
      </p:pic>
      <p:pic>
        <p:nvPicPr>
          <p:cNvPr id="28674" name="Picture 2" descr="F:\Мои документы\Фотографии\2013-14 учебный год\Лыжи\IMG_51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127" y="1362507"/>
            <a:ext cx="2739713" cy="182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728"/>
            <a:ext cx="7382054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деятельность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школьного спортивного клуба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«Звезда  Гжели»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71678"/>
            <a:ext cx="828680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Популяризация работы в области физической культуры и спорта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секции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Спортивно-массовые мероприятия 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спартакиада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школьных команд по различным видам спорта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летних оздоровительных лагерей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ВФСК «ГТО»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428625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4857760"/>
            <a:ext cx="82868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здоровья, физического развития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совершенствование физической подготовленности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571501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01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880" y="107018"/>
            <a:ext cx="7382624" cy="11429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деятельность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школьного спортивного клуба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«Звезда  Гжели»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928802"/>
            <a:ext cx="850112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Комплексная Спартакиада Комитета по Образованию Раменского муниципального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Комплексная Спартакиада среди школьных клубов Московской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«Весёлые старты» среди учащихся 2-4  классов на призы Губернатора Московской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Всероссийские спортивные соревнования школьников «Президентские состязания»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Всероссийские спортивные игры школьников «Президентские спортивные игры»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Общероссийский проект «Мини-футбол в школу»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Всероссийские соревнования по легкоатлетическому  4х-борью «Шиповка юных»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04986" y="506901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4524" y="5745673"/>
            <a:ext cx="73581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соревнования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142873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25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952" y="205172"/>
            <a:ext cx="7083896" cy="13876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Всероссийский физкультурно-спортивный  комплекс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«Готов к труду и обороне»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68" y="1793915"/>
            <a:ext cx="858768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Зарегистрировано более 70% от общего числа обучающихся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присвоены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числа зарегистрированных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золотой-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16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серебряный 27,4%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бронзовый 27,3%</a:t>
            </a:r>
            <a:endParaRPr lang="ru-RU" dirty="0"/>
          </a:p>
        </p:txBody>
      </p:sp>
      <p:pic>
        <p:nvPicPr>
          <p:cNvPr id="5" name="Picture 10" descr="золотой значок г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17" y="3764965"/>
            <a:ext cx="582335" cy="582336"/>
          </a:xfrm>
          <a:prstGeom prst="rect">
            <a:avLst/>
          </a:prstGeom>
          <a:noFill/>
        </p:spPr>
      </p:pic>
      <p:pic>
        <p:nvPicPr>
          <p:cNvPr id="6" name="Picture 4" descr="серебряный значок г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88" y="4344165"/>
            <a:ext cx="576063" cy="576064"/>
          </a:xfrm>
          <a:prstGeom prst="rect">
            <a:avLst/>
          </a:prstGeom>
          <a:noFill/>
        </p:spPr>
      </p:pic>
      <p:pic>
        <p:nvPicPr>
          <p:cNvPr id="7" name="Picture 8" descr="бронзовый значок г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387" y="4920229"/>
            <a:ext cx="595266" cy="576064"/>
          </a:xfrm>
          <a:prstGeom prst="rect">
            <a:avLst/>
          </a:prstGeom>
          <a:noFill/>
        </p:spPr>
      </p:pic>
      <p:pic>
        <p:nvPicPr>
          <p:cNvPr id="9" name="Picture 6" descr="DSC_0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557" y="3649389"/>
            <a:ext cx="3657291" cy="244581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578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1845"/>
            <a:ext cx="7164288" cy="18573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Мониторинг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физического развития  учащихся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Ново-Харитоновской СОШ №10 с УИОП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830929"/>
              </p:ext>
            </p:extLst>
          </p:nvPr>
        </p:nvGraphicFramePr>
        <p:xfrm>
          <a:off x="1071538" y="2357431"/>
          <a:ext cx="7500990" cy="284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557436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2019-20 </a:t>
                      </a:r>
                      <a:r>
                        <a:rPr lang="ru-RU" sz="2400" dirty="0" smtClean="0"/>
                        <a:t>учебный год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Выше среднего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Ниже среднего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Низкий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542926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Гармоничное развитие - 87%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веса - 2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Избыток веса – 11%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7457"/>
            <a:ext cx="6348426" cy="15001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Распределение обучающихся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группам здоровья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dirty="0" err="1" smtClean="0">
                <a:solidFill>
                  <a:srgbClr val="FF0000"/>
                </a:solidFill>
              </a:rPr>
              <a:t>Моу</a:t>
            </a:r>
            <a:r>
              <a:rPr lang="ru-RU" sz="2000" dirty="0" smtClean="0">
                <a:solidFill>
                  <a:srgbClr val="FF0000"/>
                </a:solidFill>
              </a:rPr>
              <a:t> Ново-Харитоновской СОШ №10 с УИОП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2071678"/>
          <a:ext cx="9144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2859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4290"/>
            <a:ext cx="7455772" cy="1785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Мониторинг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физической  подготовленности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обучающихся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 Ново-Харитоновской СОШ №10 с УИОП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2214554"/>
          <a:ext cx="848204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0555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Доля  обучающихся школы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 и 2 групп здоровья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6866230"/>
              </p:ext>
            </p:extLst>
          </p:nvPr>
        </p:nvGraphicFramePr>
        <p:xfrm>
          <a:off x="357158" y="1916832"/>
          <a:ext cx="863441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603"/>
                <a:gridCol w="2158603"/>
                <a:gridCol w="2158603"/>
                <a:gridCol w="21586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2018-19 </a:t>
                      </a:r>
                    </a:p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МОУ</a:t>
                      </a:r>
                      <a:r>
                        <a:rPr lang="ru-RU" baseline="0" dirty="0" smtClean="0"/>
                        <a:t> Ново-Харитоновская СОШ №10 и УИОП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Раменский </a:t>
                      </a:r>
                      <a:r>
                        <a:rPr lang="ru-RU" baseline="0" dirty="0" smtClean="0"/>
                        <a:t> муниципальный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Московская область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Начальное</a:t>
                      </a:r>
                      <a:r>
                        <a:rPr lang="ru-RU" baseline="0" dirty="0" smtClean="0"/>
                        <a:t>  обучение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97.29%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91.58%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88.35%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уровень обучения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98.56%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87.34%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84.90%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уровень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97.24%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77.33%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82.19%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6929"/>
            <a:ext cx="7380312" cy="13824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ВСЕРОССИЙСКОЕ СОЦИОЛОГИЧЕСКОЕ ИССЛЕДОВАНИЕ ВОВЛЕЧЕННОСТИ ОБУЧАЮЩИХСЯ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уроки ПО ПРЕДМЕТУ  «ФИЗИЧЕСКАЯ КУЛЬТУРА»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85720" y="1928802"/>
          <a:ext cx="8429684" cy="471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0824"/>
                <a:gridCol w="1518860"/>
              </a:tblGrid>
              <a:tr h="78581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Знаете ли Вы, как проходят уроки физкультуры у Вашего ребенка?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1. Да, мой ребенок сам мне об этом рассказывает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2. Да, я спрашиваю об этом моего ребенка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3. Да, мне рассказывают об этом на родительских собраниях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6. Да, информация об этом есть на сайте школы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7. Не знаю, но хотел бы узнать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3.65%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4. Да, я специально узнаю об этом у учителя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8. Не знаю, и мне это не интересно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0.9%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5. Да, я обсуждаю это с родителями одноклассников моего ребенка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0. 6%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7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7200"/>
            <a:ext cx="6795864" cy="1747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 Ново-Харитоновская Средняя Общеобразовательная Школа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№10 с УИОП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2" name="Picture 4" descr="http://itd2.mycdn.me/image?id=860614268291&amp;t=20&amp;plc=WEB&amp;tkn=*IVL_Wv4H4jCVHH3dsNrwh2mlOQ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2936"/>
            <a:ext cx="391077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icrobik.ru/dostb/%D0%9F%D1%83%D0%B1%D0%BB%D0%B8%D1%87%D0%BD%D1%8B%D0%B9+%D0%BE%D1%82%D1%87%D1%91%D1%82+%C2%AB%D0%9E+%D1%81%D0%BE%D1%81%D1%82%D0%BE%D1%8F%D0%BD%D0%B8%D0%B8+%D0%B8+%D1%80%D0%B5%D0%B7%D1%83%D0%BB%D1%8C%D1%82%D0%B0%D1%82%D0%B0%D1%85+%D0%B4%D0%B5%D1%8F%D1%82%D0%B5%D0%BB%D1%8C%D0%BD%D0%BE%D1%81%D1%82%D0%B8+%D0%9D%D0%BE%D0%B2%D0%BE-%D0%A5%D0%B0%D1%80%D0%B8%D1%82%D0%BE%D0%BD%D0%BE%D0%B2%D1%81%D0%BA%D0%BE%D0%B9+%D1%81%D1%80%D0%B5%D0%B4%D0%BD%D0%B5%D0%B9+%D0%BE%D0%B1%D1%89%D0%B5%D0%BE%D0%B1%D1%80%D0%B0%D0%B7%D0%BE%D0%B2%D0%B0%D1%82%D0%B5%D0%BB%D1%8C%D0%BD%D0%BE%D0%B9+%D1%88%D0%BA%D0%BE%D0%BB%D1%8B+%E2%84%9610+%D1%81+%D1%83%D0%B3%D0%BB%D1%83%D0%B1%D0%BB%D1%91%D0%BD%D0%BD%D1%8B%D0%BC+%D0%B8%D0%B7%D1%83%D1%87%D0%B5%D0%BD%D0%B8%D0%B5%D0%BC+%D0%BE%D1%82%D0%B4%D0%B5%D0%BB%D1%8C%D0%BD%D1%8B%D1%85+%D0%BF%D1%80%D0%B5%D0%B4%D0%BC%D0%B5%D1%82%D0%BE%D0%B2%C2%BBb/7822_html_m6eb8eb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8" y="2060848"/>
            <a:ext cx="335275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crobik.ru/dostb/%D0%9F%D1%83%D0%B1%D0%BB%D0%B8%D1%87%D0%BD%D1%8B%D0%B9+%D0%BE%D1%82%D1%87%D1%91%D1%82+%C2%AB%D0%9E+%D1%81%D0%BE%D1%81%D1%82%D0%BE%D1%8F%D0%BD%D0%B8%D0%B8+%D0%B8+%D1%80%D0%B5%D0%B7%D1%83%D0%BB%D1%8C%D1%82%D0%B0%D1%82%D0%B0%D1%85+%D0%B4%D0%B5%D1%8F%D1%82%D0%B5%D0%BB%D1%8C%D0%BD%D0%BE%D1%81%D1%82%D0%B8+%D0%9D%D0%BE%D0%B2%D0%BE-%D0%A5%D0%B0%D1%80%D0%B8%D1%82%D0%BE%D0%BD%D0%BE%D0%B2%D1%81%D0%BA%D0%BE%D0%B9+%D1%81%D1%80%D0%B5%D0%B4%D0%BD%D0%B5%D0%B9+%D0%BE%D0%B1%D1%89%D0%B5%D0%BE%D0%B1%D1%80%D0%B0%D0%B7%D0%BE%D0%B2%D0%B0%D1%82%D0%B5%D0%BB%D1%8C%D0%BD%D0%BE%D0%B9+%D1%88%D0%BA%D0%BE%D0%BB%D1%8B+%E2%84%9610+%D1%81+%D1%83%D0%B3%D0%BB%D1%83%D0%B1%D0%BB%D1%91%D0%BD%D0%BD%D1%8B%D0%BC+%D0%B8%D0%B7%D1%83%D1%87%D0%B5%D0%BD%D0%B8%D0%B5%D0%BC+%D0%BE%D1%82%D0%B4%D0%B5%D0%BB%D1%8C%D0%BD%D1%8B%D1%85+%D0%BF%D1%80%D0%B5%D0%B4%D0%BC%D0%B5%D1%82%D0%BE%D0%B2%C2%BBb/7822_html_m58d4087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096344" cy="2314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15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3134467"/>
              </p:ext>
            </p:extLst>
          </p:nvPr>
        </p:nvGraphicFramePr>
        <p:xfrm>
          <a:off x="357158" y="285729"/>
          <a:ext cx="8501122" cy="29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29401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Хотели бы Вы, чтобы Ваш ребенок ходил на уроки физической культуры, если бы это было необязательно?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1. Да, всегда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2. Только когда нет более важных занятий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3. Нет, я не вижу смысла в этих уроках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1199678"/>
              </p:ext>
            </p:extLst>
          </p:nvPr>
        </p:nvGraphicFramePr>
        <p:xfrm>
          <a:off x="357158" y="3571876"/>
          <a:ext cx="8501122" cy="289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006084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Считаете ли Вы, что физическая культура и спорт необходимы Вашему ребенку?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946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1. 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6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2.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19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205682" cy="11430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 Ново-Харитоновская СОШ №10 с УИОП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Раменского муниципального района Московской области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Picasa\Exports\стадион\стадион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5072098" cy="339196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Picasa\Exports\стадион\стадион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597" y="4929198"/>
            <a:ext cx="2568557" cy="171451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Picasa\Exports\стадион1\стадион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4357694"/>
            <a:ext cx="3416957" cy="2280819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Picasa\Exports\стадион\стадион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929198"/>
            <a:ext cx="2571736" cy="17198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06084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спортивных зала;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тренажерных зала;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стадион: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беговыми дорожками 400м,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Футбольной площадкой (искусственное покрытие)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143668" cy="12144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Ученики школы победители и призеры региональных и всероссийских соревнований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7107" name="Picture 3" descr="H:\Мини-футбол в школу-2016-17\Мини-футбол Россия\DSC_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312162" cy="2214578"/>
          </a:xfrm>
          <a:prstGeom prst="rect">
            <a:avLst/>
          </a:prstGeom>
          <a:noFill/>
        </p:spPr>
      </p:pic>
      <p:pic>
        <p:nvPicPr>
          <p:cNvPr id="47109" name="Picture 5" descr="Shipovka_yuny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357694"/>
            <a:ext cx="3071834" cy="2303877"/>
          </a:xfrm>
          <a:prstGeom prst="rect">
            <a:avLst/>
          </a:prstGeom>
          <a:noFill/>
        </p:spPr>
      </p:pic>
      <p:pic>
        <p:nvPicPr>
          <p:cNvPr id="47106" name="Picture 2" descr="H:\РАМЕНСКОЕ -ФИНАЛ -ВЕСЁЛЫЕ СТАРТЫ-8.04\Финал-Весёлые 2\DSC_0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4317924" cy="2881426"/>
          </a:xfrm>
          <a:prstGeom prst="rect">
            <a:avLst/>
          </a:prstGeom>
          <a:noFill/>
        </p:spPr>
      </p:pic>
      <p:pic>
        <p:nvPicPr>
          <p:cNvPr id="47111" name="Picture 7" descr="IMG_3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572008"/>
            <a:ext cx="3071834" cy="204891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14290"/>
            <a:ext cx="11337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77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2.stc.all.kpcdn.net/share/i/12/10401532/inx960x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 bwMode="auto">
          <a:xfrm>
            <a:off x="5364088" y="620688"/>
            <a:ext cx="3458344" cy="251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789040"/>
            <a:ext cx="851148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smtClean="0">
                <a:solidFill>
                  <a:srgbClr val="002060"/>
                </a:solidFill>
              </a:rPr>
              <a:t>Спорт –это не «</a:t>
            </a:r>
            <a:r>
              <a:rPr lang="ru-RU" sz="2800" dirty="0" err="1" smtClean="0">
                <a:solidFill>
                  <a:srgbClr val="002060"/>
                </a:solidFill>
              </a:rPr>
              <a:t>развлекушки</a:t>
            </a:r>
            <a:r>
              <a:rPr lang="ru-RU" sz="2800" dirty="0" smtClean="0">
                <a:solidFill>
                  <a:srgbClr val="002060"/>
                </a:solidFill>
              </a:rPr>
              <a:t>»,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 государственное дело и приоритет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привлечению граждан к занятию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 спорте»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444208" y="5517232"/>
            <a:ext cx="2016224" cy="50405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Путин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4868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    «Поставлена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цель к 2024 году вовлечь в регулярные занятия спортом более половины населения России – 55 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%.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FranklinGothicW10-Bk 862339"/>
            </a:endParaRP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      Для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этого нам, конечно же, нужно гораздо активнее развивать массовый спорт, с детских лет прививать физическую культуру и воспитывать ответственное отношение к 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себе»</a:t>
            </a:r>
            <a:endParaRPr lang="ru-RU" sz="2000" b="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FranklinGothicW10-Bk 86233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1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95864" cy="9555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Урок физической культуры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http://web.snauka.ru/wp-content/uploads/2011/05/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2" y="1196752"/>
            <a:ext cx="7916528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86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7200"/>
            <a:ext cx="5256584" cy="8835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Урок физической культуры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уроков:</a:t>
            </a:r>
          </a:p>
        </p:txBody>
      </p:sp>
      <p:sp>
        <p:nvSpPr>
          <p:cNvPr id="6" name="Овал 5"/>
          <p:cNvSpPr/>
          <p:nvPr/>
        </p:nvSpPr>
        <p:spPr>
          <a:xfrm>
            <a:off x="1475656" y="2276872"/>
            <a:ext cx="676875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Образовательно-познавательная;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Образовательно-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обучающиая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Образовательно-тренировочная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83668" y="45811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Практико-ориентированные  уроки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занятия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 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33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359" r="1359"/>
          <a:stretch>
            <a:fillRect/>
          </a:stretch>
        </p:blipFill>
        <p:spPr>
          <a:xfrm>
            <a:off x="3563888" y="476672"/>
            <a:ext cx="5029200" cy="36576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439472" cy="15841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Апрель 2019 – обучающиеся 6 и 10 классов - участники Национального Исследования качества образования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 предмету «Физическая культура»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79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7059758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Направления внеурочной деятельности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дополнительного образования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42976" y="2708920"/>
            <a:ext cx="7677496" cy="36156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Физкультурно-спортивное и оздоровительное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Общекультурное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Общеинтеллектуальное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Социальное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Духовно-нравственное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919930" cy="192882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Распределение обучающихся школы по направлениям внеурочной деятельности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дополнительного образования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14348" y="2428868"/>
          <a:ext cx="7929618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60648"/>
            <a:ext cx="721520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Физкультурно-спортивное и оздоровительное дополнительное образование школы сегодня это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60848"/>
            <a:ext cx="8893652" cy="4654300"/>
          </a:xfrm>
        </p:spPr>
        <p:txBody>
          <a:bodyPr>
            <a:normAutofit fontScale="92500"/>
          </a:bodyPr>
          <a:lstStyle/>
          <a:p>
            <a:pPr lvl="0"/>
            <a:r>
              <a:rPr lang="ru-RU" sz="3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 спортивных секций по 16 видам спорта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баскетбол, волейбол, легкая атлетика, футбол, настольный теннис, бадминтон, шахматы, шашки, туризм, бокс, лыжные гонки, </a:t>
            </a:r>
            <a:r>
              <a:rPr lang="ru-RU" sz="3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флорбол</a:t>
            </a:r>
            <a:r>
              <a:rPr lang="ru-RU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атлетическая гимнастика, пионербол, ритмика, ОФП. 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Охват 86%  учащихся школы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рамках Федерального Государственного Образовательного Стандарта организованы  ежедневные занятия физической культурой.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1357322" cy="20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57166"/>
            <a:ext cx="6840760" cy="12858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Спортивные праздники,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          Дни здоровья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4818" name="Picture 2" descr="http://ramnhsch.edumsko.ru/uploads/3000/2613/section/169971/dEN_ZDOROVYa/.thumbs/201x201/DSC_3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14818"/>
            <a:ext cx="2200278" cy="2286016"/>
          </a:xfrm>
          <a:prstGeom prst="rect">
            <a:avLst/>
          </a:prstGeom>
          <a:noFill/>
        </p:spPr>
      </p:pic>
      <p:pic>
        <p:nvPicPr>
          <p:cNvPr id="34820" name="Picture 4" descr="http://ramnhsch.edumsko.ru/uploads/3000/2613/section/169971/dEN_ZDOROVYa/.thumbs/201x201/DSC_3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14818"/>
            <a:ext cx="2559521" cy="2286016"/>
          </a:xfrm>
          <a:prstGeom prst="rect">
            <a:avLst/>
          </a:prstGeom>
          <a:noFill/>
        </p:spPr>
      </p:pic>
      <p:pic>
        <p:nvPicPr>
          <p:cNvPr id="34822" name="Picture 6" descr="http://ramnhsch.edumsko.ru/uploads/3000/2613/section/169971/dEN_ZDOROVYa/.thumbs/201x201/DSC_3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96" y="1794797"/>
            <a:ext cx="2296795" cy="2143140"/>
          </a:xfrm>
          <a:prstGeom prst="rect">
            <a:avLst/>
          </a:prstGeom>
          <a:noFill/>
        </p:spPr>
      </p:pic>
      <p:pic>
        <p:nvPicPr>
          <p:cNvPr id="34826" name="Picture 10" descr="H:\ГТО-для конкурса\12.09.2015-день здоворья\DSC_0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702" y="1946798"/>
            <a:ext cx="2714435" cy="1811390"/>
          </a:xfrm>
          <a:prstGeom prst="rect">
            <a:avLst/>
          </a:prstGeom>
          <a:noFill/>
        </p:spPr>
      </p:pic>
      <p:pic>
        <p:nvPicPr>
          <p:cNvPr id="34831" name="Picture 15" descr="http://ramnhsch.edumsko.ru/uploads/3000/2613/section/169971/dEN_ZDOROVYa/.thumbs/201x201/DSC_3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29638"/>
            <a:ext cx="2271196" cy="2271196"/>
          </a:xfrm>
          <a:prstGeom prst="rect">
            <a:avLst/>
          </a:prstGeom>
          <a:noFill/>
        </p:spPr>
      </p:pic>
      <p:pic>
        <p:nvPicPr>
          <p:cNvPr id="34833" name="Picture 17" descr="http://ramnhsch.edumsko.ru/uploads/3000/2613/section/169971/dEN_ZDOROVYa/.thumbs/201x201/DSC_3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780923"/>
            <a:ext cx="2143140" cy="214314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1702</TotalTime>
  <Words>652</Words>
  <Application>Microsoft Office PowerPoint</Application>
  <PresentationFormat>Экран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Взаимосвязь общего и дополнительного образования с использованием программ воспитания и социализации обучающихся (физкультурно-спортивное направление)</vt:lpstr>
      <vt:lpstr>МОУ Ново-Харитоновская Средняя Общеобразовательная Школа  №10 с УИОП</vt:lpstr>
      <vt:lpstr>Урок физической культуры</vt:lpstr>
      <vt:lpstr>Урок физической культуры</vt:lpstr>
      <vt:lpstr>Апрель 2019 – обучающиеся 6 и 10 классов - участники Национального Исследования качества образования  по предмету «Физическая культура» </vt:lpstr>
      <vt:lpstr>Направления внеурочной деятельности  и дополнительного образования</vt:lpstr>
      <vt:lpstr>Распределение обучающихся школы по направлениям внеурочной деятельности  и дополнительного образования</vt:lpstr>
      <vt:lpstr>Физкультурно-спортивное и оздоровительное дополнительное образование школы сегодня это: </vt:lpstr>
      <vt:lpstr>Спортивные праздники,                                    Дни здоровья</vt:lpstr>
      <vt:lpstr>Встречи с Олимпийскими чемпионами</vt:lpstr>
      <vt:lpstr>Школьная   Спартакиада </vt:lpstr>
      <vt:lpstr>деятельность школьного спортивного клуба «Звезда  Гжели»</vt:lpstr>
      <vt:lpstr>деятельность школьного спортивного клуба  «Звезда  Гжели»</vt:lpstr>
      <vt:lpstr>Всероссийский физкультурно-спортивный  комплекс  «Готов к труду и обороне» </vt:lpstr>
      <vt:lpstr>Мониторинг  физического развития  учащихся  Моу Ново-Харитоновской СОШ №10 с УИОП</vt:lpstr>
      <vt:lpstr>Распределение обучающихся  по группам здоровья Моу Ново-Харитоновской СОШ №10 с УИОП</vt:lpstr>
      <vt:lpstr>Мониторинг  физической  подготовленности  обучающихся  Моу Ново-Харитоновской СОШ №10 с УИОП</vt:lpstr>
      <vt:lpstr>Доля  обучающихся школы 1 и 2 групп здоровья </vt:lpstr>
      <vt:lpstr>ВСЕРОССИЙСКОЕ СОЦИОЛОГИЧЕСКОЕ ИССЛЕДОВАНИЕ ВОВЛЕЧЕННОСТИ ОБУЧАЮЩИХСЯ  В уроки ПО ПРЕДМЕТУ  «ФИЗИЧЕСКАЯ КУЛЬТУРА»</vt:lpstr>
      <vt:lpstr>Слайд 20</vt:lpstr>
      <vt:lpstr>МОУ Ново-Харитоновская СОШ №10 с УИОП Раменского муниципального района Московской области</vt:lpstr>
      <vt:lpstr>Ученики школы победители и призеры региональных и всероссийских соревнований</vt:lpstr>
      <vt:lpstr>«Спорт –это не «развлекушки»,      а государственное дело и приоритет  по привлечению граждан к занятию  в спорте»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 внедрения Всероссийского Физкультурно-Спортивного Комплекса  «Готов к Труду и Обороне» в деятельность школьных спортивных клубов</dc:title>
  <dc:creator>Admin</dc:creator>
  <cp:lastModifiedBy>Чиброва</cp:lastModifiedBy>
  <cp:revision>175</cp:revision>
  <dcterms:created xsi:type="dcterms:W3CDTF">2017-04-10T16:40:52Z</dcterms:created>
  <dcterms:modified xsi:type="dcterms:W3CDTF">2019-11-27T06:36:22Z</dcterms:modified>
</cp:coreProperties>
</file>