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5" autoAdjust="0"/>
    <p:restoredTop sz="99644" autoAdjust="0"/>
  </p:normalViewPr>
  <p:slideViewPr>
    <p:cSldViewPr snapToGrid="0">
      <p:cViewPr>
        <p:scale>
          <a:sx n="54" d="100"/>
          <a:sy n="54" d="100"/>
        </p:scale>
        <p:origin x="-1344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A3B5B2-B146-4A2A-8CE8-4F6282BE8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4C39A5D-409E-4445-9BBC-CA08C20CB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6B23CC-BB81-4FF4-81B9-3D849137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05668B-F1BF-40EC-8DA9-18AEBE38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9DE9A9D-F222-40DF-8C48-B68249BD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72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29789E-427E-4B37-9B8F-73D4C981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3E45B85-C2F1-4BFD-86F5-C3062BBDB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3BFCEA1-D4B4-46F0-815C-11DAB94F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3A3BEB-E7CD-4794-9016-FB9513BD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477988-A48D-443A-8FD0-52337381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70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2721A99-DB4F-4E43-B2D2-98C9BFC3F4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008F351-8CEC-41D8-ADC3-B5E8EDEC2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57E7333-8DB4-4349-A48C-562B9A3F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53C89B4-0018-4DE1-B55D-09315926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D4D812B-6BB2-4316-A879-AB4698D9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8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32182B-DE73-4D1B-B9D3-4AE9DE7C8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A7504F3-C507-4807-BA5B-8B4232BBA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CA463E8-35A6-4FB5-A28B-70E9ADCB4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5AC7C83-56A8-4CB2-9193-92A22182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DF2925-A519-4400-B9CF-21A3EBD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7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217E04-72CB-4FBF-8701-9A353BA8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7D5E7D8-5A4A-43F0-8EF3-CAD5D7CD2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ABDFE8-EC23-4C5D-B6FE-6CC6F080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903468-9FD5-4FDA-8FD2-C7E6DAF6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9E3FBE-3DAE-4D0D-9F40-FF4D2219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67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87747D-2664-462B-9390-4F39C3ED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E370D5-3F9C-426E-9E36-929CB5831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44B8488-9BC3-4ED5-A87C-14C7544AD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01BC6C9-3D82-4B1F-85A6-1CCDE645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8410B5E-0B00-4DA8-826E-6670687A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E89812B-4B08-4FBC-BE22-4DC8515B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36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D24FA8-C356-41F0-99CA-B2BE523D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491937-8927-4E28-9AF5-54BEF2178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5E0EDFB-2746-486C-8794-5130CB89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67BA1E7-5678-4172-BC15-3193DD6DA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20F22B7-860E-40A6-B535-78FE5B1CE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F09A3B9-F534-43BE-B67D-A0557EAC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56C71A9-B8B4-4CA2-85E8-F98783963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39458E6-3EB0-4422-B662-A20C38D2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78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61F8EF-D14E-4428-9573-563B0B81A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B70AA65-BC32-4D13-8345-AA5E3AB3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70E92AB-9316-431B-A7F6-D1FEC489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ED8787-43A5-4C0A-BAF4-3B263790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92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1C230D8-886C-42A6-93CF-B240AA96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0951163-665A-462D-BE87-8881894C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F135813-70EA-4FE5-A11A-276E04D3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739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44C0E8-D7FD-4A0D-8015-BA7607AB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67B7DA6-6020-4C2D-B5E0-1B5B80904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425CA96-CF45-43FC-B50D-BBC59ECE3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4901184-AFF1-47B0-8CAE-582FB6E9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98FE06-3050-4068-ADD6-D484443A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65BA9D1-BF14-4FE4-B955-9A204509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5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A6B663-B4C3-4E13-B0A7-669134CB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6AEE3D5-3FDF-4E45-98B7-C4C6CCD43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442748E-C967-469F-A4AA-08FA51FC2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88B8B16-A817-4C71-A0D3-BDD9F250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2B18249-4738-4585-AF5E-F871DD57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604BDEF-22B4-4896-9EDD-6F4464ED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49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B96C48-C6D4-48F7-A807-48D992E3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777DA8A-A050-4CBB-94C9-B56764C88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E45B6C2-70B2-4BAC-B7D9-40B07363E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6D03B-6744-4A93-9D83-1032DEABF1C1}" type="datetimeFigureOut">
              <a:rPr lang="ru-RU" smtClean="0"/>
              <a:pPr/>
              <a:t>22.04.2022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47377B-253E-49BC-88B4-85ACD267E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95C70FA-113D-4ECB-9BEC-E9D851ABB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D9FE-86CD-4AA7-B92F-D6F7B59B18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5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CC1683A-F37E-44C2-B83F-353DC3F1C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8" y="4923692"/>
            <a:ext cx="1189386" cy="1500554"/>
          </a:xfrm>
          <a:prstGeom prst="ellipse">
            <a:avLst/>
          </a:prstGeom>
          <a:ln>
            <a:noFill/>
          </a:ln>
        </p:spPr>
      </p:pic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2D2D817A-7D98-4AB1-9A44-8E3FABCE406C}"/>
              </a:ext>
            </a:extLst>
          </p:cNvPr>
          <p:cNvSpPr txBox="1">
            <a:spLocks/>
          </p:cNvSpPr>
          <p:nvPr/>
        </p:nvSpPr>
        <p:spPr>
          <a:xfrm>
            <a:off x="1106169" y="2696309"/>
            <a:ext cx="7522015" cy="1547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/>
                </a:solidFill>
                <a:latin typeface="Muller Bold" pitchFamily="50" charset="-52"/>
              </a:rPr>
              <a:t>Школьный спортивный клуб «СПАРТ» – путь к успеху</a:t>
            </a:r>
            <a:endParaRPr lang="ru-RU" sz="40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="" xmlns:a16="http://schemas.microsoft.com/office/drawing/2014/main" id="{91F8FD78-DF82-4AB2-BDEA-25096866BE7B}"/>
              </a:ext>
            </a:extLst>
          </p:cNvPr>
          <p:cNvSpPr txBox="1">
            <a:spLocks/>
          </p:cNvSpPr>
          <p:nvPr/>
        </p:nvSpPr>
        <p:spPr>
          <a:xfrm>
            <a:off x="2860643" y="5185609"/>
            <a:ext cx="2485080" cy="3185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00" dirty="0" smtClean="0">
                <a:solidFill>
                  <a:schemeClr val="bg1"/>
                </a:solidFill>
                <a:latin typeface="Muller Bold" pitchFamily="50" charset="-52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Muller Bold" pitchFamily="50" charset="-52"/>
              </a:rPr>
              <a:t>Елена </a:t>
            </a:r>
            <a:r>
              <a:rPr lang="ru-RU" sz="1800" dirty="0" err="1" smtClean="0">
                <a:solidFill>
                  <a:schemeClr val="bg1"/>
                </a:solidFill>
                <a:latin typeface="Muller Bold" pitchFamily="50" charset="-52"/>
              </a:rPr>
              <a:t>Веланская</a:t>
            </a:r>
            <a:endParaRPr lang="ru-RU" sz="18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="" xmlns:a16="http://schemas.microsoft.com/office/drawing/2014/main" id="{AAC48083-FEDD-47D3-9397-BA7F8F6FF693}"/>
              </a:ext>
            </a:extLst>
          </p:cNvPr>
          <p:cNvSpPr txBox="1">
            <a:spLocks/>
          </p:cNvSpPr>
          <p:nvPr/>
        </p:nvSpPr>
        <p:spPr>
          <a:xfrm>
            <a:off x="2926597" y="5562776"/>
            <a:ext cx="4345024" cy="5028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schemeClr val="bg1"/>
                </a:solidFill>
                <a:latin typeface="Muller Regular" pitchFamily="50" charset="-52"/>
              </a:rPr>
              <a:t>учитель физической культуры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  <a:latin typeface="Muller Regular" pitchFamily="50" charset="-52"/>
              </a:rPr>
              <a:t>МАОУ лицея № 17 г. Калининграда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316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>
            <a:extLst>
              <a:ext uri="{FF2B5EF4-FFF2-40B4-BE49-F238E27FC236}">
                <a16:creationId xmlns="" xmlns:a16="http://schemas.microsoft.com/office/drawing/2014/main" id="{9B364B9F-D833-4658-BA23-549FEC447B72}"/>
              </a:ext>
            </a:extLst>
          </p:cNvPr>
          <p:cNvSpPr txBox="1">
            <a:spLocks/>
          </p:cNvSpPr>
          <p:nvPr/>
        </p:nvSpPr>
        <p:spPr>
          <a:xfrm>
            <a:off x="1391090" y="621323"/>
            <a:ext cx="8010817" cy="10550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  <a:t>Основные принципы работы               ШСК «СПАРТ» </a:t>
            </a:r>
            <a:endParaRPr lang="en-US" sz="36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3" name="Текст 5">
            <a:extLst>
              <a:ext uri="{FF2B5EF4-FFF2-40B4-BE49-F238E27FC236}">
                <a16:creationId xmlns="" xmlns:a16="http://schemas.microsoft.com/office/drawing/2014/main" id="{3C2E8045-6367-4D24-B00B-5D16DF9D5A20}"/>
              </a:ext>
            </a:extLst>
          </p:cNvPr>
          <p:cNvSpPr txBox="1">
            <a:spLocks/>
          </p:cNvSpPr>
          <p:nvPr/>
        </p:nvSpPr>
        <p:spPr>
          <a:xfrm>
            <a:off x="1391091" y="1781908"/>
            <a:ext cx="7723187" cy="25439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реализация личностно-ориентированного подхода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система развивающего образования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раскрытие творческого потенциала детей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развитие интеллектуальных способностей</a:t>
            </a:r>
          </a:p>
          <a:p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овышение роли внеурочной деятельности</a:t>
            </a:r>
            <a:endParaRPr lang="en-US" sz="24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F1230B-F5CA-4628-9927-B78C387CF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785" y="1705707"/>
            <a:ext cx="1922586" cy="1863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ММСО апрель 2022\фото\IMG-803de58e44cd12a2372524c070965cc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740" y="4398281"/>
            <a:ext cx="2965938" cy="228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МСО апрель 2022\фото\легкая атлетика школа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5" y="4398281"/>
            <a:ext cx="3047999" cy="228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ММСО апрель 2022\фото\футбол мальчи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8" y="4384611"/>
            <a:ext cx="3715889" cy="229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062" y="468924"/>
            <a:ext cx="10515600" cy="10433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</a:br>
            <a:r>
              <a:rPr lang="ru-RU" sz="4000" dirty="0" smtClean="0">
                <a:solidFill>
                  <a:schemeClr val="bg1"/>
                </a:solidFill>
                <a:latin typeface="Muller Bold" pitchFamily="50" charset="-52"/>
              </a:rPr>
              <a:t>Основные направления деятельности </a:t>
            </a:r>
            <a:br>
              <a:rPr lang="ru-RU" sz="4000" dirty="0" smtClean="0">
                <a:solidFill>
                  <a:schemeClr val="bg1"/>
                </a:solidFill>
                <a:latin typeface="Muller Bold" pitchFamily="50" charset="-52"/>
              </a:rPr>
            </a:br>
            <a:r>
              <a:rPr lang="ru-RU" sz="4000" dirty="0" smtClean="0">
                <a:solidFill>
                  <a:schemeClr val="bg1"/>
                </a:solidFill>
                <a:latin typeface="Muller Bold" pitchFamily="50" charset="-52"/>
              </a:rPr>
              <a:t>ШСК </a:t>
            </a:r>
            <a:r>
              <a:rPr lang="ru-RU" sz="4000" dirty="0">
                <a:solidFill>
                  <a:schemeClr val="bg1"/>
                </a:solidFill>
                <a:latin typeface="Muller Bold" pitchFamily="50" charset="-52"/>
              </a:rPr>
              <a:t>«СПАРТ» </a:t>
            </a:r>
            <a:r>
              <a:rPr lang="en-US" dirty="0">
                <a:solidFill>
                  <a:schemeClr val="bg1"/>
                </a:solidFill>
                <a:latin typeface="Muller Bold" pitchFamily="50" charset="-52"/>
              </a:rPr>
              <a:t/>
            </a:r>
            <a:br>
              <a:rPr lang="en-US" dirty="0">
                <a:solidFill>
                  <a:schemeClr val="bg1"/>
                </a:solidFill>
                <a:latin typeface="Muller Bold" pitchFamily="50" charset="-52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2984" y="1718131"/>
            <a:ext cx="820615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Muller Regular" pitchFamily="50" charset="-52"/>
              </a:rPr>
              <a:t>с</a:t>
            </a:r>
            <a:r>
              <a:rPr lang="ru-RU" sz="2300" dirty="0" smtClean="0">
                <a:solidFill>
                  <a:schemeClr val="bg1"/>
                </a:solidFill>
                <a:latin typeface="Muller Regular" pitchFamily="50" charset="-52"/>
              </a:rPr>
              <a:t>оздание воспитывающей и развивающей среды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Muller Regular" pitchFamily="50" charset="-52"/>
              </a:rPr>
              <a:t>д</a:t>
            </a:r>
            <a:r>
              <a:rPr lang="ru-RU" sz="2300" dirty="0" smtClean="0">
                <a:solidFill>
                  <a:schemeClr val="bg1"/>
                </a:solidFill>
                <a:latin typeface="Muller Regular" pitchFamily="50" charset="-52"/>
              </a:rPr>
              <a:t>ифференциация и индивидуализация обучения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Muller Regular" pitchFamily="50" charset="-52"/>
              </a:rPr>
              <a:t>с</a:t>
            </a:r>
            <a:r>
              <a:rPr lang="ru-RU" sz="2300" dirty="0" smtClean="0">
                <a:solidFill>
                  <a:schemeClr val="bg1"/>
                </a:solidFill>
                <a:latin typeface="Muller Regular" pitchFamily="50" charset="-52"/>
              </a:rPr>
              <a:t>отрудничество с родителями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Muller Regular" pitchFamily="50" charset="-52"/>
              </a:rPr>
              <a:t>с</a:t>
            </a:r>
            <a:r>
              <a:rPr lang="ru-RU" sz="2300" dirty="0" smtClean="0">
                <a:solidFill>
                  <a:schemeClr val="bg1"/>
                </a:solidFill>
                <a:latin typeface="Muller Regular" pitchFamily="50" charset="-52"/>
              </a:rPr>
              <a:t>отрудничество с Высшей школой физической культуры и спорта Института образования БФУ им. И. Канта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300" dirty="0" smtClean="0">
                <a:solidFill>
                  <a:schemeClr val="bg1"/>
                </a:solidFill>
                <a:latin typeface="Muller Regular" pitchFamily="50" charset="-52"/>
              </a:rPr>
              <a:t>расширение круга партнеров (сотрудничество с общеобразовательными организациями города и области, муниципальными спортивными школами)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>
              <a:solidFill>
                <a:schemeClr val="bg1"/>
              </a:solidFill>
              <a:latin typeface="Muller Regular" pitchFamily="50" charset="-52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F1230B-F5CA-4628-9927-B78C387CF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478214"/>
            <a:ext cx="2074986" cy="2050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71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00B0CBA-6627-4C25-B159-C035D3BCA7FD}"/>
              </a:ext>
            </a:extLst>
          </p:cNvPr>
          <p:cNvSpPr txBox="1">
            <a:spLocks/>
          </p:cNvSpPr>
          <p:nvPr/>
        </p:nvSpPr>
        <p:spPr>
          <a:xfrm>
            <a:off x="775184" y="211016"/>
            <a:ext cx="8720508" cy="1055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 smtClean="0">
              <a:solidFill>
                <a:schemeClr val="bg1"/>
              </a:solidFill>
              <a:latin typeface="Muller Bold" pitchFamily="50" charset="-52"/>
            </a:endParaRPr>
          </a:p>
          <a:p>
            <a: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  <a:t>Основные формы внеурочной деятельности</a:t>
            </a:r>
            <a:endParaRPr lang="en-US" sz="3600" dirty="0">
              <a:solidFill>
                <a:schemeClr val="bg1"/>
              </a:solidFill>
              <a:latin typeface="Muller Bold" pitchFamily="50" charset="-52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161EB574-8791-4EC6-8DFE-93254FE24D43}"/>
              </a:ext>
            </a:extLst>
          </p:cNvPr>
          <p:cNvSpPr txBox="1">
            <a:spLocks/>
          </p:cNvSpPr>
          <p:nvPr/>
        </p:nvSpPr>
        <p:spPr>
          <a:xfrm>
            <a:off x="763461" y="1418492"/>
            <a:ext cx="6528294" cy="37396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г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руппы общей физической подготовки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секции по видам спорта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Muller Regular" pitchFamily="50" charset="-52"/>
              </a:rPr>
              <a:t>Спартианские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 игры</a:t>
            </a:r>
          </a:p>
          <a:p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портивно-массовые мероприятия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Фестивали ВФСК ГТО</a:t>
            </a:r>
          </a:p>
          <a:p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оревнования различного уровня</a:t>
            </a:r>
            <a:endParaRPr lang="en-US" sz="24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pic>
        <p:nvPicPr>
          <p:cNvPr id="2" name="Picture 2" descr="C:\Users\User\Desktop\ММСО апрель 2022\фото\1e7a5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64" y="2239110"/>
            <a:ext cx="2989383" cy="2133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ММСО апрель 2022\фото\IMG_8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65" y="4727696"/>
            <a:ext cx="2989383" cy="2011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ММСО апрель 2022\фото\IMG-7246d3ecfe50df407ccbd81fc37d32df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4727697"/>
            <a:ext cx="2696307" cy="2011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ММСО апрель 2022\фото\IMG-356801c041871291ca93e8479cd175dc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462" y="4727697"/>
            <a:ext cx="3036276" cy="2048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ММСО апрель 2022\фото\IMG-191bba455ac9dd5dc6890f5a56cfb939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72" y="4727698"/>
            <a:ext cx="2939167" cy="2011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01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7815" y="328247"/>
            <a:ext cx="83702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  <a:t>Эффективные подходы в организации деятельности         </a:t>
            </a:r>
            <a:endParaRPr lang="ru-RU" sz="3600" dirty="0" smtClean="0">
              <a:solidFill>
                <a:schemeClr val="bg1"/>
              </a:solidFill>
              <a:latin typeface="Muller Bold" pitchFamily="50" charset="-52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  <a:t>ШСК </a:t>
            </a:r>
            <a:r>
              <a:rPr lang="ru-RU" sz="3600" dirty="0">
                <a:solidFill>
                  <a:schemeClr val="bg1"/>
                </a:solidFill>
                <a:latin typeface="Muller Bold" pitchFamily="50" charset="-52"/>
              </a:rPr>
              <a:t>«СПАРТ» 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8184" y="2403229"/>
            <a:ext cx="806547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едагогическое сопровождение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и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ндивидуально-дифференцированный подход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мотивация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оревнование как средство воспитания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Muller Regular" pitchFamily="50" charset="-52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Muller Regular" pitchFamily="50" charset="-52"/>
              </a:rPr>
              <a:t>сихологическое сопровождение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F1230B-F5CA-4628-9927-B78C387CF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461" y="1402635"/>
            <a:ext cx="1875693" cy="1774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ММСО апрель 2022\фото\IMG-ce0627c15c66a62eb223ebd3f105e9d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770" y="4588851"/>
            <a:ext cx="3270738" cy="2234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ММСО апрель 2022\фото\IMG-502160d1a64748bfec32865833941d8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53" y="4588851"/>
            <a:ext cx="3161323" cy="2234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ММСО апрель 2022\фото\P_20190208_165515_vHDR_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8" y="4588852"/>
            <a:ext cx="3525870" cy="2151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Рисунок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446" y="679939"/>
            <a:ext cx="75613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  <a:t>ШСК </a:t>
            </a:r>
            <a:r>
              <a:rPr lang="ru-RU" sz="3600" dirty="0">
                <a:solidFill>
                  <a:schemeClr val="bg1"/>
                </a:solidFill>
                <a:latin typeface="Muller Bold" pitchFamily="50" charset="-52"/>
              </a:rPr>
              <a:t>«СПАРТ</a:t>
            </a:r>
            <a:r>
              <a:rPr lang="ru-RU" sz="3600" dirty="0" smtClean="0">
                <a:solidFill>
                  <a:schemeClr val="bg1"/>
                </a:solidFill>
                <a:latin typeface="Muller Bold" pitchFamily="50" charset="-52"/>
              </a:rPr>
              <a:t>» - победитель Всероссийских спортивных игр школьных спортивных клубов </a:t>
            </a:r>
            <a:endParaRPr lang="ru-RU" sz="3600" dirty="0"/>
          </a:p>
        </p:txBody>
      </p:sp>
      <p:pic>
        <p:nvPicPr>
          <p:cNvPr id="4" name="Picture 2" descr="C:\Users\User\Desktop\ПСИ и ШСК\Подготовка к соревнованиям\IMG-20200824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3" y="3869785"/>
            <a:ext cx="3505200" cy="2627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User\Desktop\ПСИ и ШСК\Подготовка к соревнованиям\CAE4LVH67ZPL9ZAR9LK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064" y="3978414"/>
            <a:ext cx="3737685" cy="2612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User\Desktop\ПСИ и ШСК\Подготовка к соревнованиям\88VSOK5Y8SNU5P6O2PV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62" y="2754923"/>
            <a:ext cx="4114800" cy="2625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DF1230B-F5CA-4628-9927-B78C387CFB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1641231"/>
            <a:ext cx="1285310" cy="1301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9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ММСО апрель 2022\Рисун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218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6" y="811822"/>
            <a:ext cx="6430108" cy="5234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F1230B-F5CA-4628-9927-B78C387CF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815" y="1523999"/>
            <a:ext cx="2350477" cy="2233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928338" y="2967335"/>
            <a:ext cx="5081954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uller Bold" pitchFamily="50" charset="-52"/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uller Bold" pitchFamily="50" charset="-52"/>
            </a:endParaRP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uller Bold" pitchFamily="50" charset="-52"/>
              </a:rPr>
              <a:t>БОЛЬШОЕ СПАСИБО 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uller Bold" pitchFamily="50" charset="-52"/>
              </a:rPr>
              <a:t>ЗА </a:t>
            </a:r>
          </a:p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uller Bold" pitchFamily="50" charset="-52"/>
              </a:rPr>
              <a:t>ВНИМАНИЕ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2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149</Words>
  <Application>Microsoft Office PowerPoint</Application>
  <PresentationFormat>Произвольный</PresentationFormat>
  <Paragraphs>37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 Основные направления деятельности  ШСК «СПАРТ»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Cheestyakov Dmitry</dc:creator>
  <cp:lastModifiedBy>User</cp:lastModifiedBy>
  <cp:revision>21</cp:revision>
  <dcterms:created xsi:type="dcterms:W3CDTF">2022-03-24T17:34:02Z</dcterms:created>
  <dcterms:modified xsi:type="dcterms:W3CDTF">2022-04-23T03:05:22Z</dcterms:modified>
</cp:coreProperties>
</file>