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6" r:id="rId2"/>
    <p:sldId id="274" r:id="rId3"/>
    <p:sldId id="277" r:id="rId4"/>
    <p:sldId id="260" r:id="rId5"/>
    <p:sldId id="275" r:id="rId6"/>
    <p:sldId id="276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70C1"/>
    <a:srgbClr val="006EDC"/>
    <a:srgbClr val="E97C30"/>
    <a:srgbClr val="003E9B"/>
    <a:srgbClr val="F44D00"/>
    <a:srgbClr val="5C739C"/>
    <a:srgbClr val="5A99D3"/>
    <a:srgbClr val="FBBD00"/>
    <a:srgbClr val="FF4C18"/>
    <a:srgbClr val="FFB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11217184879554"/>
          <c:y val="5.7489465187554503E-2"/>
          <c:w val="0.2747914767022715"/>
          <c:h val="0.8468787380453189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408-48FC-8066-71912100D6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408-48FC-8066-71912100D6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408-48FC-8066-71912100D6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408-48FC-8066-71912100D65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408-48FC-8066-71912100D65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408-48FC-8066-71912100D65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5382C703-AE2C-4400-93FC-BFBBC8429E23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 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408-48FC-8066-71912100D65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768D864-5A25-4C72-97DB-621DC1A61257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408-48FC-8066-71912100D6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Дополнительные общеобразовательные общеразвивающие программы ФСН</c:v>
                </c:pt>
                <c:pt idx="1">
                  <c:v>Учреждения реализующие дополнительные программы спортивной подготовки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408-48FC-8066-71912100D6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1" u="none" strike="noStrike" kern="1200" baseline="0">
                <a:solidFill>
                  <a:srgbClr val="F44D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1" u="none" strike="noStrike" kern="1200" baseline="0">
                <a:solidFill>
                  <a:srgbClr val="4270C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46560636397376182"/>
          <c:y val="0.15428616638316389"/>
          <c:w val="0.49844135564076425"/>
          <c:h val="0.767436550948557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F44D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3255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odush.68edu.ru/" TargetMode="External"/><Relationship Id="rId4" Type="http://schemas.openxmlformats.org/officeDocument/2006/relationships/hyperlink" Target="mailto:odush@obraz.tambov.gov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270" y="-86062"/>
            <a:ext cx="9496540" cy="69440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3407" y="3795131"/>
            <a:ext cx="5335412" cy="788332"/>
          </a:xfrm>
        </p:spPr>
        <p:txBody>
          <a:bodyPr>
            <a:noAutofit/>
          </a:bodyPr>
          <a:lstStyle/>
          <a:p>
            <a:r>
              <a:rPr lang="ru-RU" sz="1900" b="1" dirty="0">
                <a:ln w="10160">
                  <a:noFill/>
                  <a:prstDash val="solid"/>
                </a:ln>
                <a:solidFill>
                  <a:srgbClr val="003E9B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Готовность </a:t>
            </a:r>
            <a:br>
              <a:rPr lang="ru-RU" sz="1900" b="1" dirty="0">
                <a:ln w="10160">
                  <a:noFill/>
                  <a:prstDash val="solid"/>
                </a:ln>
                <a:solidFill>
                  <a:srgbClr val="003E9B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900" b="1" dirty="0">
                <a:ln w="10160">
                  <a:noFill/>
                  <a:prstDash val="solid"/>
                </a:ln>
                <a:solidFill>
                  <a:srgbClr val="003E9B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Тамбовской области к реализации </a:t>
            </a:r>
            <a:br>
              <a:rPr lang="ru-RU" sz="1900" b="1" dirty="0">
                <a:ln w="10160">
                  <a:noFill/>
                  <a:prstDash val="solid"/>
                </a:ln>
                <a:solidFill>
                  <a:srgbClr val="003E9B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900" b="1" dirty="0">
                <a:ln w="10160">
                  <a:noFill/>
                  <a:prstDash val="solid"/>
                </a:ln>
                <a:solidFill>
                  <a:srgbClr val="003E9B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ФЗ от 30.04.2021 г. № 127-ФЗ «О внесении изменений в Федеральный закон </a:t>
            </a:r>
            <a:br>
              <a:rPr lang="ru-RU" sz="1900" b="1" dirty="0">
                <a:ln w="10160">
                  <a:noFill/>
                  <a:prstDash val="solid"/>
                </a:ln>
                <a:solidFill>
                  <a:srgbClr val="003E9B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900" b="1" dirty="0">
                <a:ln w="10160">
                  <a:noFill/>
                  <a:prstDash val="solid"/>
                </a:ln>
                <a:solidFill>
                  <a:srgbClr val="003E9B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«О физической культуре и спорте </a:t>
            </a:r>
            <a:br>
              <a:rPr lang="ru-RU" sz="1900" b="1" dirty="0">
                <a:ln w="10160">
                  <a:noFill/>
                  <a:prstDash val="solid"/>
                </a:ln>
                <a:solidFill>
                  <a:srgbClr val="003E9B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900" b="1" dirty="0">
                <a:ln w="10160">
                  <a:noFill/>
                  <a:prstDash val="solid"/>
                </a:ln>
                <a:solidFill>
                  <a:srgbClr val="003E9B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 Российской Федерации» </a:t>
            </a:r>
            <a:br>
              <a:rPr lang="ru-RU" sz="1900" b="1" dirty="0">
                <a:ln w="10160">
                  <a:noFill/>
                  <a:prstDash val="solid"/>
                </a:ln>
                <a:solidFill>
                  <a:srgbClr val="003E9B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900" b="1" dirty="0">
                <a:ln w="10160">
                  <a:noFill/>
                  <a:prstDash val="solid"/>
                </a:ln>
                <a:solidFill>
                  <a:srgbClr val="003E9B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и ФЗ «Об образовании </a:t>
            </a:r>
            <a:br>
              <a:rPr lang="ru-RU" sz="1900" b="1" dirty="0">
                <a:ln w="10160">
                  <a:noFill/>
                  <a:prstDash val="solid"/>
                </a:ln>
                <a:solidFill>
                  <a:srgbClr val="003E9B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900" b="1" dirty="0">
                <a:ln w="10160">
                  <a:noFill/>
                  <a:prstDash val="solid"/>
                </a:ln>
                <a:solidFill>
                  <a:srgbClr val="003E9B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 Российской Федерации»</a:t>
            </a:r>
            <a:endParaRPr lang="en-US" sz="1900" b="1" dirty="0">
              <a:ln w="10160">
                <a:noFill/>
                <a:prstDash val="solid"/>
              </a:ln>
              <a:solidFill>
                <a:srgbClr val="003E9B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4065D7-C8C8-473F-BC3D-3CB223C48E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60" y="1169668"/>
            <a:ext cx="898499" cy="900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34282C8-3A0F-4973-9F8D-8048A08036CF}"/>
              </a:ext>
            </a:extLst>
          </p:cNvPr>
          <p:cNvSpPr/>
          <p:nvPr/>
        </p:nvSpPr>
        <p:spPr>
          <a:xfrm>
            <a:off x="235146" y="1081059"/>
            <a:ext cx="52692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4C1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Тамбовское областное государственное </a:t>
            </a:r>
          </a:p>
          <a:p>
            <a:pPr algn="ctr"/>
            <a:r>
              <a:rPr lang="ru-RU" sz="1600" b="1" dirty="0">
                <a:solidFill>
                  <a:srgbClr val="FF4C1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бюджетное образовательное учреждение</a:t>
            </a:r>
          </a:p>
          <a:p>
            <a:pPr algn="ctr"/>
            <a:r>
              <a:rPr lang="ru-RU" sz="1600" b="1" dirty="0">
                <a:solidFill>
                  <a:srgbClr val="FF4C1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дополнительного образования  </a:t>
            </a:r>
          </a:p>
          <a:p>
            <a:pPr algn="ctr"/>
            <a:r>
              <a:rPr lang="ru-RU" sz="1600" b="1" dirty="0">
                <a:solidFill>
                  <a:srgbClr val="FF4C1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«Областная детско-юношеская спортивная школа»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658ACD2-96CF-4E07-878C-F5D4AD6324C8}"/>
              </a:ext>
            </a:extLst>
          </p:cNvPr>
          <p:cNvSpPr/>
          <p:nvPr/>
        </p:nvSpPr>
        <p:spPr>
          <a:xfrm>
            <a:off x="2337676" y="5017779"/>
            <a:ext cx="24568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4C1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Малахов Дмитрий Петрович, директор ТОГБОУ ДО «ОДЮСШ</a:t>
            </a:r>
            <a:r>
              <a:rPr lang="ru-RU" sz="1400" b="1" dirty="0">
                <a:solidFill>
                  <a:srgbClr val="FF4C1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14E140B-C294-4072-A904-20AFCF85210F}"/>
              </a:ext>
            </a:extLst>
          </p:cNvPr>
          <p:cNvSpPr/>
          <p:nvPr/>
        </p:nvSpPr>
        <p:spPr>
          <a:xfrm>
            <a:off x="1016433" y="6310434"/>
            <a:ext cx="18533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FF4C1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г. Тамбов, 2023 г. </a:t>
            </a: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942D9E7F-775F-4956-A9D0-629121AB0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6139055"/>
            <a:ext cx="539099" cy="540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BB078E-2FB4-4347-B037-C84F43ECFFB9}"/>
              </a:ext>
            </a:extLst>
          </p:cNvPr>
          <p:cNvSpPr/>
          <p:nvPr/>
        </p:nvSpPr>
        <p:spPr>
          <a:xfrm>
            <a:off x="744839" y="6309723"/>
            <a:ext cx="8330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FF4C1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ТОГБОУ ДО «ОДЮСШ», г. Тамбов, ул. Володарского, д. 7, тел.: 8 (4752) 72-30-83</a:t>
            </a:r>
          </a:p>
        </p:txBody>
      </p:sp>
      <p:graphicFrame>
        <p:nvGraphicFramePr>
          <p:cNvPr id="39" name="Содержимое 3">
            <a:extLst>
              <a:ext uri="{FF2B5EF4-FFF2-40B4-BE49-F238E27FC236}">
                <a16:creationId xmlns:a16="http://schemas.microsoft.com/office/drawing/2014/main" id="{2248AB5C-4AC7-4BF4-9200-AC75AD4817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503168"/>
              </p:ext>
            </p:extLst>
          </p:nvPr>
        </p:nvGraphicFramePr>
        <p:xfrm>
          <a:off x="496583" y="3044275"/>
          <a:ext cx="8157141" cy="2859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15099" y="1656277"/>
            <a:ext cx="83201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4270C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связи с введением Федерального закона №127-ФЗ «О внесении изменений                        в Федеральный закон «О физической культуре и спорте в Российской Федерации» и Федеральный закон «Об образовании в Российской Федерации» с 01.09.2023 учреждения дополнительного образования ФСН Тамбовской области будут реализовывать: </a:t>
            </a:r>
            <a:endParaRPr lang="ru-RU" sz="1600" dirty="0">
              <a:solidFill>
                <a:srgbClr val="4270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925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942D9E7F-775F-4956-A9D0-629121AB0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6139055"/>
            <a:ext cx="539099" cy="540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BB078E-2FB4-4347-B037-C84F43ECFFB9}"/>
              </a:ext>
            </a:extLst>
          </p:cNvPr>
          <p:cNvSpPr/>
          <p:nvPr/>
        </p:nvSpPr>
        <p:spPr>
          <a:xfrm>
            <a:off x="744839" y="6309723"/>
            <a:ext cx="8330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FF4C1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ТОГБОУ ДО «ОДЮСШ», г. Тамбов, ул. Володарского, д. 7, тел.: 8 (4752) 72-30-83</a:t>
            </a:r>
          </a:p>
        </p:txBody>
      </p:sp>
      <p:sp>
        <p:nvSpPr>
          <p:cNvPr id="11" name="Arrow: Pentagon 1">
            <a:extLst>
              <a:ext uri="{FF2B5EF4-FFF2-40B4-BE49-F238E27FC236}">
                <a16:creationId xmlns:a16="http://schemas.microsoft.com/office/drawing/2014/main" id="{E20D09A7-83DA-47D7-8835-65AA6E22E227}"/>
              </a:ext>
            </a:extLst>
          </p:cNvPr>
          <p:cNvSpPr/>
          <p:nvPr/>
        </p:nvSpPr>
        <p:spPr>
          <a:xfrm>
            <a:off x="577399" y="1597893"/>
            <a:ext cx="1091764" cy="518339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F75430F2-C29B-490A-A12B-C953EE76E860}"/>
              </a:ext>
            </a:extLst>
          </p:cNvPr>
          <p:cNvGrpSpPr/>
          <p:nvPr/>
        </p:nvGrpSpPr>
        <p:grpSpPr>
          <a:xfrm>
            <a:off x="1502840" y="1597892"/>
            <a:ext cx="7234980" cy="518339"/>
            <a:chOff x="2189480" y="2153920"/>
            <a:chExt cx="7213599" cy="1137920"/>
          </a:xfrm>
        </p:grpSpPr>
        <p:sp>
          <p:nvSpPr>
            <p:cNvPr id="13" name="Arrow: Chevron 2">
              <a:extLst>
                <a:ext uri="{FF2B5EF4-FFF2-40B4-BE49-F238E27FC236}">
                  <a16:creationId xmlns:a16="http://schemas.microsoft.com/office/drawing/2014/main" id="{E4902C58-E153-4BF7-950A-D1AAB4AFC98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AAE41742-CF4A-4F94-8B35-9ACD7CFFA56B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2A83EA8-E44D-4CC9-982F-1B8B609D21F2}"/>
              </a:ext>
            </a:extLst>
          </p:cNvPr>
          <p:cNvSpPr txBox="1"/>
          <p:nvPr/>
        </p:nvSpPr>
        <p:spPr>
          <a:xfrm>
            <a:off x="534793" y="1551426"/>
            <a:ext cx="1010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FFFFFF"/>
                </a:solidFill>
                <a:latin typeface="Noto Sans" panose="020B0502040504020204" pitchFamily="34"/>
              </a:rPr>
              <a:t>Сентябрь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2022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754375" y="1616201"/>
            <a:ext cx="6983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Стратегическая сессия «Актуальные вопросы развития детско-юношеского спорта и туризма в Тамбовской области»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8" name="Arrow: Pentagon 1">
            <a:extLst>
              <a:ext uri="{FF2B5EF4-FFF2-40B4-BE49-F238E27FC236}">
                <a16:creationId xmlns:a16="http://schemas.microsoft.com/office/drawing/2014/main" id="{E20D09A7-83DA-47D7-8835-65AA6E22E227}"/>
              </a:ext>
            </a:extLst>
          </p:cNvPr>
          <p:cNvSpPr/>
          <p:nvPr/>
        </p:nvSpPr>
        <p:spPr>
          <a:xfrm>
            <a:off x="577399" y="2268591"/>
            <a:ext cx="1091764" cy="518339"/>
          </a:xfrm>
          <a:prstGeom prst="homePlate">
            <a:avLst/>
          </a:prstGeom>
          <a:solidFill>
            <a:srgbClr val="E97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Group 3">
            <a:extLst>
              <a:ext uri="{FF2B5EF4-FFF2-40B4-BE49-F238E27FC236}">
                <a16:creationId xmlns:a16="http://schemas.microsoft.com/office/drawing/2014/main" id="{F75430F2-C29B-490A-A12B-C953EE76E860}"/>
              </a:ext>
            </a:extLst>
          </p:cNvPr>
          <p:cNvGrpSpPr/>
          <p:nvPr/>
        </p:nvGrpSpPr>
        <p:grpSpPr>
          <a:xfrm>
            <a:off x="1502840" y="2268590"/>
            <a:ext cx="7234980" cy="518339"/>
            <a:chOff x="2189480" y="2153920"/>
            <a:chExt cx="7213599" cy="1137920"/>
          </a:xfrm>
          <a:solidFill>
            <a:srgbClr val="E97C30"/>
          </a:solidFill>
        </p:grpSpPr>
        <p:sp>
          <p:nvSpPr>
            <p:cNvPr id="60" name="Arrow: Chevron 2">
              <a:extLst>
                <a:ext uri="{FF2B5EF4-FFF2-40B4-BE49-F238E27FC236}">
                  <a16:creationId xmlns:a16="http://schemas.microsoft.com/office/drawing/2014/main" id="{E4902C58-E153-4BF7-950A-D1AAB4AFC98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Rectangle 6">
              <a:extLst>
                <a:ext uri="{FF2B5EF4-FFF2-40B4-BE49-F238E27FC236}">
                  <a16:creationId xmlns:a16="http://schemas.microsoft.com/office/drawing/2014/main" id="{AAE41742-CF4A-4F94-8B35-9ACD7CFFA56B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2A83EA8-E44D-4CC9-982F-1B8B609D21F2}"/>
              </a:ext>
            </a:extLst>
          </p:cNvPr>
          <p:cNvSpPr txBox="1"/>
          <p:nvPr/>
        </p:nvSpPr>
        <p:spPr>
          <a:xfrm>
            <a:off x="534793" y="2222124"/>
            <a:ext cx="1010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FFFFFF"/>
                </a:solidFill>
                <a:latin typeface="Noto Sans" panose="020B0502040504020204" pitchFamily="34"/>
              </a:rPr>
              <a:t>Декабрь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2022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754375" y="2286899"/>
            <a:ext cx="6983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Совет директоров организаций дополнительного образования физкультурно-спортивной направленности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4" name="Arrow: Pentagon 1">
            <a:extLst>
              <a:ext uri="{FF2B5EF4-FFF2-40B4-BE49-F238E27FC236}">
                <a16:creationId xmlns:a16="http://schemas.microsoft.com/office/drawing/2014/main" id="{E20D09A7-83DA-47D7-8835-65AA6E22E227}"/>
              </a:ext>
            </a:extLst>
          </p:cNvPr>
          <p:cNvSpPr/>
          <p:nvPr/>
        </p:nvSpPr>
        <p:spPr>
          <a:xfrm>
            <a:off x="577399" y="2917760"/>
            <a:ext cx="1091764" cy="518339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5" name="Group 3">
            <a:extLst>
              <a:ext uri="{FF2B5EF4-FFF2-40B4-BE49-F238E27FC236}">
                <a16:creationId xmlns:a16="http://schemas.microsoft.com/office/drawing/2014/main" id="{F75430F2-C29B-490A-A12B-C953EE76E860}"/>
              </a:ext>
            </a:extLst>
          </p:cNvPr>
          <p:cNvGrpSpPr/>
          <p:nvPr/>
        </p:nvGrpSpPr>
        <p:grpSpPr>
          <a:xfrm>
            <a:off x="1502840" y="2910661"/>
            <a:ext cx="7234980" cy="518339"/>
            <a:chOff x="2189480" y="2153920"/>
            <a:chExt cx="7213599" cy="1137920"/>
          </a:xfrm>
          <a:solidFill>
            <a:schemeClr val="accent6"/>
          </a:solidFill>
        </p:grpSpPr>
        <p:sp>
          <p:nvSpPr>
            <p:cNvPr id="66" name="Arrow: Chevron 2">
              <a:extLst>
                <a:ext uri="{FF2B5EF4-FFF2-40B4-BE49-F238E27FC236}">
                  <a16:creationId xmlns:a16="http://schemas.microsoft.com/office/drawing/2014/main" id="{E4902C58-E153-4BF7-950A-D1AAB4AFC98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Rectangle 6">
              <a:extLst>
                <a:ext uri="{FF2B5EF4-FFF2-40B4-BE49-F238E27FC236}">
                  <a16:creationId xmlns:a16="http://schemas.microsoft.com/office/drawing/2014/main" id="{AAE41742-CF4A-4F94-8B35-9ACD7CFFA56B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72A83EA8-E44D-4CC9-982F-1B8B609D21F2}"/>
              </a:ext>
            </a:extLst>
          </p:cNvPr>
          <p:cNvSpPr txBox="1"/>
          <p:nvPr/>
        </p:nvSpPr>
        <p:spPr>
          <a:xfrm>
            <a:off x="534793" y="2871293"/>
            <a:ext cx="1010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FFFFFF"/>
                </a:solidFill>
                <a:latin typeface="Noto Sans" panose="020B0502040504020204" pitchFamily="34"/>
              </a:rPr>
              <a:t>Апрель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2023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754375" y="2936068"/>
            <a:ext cx="6983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Совещание с заместителями директоров спортивных школ города Тамбова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Тамбовской области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70" name="Arrow: Pentagon 1">
            <a:extLst>
              <a:ext uri="{FF2B5EF4-FFF2-40B4-BE49-F238E27FC236}">
                <a16:creationId xmlns:a16="http://schemas.microsoft.com/office/drawing/2014/main" id="{E20D09A7-83DA-47D7-8835-65AA6E22E227}"/>
              </a:ext>
            </a:extLst>
          </p:cNvPr>
          <p:cNvSpPr/>
          <p:nvPr/>
        </p:nvSpPr>
        <p:spPr>
          <a:xfrm>
            <a:off x="577399" y="3610175"/>
            <a:ext cx="1091764" cy="518339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1" name="Group 3">
            <a:extLst>
              <a:ext uri="{FF2B5EF4-FFF2-40B4-BE49-F238E27FC236}">
                <a16:creationId xmlns:a16="http://schemas.microsoft.com/office/drawing/2014/main" id="{F75430F2-C29B-490A-A12B-C953EE76E860}"/>
              </a:ext>
            </a:extLst>
          </p:cNvPr>
          <p:cNvGrpSpPr/>
          <p:nvPr/>
        </p:nvGrpSpPr>
        <p:grpSpPr>
          <a:xfrm>
            <a:off x="1502840" y="3610174"/>
            <a:ext cx="7234980" cy="518339"/>
            <a:chOff x="2189480" y="2153920"/>
            <a:chExt cx="7213599" cy="1137920"/>
          </a:xfrm>
          <a:solidFill>
            <a:schemeClr val="accent4"/>
          </a:solidFill>
        </p:grpSpPr>
        <p:sp>
          <p:nvSpPr>
            <p:cNvPr id="72" name="Arrow: Chevron 2">
              <a:extLst>
                <a:ext uri="{FF2B5EF4-FFF2-40B4-BE49-F238E27FC236}">
                  <a16:creationId xmlns:a16="http://schemas.microsoft.com/office/drawing/2014/main" id="{E4902C58-E153-4BF7-950A-D1AAB4AFC98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Rectangle 6">
              <a:extLst>
                <a:ext uri="{FF2B5EF4-FFF2-40B4-BE49-F238E27FC236}">
                  <a16:creationId xmlns:a16="http://schemas.microsoft.com/office/drawing/2014/main" id="{AAE41742-CF4A-4F94-8B35-9ACD7CFFA56B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72A83EA8-E44D-4CC9-982F-1B8B609D21F2}"/>
              </a:ext>
            </a:extLst>
          </p:cNvPr>
          <p:cNvSpPr txBox="1"/>
          <p:nvPr/>
        </p:nvSpPr>
        <p:spPr>
          <a:xfrm>
            <a:off x="534793" y="3563708"/>
            <a:ext cx="1010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err="1">
                <a:solidFill>
                  <a:srgbClr val="FFFFFF"/>
                </a:solidFill>
                <a:latin typeface="Noto Sans" panose="020B0502040504020204" pitchFamily="34"/>
              </a:rPr>
              <a:t>Посто-янно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754375" y="3628483"/>
            <a:ext cx="6983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Методическая и консультационная помощь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всем участникам образовательного процесса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WhatsApp Image 2023 04 28 at 16.43.3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840" y="4382488"/>
            <a:ext cx="2700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097" y="4382488"/>
            <a:ext cx="2700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36654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942D9E7F-775F-4956-A9D0-629121AB0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6139055"/>
            <a:ext cx="539099" cy="540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BB078E-2FB4-4347-B037-C84F43ECFFB9}"/>
              </a:ext>
            </a:extLst>
          </p:cNvPr>
          <p:cNvSpPr/>
          <p:nvPr/>
        </p:nvSpPr>
        <p:spPr>
          <a:xfrm>
            <a:off x="744839" y="6309723"/>
            <a:ext cx="8330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FF4C1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ТОГБОУ ДО «ОДЮСШ», г. Тамбов, ул. Володарского, д. 7, тел.: 8 (4752) 72-30-83</a:t>
            </a:r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AE491266-3CD6-4965-8073-23E992C2E9AF}"/>
              </a:ext>
            </a:extLst>
          </p:cNvPr>
          <p:cNvGrpSpPr/>
          <p:nvPr/>
        </p:nvGrpSpPr>
        <p:grpSpPr>
          <a:xfrm>
            <a:off x="333487" y="2751946"/>
            <a:ext cx="6917168" cy="2346594"/>
            <a:chOff x="914400" y="2079625"/>
            <a:chExt cx="10636251" cy="2609850"/>
          </a:xfrm>
        </p:grpSpPr>
        <p:sp>
          <p:nvSpPr>
            <p:cNvPr id="46" name="Arrow: Chevron 2">
              <a:extLst>
                <a:ext uri="{FF2B5EF4-FFF2-40B4-BE49-F238E27FC236}">
                  <a16:creationId xmlns:a16="http://schemas.microsoft.com/office/drawing/2014/main" id="{C4940865-309A-435A-80F3-80104F6D24F2}"/>
                </a:ext>
              </a:extLst>
            </p:cNvPr>
            <p:cNvSpPr/>
            <p:nvPr/>
          </p:nvSpPr>
          <p:spPr>
            <a:xfrm>
              <a:off x="914400" y="2079625"/>
              <a:ext cx="3009645" cy="2609850"/>
            </a:xfrm>
            <a:prstGeom prst="chevron">
              <a:avLst>
                <a:gd name="adj" fmla="val 2639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Arrow: Chevron 5">
              <a:extLst>
                <a:ext uri="{FF2B5EF4-FFF2-40B4-BE49-F238E27FC236}">
                  <a16:creationId xmlns:a16="http://schemas.microsoft.com/office/drawing/2014/main" id="{F8D83CA8-F2D6-4B98-8BB8-70088C5E481F}"/>
                </a:ext>
              </a:extLst>
            </p:cNvPr>
            <p:cNvSpPr/>
            <p:nvPr/>
          </p:nvSpPr>
          <p:spPr>
            <a:xfrm>
              <a:off x="3459315" y="2079625"/>
              <a:ext cx="3009645" cy="2609850"/>
            </a:xfrm>
            <a:prstGeom prst="chevron">
              <a:avLst>
                <a:gd name="adj" fmla="val 2639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Arrow: Chevron 6">
              <a:extLst>
                <a:ext uri="{FF2B5EF4-FFF2-40B4-BE49-F238E27FC236}">
                  <a16:creationId xmlns:a16="http://schemas.microsoft.com/office/drawing/2014/main" id="{249443B9-17FB-465A-B335-F0C483849F03}"/>
                </a:ext>
              </a:extLst>
            </p:cNvPr>
            <p:cNvSpPr/>
            <p:nvPr/>
          </p:nvSpPr>
          <p:spPr>
            <a:xfrm>
              <a:off x="6002244" y="2079625"/>
              <a:ext cx="3009645" cy="2609850"/>
            </a:xfrm>
            <a:prstGeom prst="chevron">
              <a:avLst>
                <a:gd name="adj" fmla="val 2639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Arrow: Chevron 7">
              <a:extLst>
                <a:ext uri="{FF2B5EF4-FFF2-40B4-BE49-F238E27FC236}">
                  <a16:creationId xmlns:a16="http://schemas.microsoft.com/office/drawing/2014/main" id="{DCE687C4-67D4-459C-8082-2ACCCF0BF0EE}"/>
                </a:ext>
              </a:extLst>
            </p:cNvPr>
            <p:cNvSpPr/>
            <p:nvPr/>
          </p:nvSpPr>
          <p:spPr>
            <a:xfrm>
              <a:off x="8541006" y="2079625"/>
              <a:ext cx="3009645" cy="2609850"/>
            </a:xfrm>
            <a:prstGeom prst="chevron">
              <a:avLst>
                <a:gd name="adj" fmla="val 2639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03C0D3B1-A317-4F6B-ACA4-3A1FBA0EA144}"/>
              </a:ext>
            </a:extLst>
          </p:cNvPr>
          <p:cNvSpPr txBox="1"/>
          <p:nvPr/>
        </p:nvSpPr>
        <p:spPr>
          <a:xfrm>
            <a:off x="649011" y="2744740"/>
            <a:ext cx="11920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chemeClr val="bg1"/>
                </a:solidFill>
                <a:ea typeface="Noto Sans" panose="020B0502040504020204" pitchFamily="34"/>
                <a:cs typeface="Noto Sans" panose="020B0502040504020204" pitchFamily="34"/>
              </a:rPr>
              <a:t>ШАГ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0E0C458-A99B-4589-96A6-7413081C87AB}"/>
              </a:ext>
            </a:extLst>
          </p:cNvPr>
          <p:cNvSpPr/>
          <p:nvPr/>
        </p:nvSpPr>
        <p:spPr>
          <a:xfrm>
            <a:off x="2433268" y="2734027"/>
            <a:ext cx="1067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dirty="0">
                <a:solidFill>
                  <a:schemeClr val="bg1"/>
                </a:solidFill>
              </a:rPr>
              <a:t>2</a:t>
            </a:r>
          </a:p>
          <a:p>
            <a:pPr lvl="0" algn="ctr">
              <a:defRPr/>
            </a:pPr>
            <a:r>
              <a:rPr lang="ru-RU" sz="3200" b="1" dirty="0">
                <a:solidFill>
                  <a:schemeClr val="bg1"/>
                </a:solidFill>
                <a:ea typeface="Noto Sans" panose="020B0502040504020204" pitchFamily="34"/>
                <a:cs typeface="Noto Sans" panose="020B0502040504020204" pitchFamily="34"/>
              </a:rPr>
              <a:t>ШАГ</a:t>
            </a:r>
            <a:endParaRPr lang="en-GB" sz="3200" b="1" dirty="0">
              <a:solidFill>
                <a:schemeClr val="bg1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FD25A7D-EAB6-4966-A3B3-EE8BA830674D}"/>
              </a:ext>
            </a:extLst>
          </p:cNvPr>
          <p:cNvSpPr txBox="1"/>
          <p:nvPr/>
        </p:nvSpPr>
        <p:spPr>
          <a:xfrm>
            <a:off x="4024907" y="2734027"/>
            <a:ext cx="11920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chemeClr val="bg1"/>
                </a:solidFill>
              </a:rPr>
              <a:t>3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chemeClr val="bg1"/>
                </a:solidFill>
                <a:ea typeface="Noto Sans" panose="020B0502040504020204" pitchFamily="34"/>
                <a:cs typeface="Noto Sans" panose="020B0502040504020204" pitchFamily="34"/>
              </a:rPr>
              <a:t>ШАГ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E7ECEC0-8A6F-4FAA-B209-3FEEE727979F}"/>
              </a:ext>
            </a:extLst>
          </p:cNvPr>
          <p:cNvSpPr txBox="1"/>
          <p:nvPr/>
        </p:nvSpPr>
        <p:spPr>
          <a:xfrm>
            <a:off x="5666017" y="2743095"/>
            <a:ext cx="11920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chemeClr val="bg1"/>
                </a:solidFill>
              </a:rPr>
              <a:t>4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chemeClr val="bg1"/>
                </a:solidFill>
                <a:ea typeface="Noto Sans" panose="020B0502040504020204" pitchFamily="34"/>
                <a:cs typeface="Noto Sans" panose="020B0502040504020204" pitchFamily="34"/>
              </a:rPr>
              <a:t>ШАГ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4" name="Arrow: Chevron 7">
            <a:extLst>
              <a:ext uri="{FF2B5EF4-FFF2-40B4-BE49-F238E27FC236}">
                <a16:creationId xmlns:a16="http://schemas.microsoft.com/office/drawing/2014/main" id="{DCE687C4-67D4-459C-8082-2ACCCF0BF0EE}"/>
              </a:ext>
            </a:extLst>
          </p:cNvPr>
          <p:cNvSpPr/>
          <p:nvPr/>
        </p:nvSpPr>
        <p:spPr>
          <a:xfrm>
            <a:off x="6982009" y="2744740"/>
            <a:ext cx="1871122" cy="2346594"/>
          </a:xfrm>
          <a:prstGeom prst="chevron">
            <a:avLst>
              <a:gd name="adj" fmla="val 263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endParaRPr lang="en-GB" sz="2000" b="1" dirty="0">
              <a:solidFill>
                <a:srgbClr val="FF0000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7ECEC0-8A6F-4FAA-B209-3FEEE727979F}"/>
              </a:ext>
            </a:extLst>
          </p:cNvPr>
          <p:cNvSpPr txBox="1"/>
          <p:nvPr/>
        </p:nvSpPr>
        <p:spPr>
          <a:xfrm>
            <a:off x="7368285" y="2831751"/>
            <a:ext cx="11920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chemeClr val="bg1"/>
                </a:solidFill>
              </a:rPr>
              <a:t>5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chemeClr val="bg1"/>
                </a:solidFill>
                <a:ea typeface="Noto Sans" panose="020B0502040504020204" pitchFamily="34"/>
                <a:cs typeface="Noto Sans" panose="020B0502040504020204" pitchFamily="34"/>
              </a:rPr>
              <a:t>ШАГ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1931" y="3855445"/>
            <a:ext cx="12146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Внесены изменения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Устав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63302" y="3791922"/>
            <a:ext cx="12146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Внесены изменения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локальные акты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1656" y="3780821"/>
            <a:ext cx="1563293" cy="1270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Разработаны </a:t>
            </a:r>
            <a:r>
              <a:rPr lang="ru-RU" sz="1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дополнительные</a:t>
            </a:r>
            <a:r>
              <a:rPr lang="ru-RU" sz="11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программы спортивной подготовки 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реализуемым видам спорта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46616" y="3859755"/>
            <a:ext cx="11470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Внесены изменения в </a:t>
            </a:r>
            <a:r>
              <a:rPr lang="ru-RU" sz="1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наиме-нование</a:t>
            </a:r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ОО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101673" y="3918037"/>
            <a:ext cx="12146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Внесены изменения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лицензии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0802" y="1755501"/>
            <a:ext cx="6719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>
                <a:solidFill>
                  <a:srgbClr val="4270C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состоянию на 18.08.2023 года во всех 26 организациях: </a:t>
            </a:r>
            <a:endParaRPr lang="ru-RU" dirty="0">
              <a:solidFill>
                <a:srgbClr val="4270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195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942D9E7F-775F-4956-A9D0-629121AB0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6139055"/>
            <a:ext cx="539099" cy="540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BB078E-2FB4-4347-B037-C84F43ECFFB9}"/>
              </a:ext>
            </a:extLst>
          </p:cNvPr>
          <p:cNvSpPr/>
          <p:nvPr/>
        </p:nvSpPr>
        <p:spPr>
          <a:xfrm>
            <a:off x="744839" y="6309723"/>
            <a:ext cx="8330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FF4C1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ТОГБОУ ДО «ОДЮСШ», г. Тамбов, ул. Володарского, д. 7, тел.: 8 (4752) 72-30-83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5099" y="1656277"/>
            <a:ext cx="364189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4270C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Проблемы, возникшие                   в процессе подготовки                    к новому учебному году: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4270C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увеличение времени одного занятия с 45 минут до 60;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4270C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увеличение нагрузки на детей;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4270C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увеличение времени одной тренировки от 30 до 45 минут,                 в зависимости от года обучения;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4270C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увеличение загруженности спортивных залов, как следствие, очень сложно вместить все группы не нарушая при этом норм СанПиНа.</a:t>
            </a:r>
            <a:endParaRPr lang="ru-RU" sz="1600" dirty="0">
              <a:solidFill>
                <a:srgbClr val="4270C1"/>
              </a:solidFill>
            </a:endParaRPr>
          </a:p>
        </p:txBody>
      </p:sp>
      <p:pic>
        <p:nvPicPr>
          <p:cNvPr id="6" name="Рисунок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679" y="1656277"/>
            <a:ext cx="2880000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735" y="3979055"/>
            <a:ext cx="288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8859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942D9E7F-775F-4956-A9D0-629121AB0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6139055"/>
            <a:ext cx="539099" cy="540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BB078E-2FB4-4347-B037-C84F43ECFFB9}"/>
              </a:ext>
            </a:extLst>
          </p:cNvPr>
          <p:cNvSpPr/>
          <p:nvPr/>
        </p:nvSpPr>
        <p:spPr>
          <a:xfrm>
            <a:off x="744839" y="6309723"/>
            <a:ext cx="8330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FF4C1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ТОГБОУ ДО «ОДЮСШ», г. Тамбов, ул. Володарского, д. 7, тел.: 8 (4752) 72-30-83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5099" y="1656277"/>
            <a:ext cx="414639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4270C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Предложения: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4270C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вернуться еще раз к вопросу о времени одного занятия (астрономический                     и академический час);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4270C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целях единообразия и одинаковых требований ко всем спортивным школам возможно целесообразно прописать единые контрольно-переводные нормативы по годам обучения внутри каждого этапа;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4270C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рассмотреть возможность внесения                   в федеральные программы: </a:t>
            </a:r>
          </a:p>
          <a:p>
            <a:pPr algn="just"/>
            <a:r>
              <a:rPr lang="ru-RU" sz="1600" dirty="0">
                <a:solidFill>
                  <a:srgbClr val="4270C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вопрос о строительстве новых спортивных школ и капитального ремонта уже существующих;</a:t>
            </a:r>
          </a:p>
          <a:p>
            <a:pPr algn="just"/>
            <a:r>
              <a:rPr lang="ru-RU" sz="1600" dirty="0">
                <a:solidFill>
                  <a:srgbClr val="4270C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выделения федеральных средств на обновление материальной базы спортивных школ.</a:t>
            </a:r>
          </a:p>
        </p:txBody>
      </p:sp>
      <p:pic>
        <p:nvPicPr>
          <p:cNvPr id="6" name="Рисунок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850" y="1502336"/>
            <a:ext cx="2340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29" y="2869829"/>
            <a:ext cx="2340000" cy="1561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22" y="4292026"/>
            <a:ext cx="2340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26646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195"/>
            <a:ext cx="949654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4065D7-C8C8-473F-BC3D-3CB223C48E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935" y="1169668"/>
            <a:ext cx="898499" cy="900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34282C8-3A0F-4973-9F8D-8048A08036CF}"/>
              </a:ext>
            </a:extLst>
          </p:cNvPr>
          <p:cNvSpPr/>
          <p:nvPr/>
        </p:nvSpPr>
        <p:spPr>
          <a:xfrm>
            <a:off x="525780" y="1081059"/>
            <a:ext cx="52692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4C1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Тамбовское областное государственное </a:t>
            </a:r>
          </a:p>
          <a:p>
            <a:pPr algn="ctr"/>
            <a:r>
              <a:rPr lang="ru-RU" sz="1600" b="1" dirty="0">
                <a:solidFill>
                  <a:srgbClr val="FF4C1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бюджетное образовательное учреждение</a:t>
            </a:r>
          </a:p>
          <a:p>
            <a:pPr algn="ctr"/>
            <a:r>
              <a:rPr lang="ru-RU" sz="1600" b="1" dirty="0">
                <a:solidFill>
                  <a:srgbClr val="FF4C1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дополнительного образования  </a:t>
            </a:r>
          </a:p>
          <a:p>
            <a:pPr algn="ctr"/>
            <a:r>
              <a:rPr lang="ru-RU" sz="1600" b="1" dirty="0">
                <a:solidFill>
                  <a:srgbClr val="FF4C1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«Областная детско-юношеская спортивная школа»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14E140B-C294-4072-A904-20AFCF85210F}"/>
              </a:ext>
            </a:extLst>
          </p:cNvPr>
          <p:cNvSpPr/>
          <p:nvPr/>
        </p:nvSpPr>
        <p:spPr>
          <a:xfrm>
            <a:off x="1016433" y="6310434"/>
            <a:ext cx="18533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FF4C1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г. Тамбов, 2023 г. </a:t>
            </a:r>
          </a:p>
        </p:txBody>
      </p:sp>
      <p:sp>
        <p:nvSpPr>
          <p:cNvPr id="11" name="Freeform: Shape 26">
            <a:extLst>
              <a:ext uri="{FF2B5EF4-FFF2-40B4-BE49-F238E27FC236}">
                <a16:creationId xmlns:a16="http://schemas.microsoft.com/office/drawing/2014/main" id="{B25A100B-23DD-48DF-A4AE-A86DBD2B684E}"/>
              </a:ext>
            </a:extLst>
          </p:cNvPr>
          <p:cNvSpPr/>
          <p:nvPr/>
        </p:nvSpPr>
        <p:spPr>
          <a:xfrm>
            <a:off x="165780" y="2524424"/>
            <a:ext cx="288000" cy="288000"/>
          </a:xfrm>
          <a:custGeom>
            <a:avLst/>
            <a:gdLst>
              <a:gd name="connsiteX0" fmla="*/ 139664 w 279328"/>
              <a:gd name="connsiteY0" fmla="*/ 0 h 279328"/>
              <a:gd name="connsiteX1" fmla="*/ 279328 w 279328"/>
              <a:gd name="connsiteY1" fmla="*/ 139664 h 279328"/>
              <a:gd name="connsiteX2" fmla="*/ 139664 w 279328"/>
              <a:gd name="connsiteY2" fmla="*/ 279328 h 279328"/>
              <a:gd name="connsiteX3" fmla="*/ 0 w 279328"/>
              <a:gd name="connsiteY3" fmla="*/ 139664 h 279328"/>
              <a:gd name="connsiteX4" fmla="*/ 139664 w 279328"/>
              <a:gd name="connsiteY4" fmla="*/ 0 h 279328"/>
              <a:gd name="connsiteX5" fmla="*/ 139664 w 279328"/>
              <a:gd name="connsiteY5" fmla="*/ 12699 h 279328"/>
              <a:gd name="connsiteX6" fmla="*/ 12699 w 279328"/>
              <a:gd name="connsiteY6" fmla="*/ 139664 h 279328"/>
              <a:gd name="connsiteX7" fmla="*/ 47757 w 279328"/>
              <a:gd name="connsiteY7" fmla="*/ 227109 h 279328"/>
              <a:gd name="connsiteX8" fmla="*/ 96032 w 279328"/>
              <a:gd name="connsiteY8" fmla="*/ 196875 h 279328"/>
              <a:gd name="connsiteX9" fmla="*/ 109985 w 279328"/>
              <a:gd name="connsiteY9" fmla="*/ 166627 h 279328"/>
              <a:gd name="connsiteX10" fmla="*/ 105071 w 279328"/>
              <a:gd name="connsiteY10" fmla="*/ 157122 h 279328"/>
              <a:gd name="connsiteX11" fmla="*/ 88881 w 279328"/>
              <a:gd name="connsiteY11" fmla="*/ 93446 h 279328"/>
              <a:gd name="connsiteX12" fmla="*/ 133146 w 279328"/>
              <a:gd name="connsiteY12" fmla="*/ 42921 h 279328"/>
              <a:gd name="connsiteX13" fmla="*/ 147876 w 279328"/>
              <a:gd name="connsiteY13" fmla="*/ 40360 h 279328"/>
              <a:gd name="connsiteX14" fmla="*/ 159178 w 279328"/>
              <a:gd name="connsiteY14" fmla="*/ 38162 h 279328"/>
              <a:gd name="connsiteX15" fmla="*/ 196603 w 279328"/>
              <a:gd name="connsiteY15" fmla="*/ 95023 h 279328"/>
              <a:gd name="connsiteX16" fmla="*/ 182559 w 279328"/>
              <a:gd name="connsiteY16" fmla="*/ 155544 h 279328"/>
              <a:gd name="connsiteX17" fmla="*/ 176507 w 279328"/>
              <a:gd name="connsiteY17" fmla="*/ 166873 h 279328"/>
              <a:gd name="connsiteX18" fmla="*/ 174464 w 279328"/>
              <a:gd name="connsiteY18" fmla="*/ 181783 h 279328"/>
              <a:gd name="connsiteX19" fmla="*/ 195491 w 279328"/>
              <a:gd name="connsiteY19" fmla="*/ 199319 h 279328"/>
              <a:gd name="connsiteX20" fmla="*/ 232230 w 279328"/>
              <a:gd name="connsiteY20" fmla="*/ 226372 h 279328"/>
              <a:gd name="connsiteX21" fmla="*/ 266629 w 279328"/>
              <a:gd name="connsiteY21" fmla="*/ 139664 h 279328"/>
              <a:gd name="connsiteX22" fmla="*/ 139664 w 279328"/>
              <a:gd name="connsiteY22" fmla="*/ 12699 h 279328"/>
              <a:gd name="connsiteX23" fmla="*/ 159178 w 279328"/>
              <a:gd name="connsiteY23" fmla="*/ 50861 h 279328"/>
              <a:gd name="connsiteX24" fmla="*/ 152117 w 279328"/>
              <a:gd name="connsiteY24" fmla="*/ 52335 h 279328"/>
              <a:gd name="connsiteX25" fmla="*/ 133353 w 279328"/>
              <a:gd name="connsiteY25" fmla="*/ 55607 h 279328"/>
              <a:gd name="connsiteX26" fmla="*/ 101580 w 279328"/>
              <a:gd name="connsiteY26" fmla="*/ 93446 h 279328"/>
              <a:gd name="connsiteX27" fmla="*/ 116180 w 279328"/>
              <a:gd name="connsiteY27" fmla="*/ 150966 h 279328"/>
              <a:gd name="connsiteX28" fmla="*/ 121598 w 279328"/>
              <a:gd name="connsiteY28" fmla="*/ 161506 h 279328"/>
              <a:gd name="connsiteX29" fmla="*/ 101166 w 279328"/>
              <a:gd name="connsiteY29" fmla="*/ 208487 h 279328"/>
              <a:gd name="connsiteX30" fmla="*/ 56991 w 279328"/>
              <a:gd name="connsiteY30" fmla="*/ 235903 h 279328"/>
              <a:gd name="connsiteX31" fmla="*/ 139664 w 279328"/>
              <a:gd name="connsiteY31" fmla="*/ 266629 h 279328"/>
              <a:gd name="connsiteX32" fmla="*/ 223087 w 279328"/>
              <a:gd name="connsiteY32" fmla="*/ 235217 h 279328"/>
              <a:gd name="connsiteX33" fmla="*/ 190047 w 279328"/>
              <a:gd name="connsiteY33" fmla="*/ 210815 h 279328"/>
              <a:gd name="connsiteX34" fmla="*/ 162489 w 279328"/>
              <a:gd name="connsiteY34" fmla="*/ 185960 h 279328"/>
              <a:gd name="connsiteX35" fmla="*/ 165114 w 279328"/>
              <a:gd name="connsiteY35" fmla="*/ 161260 h 279328"/>
              <a:gd name="connsiteX36" fmla="*/ 171489 w 279328"/>
              <a:gd name="connsiteY36" fmla="*/ 149337 h 279328"/>
              <a:gd name="connsiteX37" fmla="*/ 183904 w 279328"/>
              <a:gd name="connsiteY37" fmla="*/ 95023 h 279328"/>
              <a:gd name="connsiteX38" fmla="*/ 159178 w 279328"/>
              <a:gd name="connsiteY38" fmla="*/ 50861 h 27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79328" h="279328">
                <a:moveTo>
                  <a:pt x="139664" y="0"/>
                </a:moveTo>
                <a:cubicBezTo>
                  <a:pt x="216803" y="0"/>
                  <a:pt x="279328" y="62526"/>
                  <a:pt x="279328" y="139664"/>
                </a:cubicBezTo>
                <a:cubicBezTo>
                  <a:pt x="279328" y="216790"/>
                  <a:pt x="216803" y="279328"/>
                  <a:pt x="139664" y="279328"/>
                </a:cubicBezTo>
                <a:cubicBezTo>
                  <a:pt x="62526" y="279328"/>
                  <a:pt x="0" y="216790"/>
                  <a:pt x="0" y="139664"/>
                </a:cubicBezTo>
                <a:cubicBezTo>
                  <a:pt x="0" y="62526"/>
                  <a:pt x="62526" y="0"/>
                  <a:pt x="139664" y="0"/>
                </a:cubicBezTo>
                <a:close/>
                <a:moveTo>
                  <a:pt x="139664" y="12699"/>
                </a:moveTo>
                <a:cubicBezTo>
                  <a:pt x="69535" y="12699"/>
                  <a:pt x="12699" y="69535"/>
                  <a:pt x="12699" y="139664"/>
                </a:cubicBezTo>
                <a:cubicBezTo>
                  <a:pt x="12699" y="173584"/>
                  <a:pt x="26084" y="204323"/>
                  <a:pt x="47757" y="227109"/>
                </a:cubicBezTo>
                <a:cubicBezTo>
                  <a:pt x="67090" y="210104"/>
                  <a:pt x="76363" y="205578"/>
                  <a:pt x="96032" y="196875"/>
                </a:cubicBezTo>
                <a:cubicBezTo>
                  <a:pt x="111615" y="190008"/>
                  <a:pt x="116038" y="180386"/>
                  <a:pt x="109985" y="166627"/>
                </a:cubicBezTo>
                <a:cubicBezTo>
                  <a:pt x="108615" y="163523"/>
                  <a:pt x="106895" y="160407"/>
                  <a:pt x="105071" y="157122"/>
                </a:cubicBezTo>
                <a:cubicBezTo>
                  <a:pt x="97946" y="144268"/>
                  <a:pt x="88881" y="128271"/>
                  <a:pt x="88881" y="93446"/>
                </a:cubicBezTo>
                <a:cubicBezTo>
                  <a:pt x="88881" y="43645"/>
                  <a:pt x="118844" y="43154"/>
                  <a:pt x="133146" y="42921"/>
                </a:cubicBezTo>
                <a:cubicBezTo>
                  <a:pt x="141048" y="42792"/>
                  <a:pt x="144513" y="41550"/>
                  <a:pt x="147876" y="40360"/>
                </a:cubicBezTo>
                <a:cubicBezTo>
                  <a:pt x="150941" y="39274"/>
                  <a:pt x="154109" y="38162"/>
                  <a:pt x="159178" y="38162"/>
                </a:cubicBezTo>
                <a:cubicBezTo>
                  <a:pt x="165360" y="38162"/>
                  <a:pt x="196603" y="40891"/>
                  <a:pt x="196603" y="95023"/>
                </a:cubicBezTo>
                <a:cubicBezTo>
                  <a:pt x="196603" y="131194"/>
                  <a:pt x="190486" y="141397"/>
                  <a:pt x="182559" y="155544"/>
                </a:cubicBezTo>
                <a:cubicBezTo>
                  <a:pt x="180684" y="158881"/>
                  <a:pt x="178654" y="162515"/>
                  <a:pt x="176507" y="166873"/>
                </a:cubicBezTo>
                <a:cubicBezTo>
                  <a:pt x="173649" y="172653"/>
                  <a:pt x="172989" y="177529"/>
                  <a:pt x="174464" y="181783"/>
                </a:cubicBezTo>
                <a:cubicBezTo>
                  <a:pt x="176610" y="187913"/>
                  <a:pt x="183490" y="193655"/>
                  <a:pt x="195491" y="199319"/>
                </a:cubicBezTo>
                <a:cubicBezTo>
                  <a:pt x="210039" y="206198"/>
                  <a:pt x="224652" y="219117"/>
                  <a:pt x="232230" y="226372"/>
                </a:cubicBezTo>
                <a:cubicBezTo>
                  <a:pt x="253503" y="203664"/>
                  <a:pt x="266629" y="173222"/>
                  <a:pt x="266629" y="139664"/>
                </a:cubicBezTo>
                <a:cubicBezTo>
                  <a:pt x="266629" y="69535"/>
                  <a:pt x="209793" y="12699"/>
                  <a:pt x="139664" y="12699"/>
                </a:cubicBezTo>
                <a:close/>
                <a:moveTo>
                  <a:pt x="159178" y="50861"/>
                </a:moveTo>
                <a:cubicBezTo>
                  <a:pt x="156294" y="50861"/>
                  <a:pt x="154717" y="51404"/>
                  <a:pt x="152117" y="52335"/>
                </a:cubicBezTo>
                <a:cubicBezTo>
                  <a:pt x="148212" y="53719"/>
                  <a:pt x="143337" y="55439"/>
                  <a:pt x="133353" y="55607"/>
                </a:cubicBezTo>
                <a:cubicBezTo>
                  <a:pt x="119283" y="55840"/>
                  <a:pt x="101580" y="56137"/>
                  <a:pt x="101580" y="93446"/>
                </a:cubicBezTo>
                <a:cubicBezTo>
                  <a:pt x="101580" y="124986"/>
                  <a:pt x="109416" y="138785"/>
                  <a:pt x="116180" y="150966"/>
                </a:cubicBezTo>
                <a:cubicBezTo>
                  <a:pt x="118145" y="154523"/>
                  <a:pt x="119995" y="157872"/>
                  <a:pt x="121598" y="161506"/>
                </a:cubicBezTo>
                <a:cubicBezTo>
                  <a:pt x="130495" y="181705"/>
                  <a:pt x="123047" y="198827"/>
                  <a:pt x="101166" y="208487"/>
                </a:cubicBezTo>
                <a:cubicBezTo>
                  <a:pt x="82272" y="216828"/>
                  <a:pt x="74100" y="220928"/>
                  <a:pt x="56991" y="235903"/>
                </a:cubicBezTo>
                <a:cubicBezTo>
                  <a:pt x="79208" y="255016"/>
                  <a:pt x="108059" y="266629"/>
                  <a:pt x="139664" y="266629"/>
                </a:cubicBezTo>
                <a:cubicBezTo>
                  <a:pt x="171632" y="266629"/>
                  <a:pt x="200767" y="254719"/>
                  <a:pt x="223087" y="235217"/>
                </a:cubicBezTo>
                <a:cubicBezTo>
                  <a:pt x="215962" y="228467"/>
                  <a:pt x="202707" y="216790"/>
                  <a:pt x="190047" y="210815"/>
                </a:cubicBezTo>
                <a:cubicBezTo>
                  <a:pt x="174606" y="203509"/>
                  <a:pt x="165851" y="195607"/>
                  <a:pt x="162489" y="185960"/>
                </a:cubicBezTo>
                <a:cubicBezTo>
                  <a:pt x="159864" y="178434"/>
                  <a:pt x="160743" y="170119"/>
                  <a:pt x="165114" y="161260"/>
                </a:cubicBezTo>
                <a:cubicBezTo>
                  <a:pt x="167377" y="156669"/>
                  <a:pt x="169511" y="152855"/>
                  <a:pt x="171489" y="149337"/>
                </a:cubicBezTo>
                <a:cubicBezTo>
                  <a:pt x="178977" y="135953"/>
                  <a:pt x="183904" y="127870"/>
                  <a:pt x="183904" y="95023"/>
                </a:cubicBezTo>
                <a:cubicBezTo>
                  <a:pt x="183904" y="62461"/>
                  <a:pt x="170933" y="50861"/>
                  <a:pt x="159178" y="50861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Freeform: Shape 27">
            <a:extLst>
              <a:ext uri="{FF2B5EF4-FFF2-40B4-BE49-F238E27FC236}">
                <a16:creationId xmlns:a16="http://schemas.microsoft.com/office/drawing/2014/main" id="{AB5211D7-1C77-4294-A0F1-877203FC0068}"/>
              </a:ext>
            </a:extLst>
          </p:cNvPr>
          <p:cNvSpPr/>
          <p:nvPr/>
        </p:nvSpPr>
        <p:spPr>
          <a:xfrm>
            <a:off x="155316" y="3434494"/>
            <a:ext cx="288000" cy="288000"/>
          </a:xfrm>
          <a:custGeom>
            <a:avLst/>
            <a:gdLst>
              <a:gd name="connsiteX0" fmla="*/ 101580 w 279328"/>
              <a:gd name="connsiteY0" fmla="*/ 209496 h 279328"/>
              <a:gd name="connsiteX1" fmla="*/ 107916 w 279328"/>
              <a:gd name="connsiteY1" fmla="*/ 215846 h 279328"/>
              <a:gd name="connsiteX2" fmla="*/ 106067 w 279328"/>
              <a:gd name="connsiteY2" fmla="*/ 220333 h 279328"/>
              <a:gd name="connsiteX3" fmla="*/ 87018 w 279328"/>
              <a:gd name="connsiteY3" fmla="*/ 239382 h 279328"/>
              <a:gd name="connsiteX4" fmla="*/ 82531 w 279328"/>
              <a:gd name="connsiteY4" fmla="*/ 241244 h 279328"/>
              <a:gd name="connsiteX5" fmla="*/ 76182 w 279328"/>
              <a:gd name="connsiteY5" fmla="*/ 234894 h 279328"/>
              <a:gd name="connsiteX6" fmla="*/ 78044 w 279328"/>
              <a:gd name="connsiteY6" fmla="*/ 230407 h 279328"/>
              <a:gd name="connsiteX7" fmla="*/ 97079 w 279328"/>
              <a:gd name="connsiteY7" fmla="*/ 211358 h 279328"/>
              <a:gd name="connsiteX8" fmla="*/ 101580 w 279328"/>
              <a:gd name="connsiteY8" fmla="*/ 209496 h 279328"/>
              <a:gd name="connsiteX9" fmla="*/ 95230 w 279328"/>
              <a:gd name="connsiteY9" fmla="*/ 177748 h 279328"/>
              <a:gd name="connsiteX10" fmla="*/ 101580 w 279328"/>
              <a:gd name="connsiteY10" fmla="*/ 184111 h 279328"/>
              <a:gd name="connsiteX11" fmla="*/ 99718 w 279328"/>
              <a:gd name="connsiteY11" fmla="*/ 188585 h 279328"/>
              <a:gd name="connsiteX12" fmla="*/ 36235 w 279328"/>
              <a:gd name="connsiteY12" fmla="*/ 252081 h 279328"/>
              <a:gd name="connsiteX13" fmla="*/ 31748 w 279328"/>
              <a:gd name="connsiteY13" fmla="*/ 253930 h 279328"/>
              <a:gd name="connsiteX14" fmla="*/ 25398 w 279328"/>
              <a:gd name="connsiteY14" fmla="*/ 247580 h 279328"/>
              <a:gd name="connsiteX15" fmla="*/ 27247 w 279328"/>
              <a:gd name="connsiteY15" fmla="*/ 243093 h 279328"/>
              <a:gd name="connsiteX16" fmla="*/ 90743 w 279328"/>
              <a:gd name="connsiteY16" fmla="*/ 179611 h 279328"/>
              <a:gd name="connsiteX17" fmla="*/ 95230 w 279328"/>
              <a:gd name="connsiteY17" fmla="*/ 177748 h 279328"/>
              <a:gd name="connsiteX18" fmla="*/ 63483 w 279328"/>
              <a:gd name="connsiteY18" fmla="*/ 171412 h 279328"/>
              <a:gd name="connsiteX19" fmla="*/ 69833 w 279328"/>
              <a:gd name="connsiteY19" fmla="*/ 177748 h 279328"/>
              <a:gd name="connsiteX20" fmla="*/ 67971 w 279328"/>
              <a:gd name="connsiteY20" fmla="*/ 182249 h 279328"/>
              <a:gd name="connsiteX21" fmla="*/ 61621 w 279328"/>
              <a:gd name="connsiteY21" fmla="*/ 188585 h 279328"/>
              <a:gd name="connsiteX22" fmla="*/ 57134 w 279328"/>
              <a:gd name="connsiteY22" fmla="*/ 190448 h 279328"/>
              <a:gd name="connsiteX23" fmla="*/ 50784 w 279328"/>
              <a:gd name="connsiteY23" fmla="*/ 184111 h 279328"/>
              <a:gd name="connsiteX24" fmla="*/ 52647 w 279328"/>
              <a:gd name="connsiteY24" fmla="*/ 179611 h 279328"/>
              <a:gd name="connsiteX25" fmla="*/ 58996 w 279328"/>
              <a:gd name="connsiteY25" fmla="*/ 173261 h 279328"/>
              <a:gd name="connsiteX26" fmla="*/ 63483 w 279328"/>
              <a:gd name="connsiteY26" fmla="*/ 171412 h 279328"/>
              <a:gd name="connsiteX27" fmla="*/ 254176 w 279328"/>
              <a:gd name="connsiteY27" fmla="*/ 34140 h 279328"/>
              <a:gd name="connsiteX28" fmla="*/ 121728 w 279328"/>
              <a:gd name="connsiteY28" fmla="*/ 166588 h 279328"/>
              <a:gd name="connsiteX29" fmla="*/ 158816 w 279328"/>
              <a:gd name="connsiteY29" fmla="*/ 256646 h 279328"/>
              <a:gd name="connsiteX30" fmla="*/ 254176 w 279328"/>
              <a:gd name="connsiteY30" fmla="*/ 34140 h 279328"/>
              <a:gd name="connsiteX31" fmla="*/ 245188 w 279328"/>
              <a:gd name="connsiteY31" fmla="*/ 25153 h 279328"/>
              <a:gd name="connsiteX32" fmla="*/ 22695 w 279328"/>
              <a:gd name="connsiteY32" fmla="*/ 120525 h 279328"/>
              <a:gd name="connsiteX33" fmla="*/ 112753 w 279328"/>
              <a:gd name="connsiteY33" fmla="*/ 157601 h 279328"/>
              <a:gd name="connsiteX34" fmla="*/ 272978 w 279328"/>
              <a:gd name="connsiteY34" fmla="*/ 0 h 279328"/>
              <a:gd name="connsiteX35" fmla="*/ 279328 w 279328"/>
              <a:gd name="connsiteY35" fmla="*/ 6350 h 279328"/>
              <a:gd name="connsiteX36" fmla="*/ 278643 w 279328"/>
              <a:gd name="connsiteY36" fmla="*/ 9039 h 279328"/>
              <a:gd name="connsiteX37" fmla="*/ 278720 w 279328"/>
              <a:gd name="connsiteY37" fmla="*/ 9078 h 279328"/>
              <a:gd name="connsiteX38" fmla="*/ 164558 w 279328"/>
              <a:gd name="connsiteY38" fmla="*/ 275423 h 279328"/>
              <a:gd name="connsiteX39" fmla="*/ 164532 w 279328"/>
              <a:gd name="connsiteY39" fmla="*/ 275487 h 279328"/>
              <a:gd name="connsiteX40" fmla="*/ 164441 w 279328"/>
              <a:gd name="connsiteY40" fmla="*/ 275707 h 279328"/>
              <a:gd name="connsiteX41" fmla="*/ 164403 w 279328"/>
              <a:gd name="connsiteY41" fmla="*/ 275694 h 279328"/>
              <a:gd name="connsiteX42" fmla="*/ 158713 w 279328"/>
              <a:gd name="connsiteY42" fmla="*/ 279328 h 279328"/>
              <a:gd name="connsiteX43" fmla="*/ 152712 w 279328"/>
              <a:gd name="connsiteY43" fmla="*/ 274737 h 279328"/>
              <a:gd name="connsiteX44" fmla="*/ 152609 w 279328"/>
              <a:gd name="connsiteY44" fmla="*/ 274776 h 279328"/>
              <a:gd name="connsiteX45" fmla="*/ 109429 w 279328"/>
              <a:gd name="connsiteY45" fmla="*/ 169899 h 279328"/>
              <a:gd name="connsiteX46" fmla="*/ 4565 w 279328"/>
              <a:gd name="connsiteY46" fmla="*/ 126719 h 279328"/>
              <a:gd name="connsiteX47" fmla="*/ 4591 w 279328"/>
              <a:gd name="connsiteY47" fmla="*/ 126616 h 279328"/>
              <a:gd name="connsiteX48" fmla="*/ 0 w 279328"/>
              <a:gd name="connsiteY48" fmla="*/ 120615 h 279328"/>
              <a:gd name="connsiteX49" fmla="*/ 3634 w 279328"/>
              <a:gd name="connsiteY49" fmla="*/ 114925 h 279328"/>
              <a:gd name="connsiteX50" fmla="*/ 3621 w 279328"/>
              <a:gd name="connsiteY50" fmla="*/ 114900 h 279328"/>
              <a:gd name="connsiteX51" fmla="*/ 3841 w 279328"/>
              <a:gd name="connsiteY51" fmla="*/ 114796 h 279328"/>
              <a:gd name="connsiteX52" fmla="*/ 3905 w 279328"/>
              <a:gd name="connsiteY52" fmla="*/ 114770 h 279328"/>
              <a:gd name="connsiteX53" fmla="*/ 270250 w 279328"/>
              <a:gd name="connsiteY53" fmla="*/ 621 h 279328"/>
              <a:gd name="connsiteX54" fmla="*/ 270276 w 279328"/>
              <a:gd name="connsiteY54" fmla="*/ 673 h 279328"/>
              <a:gd name="connsiteX55" fmla="*/ 272978 w 279328"/>
              <a:gd name="connsiteY55" fmla="*/ 0 h 27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79328" h="279328">
                <a:moveTo>
                  <a:pt x="101580" y="209496"/>
                </a:moveTo>
                <a:cubicBezTo>
                  <a:pt x="105084" y="209496"/>
                  <a:pt x="107916" y="212341"/>
                  <a:pt x="107916" y="215846"/>
                </a:cubicBezTo>
                <a:cubicBezTo>
                  <a:pt x="107916" y="217604"/>
                  <a:pt x="107218" y="219195"/>
                  <a:pt x="106067" y="220333"/>
                </a:cubicBezTo>
                <a:lnTo>
                  <a:pt x="87018" y="239382"/>
                </a:lnTo>
                <a:cubicBezTo>
                  <a:pt x="85867" y="240533"/>
                  <a:pt x="84277" y="241244"/>
                  <a:pt x="82531" y="241244"/>
                </a:cubicBezTo>
                <a:cubicBezTo>
                  <a:pt x="79027" y="241244"/>
                  <a:pt x="76182" y="238399"/>
                  <a:pt x="76182" y="234894"/>
                </a:cubicBezTo>
                <a:cubicBezTo>
                  <a:pt x="76182" y="233148"/>
                  <a:pt x="76893" y="231545"/>
                  <a:pt x="78044" y="230407"/>
                </a:cubicBezTo>
                <a:lnTo>
                  <a:pt x="97079" y="211358"/>
                </a:lnTo>
                <a:cubicBezTo>
                  <a:pt x="98230" y="210207"/>
                  <a:pt x="99821" y="209496"/>
                  <a:pt x="101580" y="209496"/>
                </a:cubicBezTo>
                <a:close/>
                <a:moveTo>
                  <a:pt x="95230" y="177748"/>
                </a:moveTo>
                <a:cubicBezTo>
                  <a:pt x="98735" y="177748"/>
                  <a:pt x="101580" y="180606"/>
                  <a:pt x="101580" y="184111"/>
                </a:cubicBezTo>
                <a:cubicBezTo>
                  <a:pt x="101580" y="185857"/>
                  <a:pt x="100868" y="187447"/>
                  <a:pt x="99718" y="188585"/>
                </a:cubicBezTo>
                <a:lnTo>
                  <a:pt x="36235" y="252081"/>
                </a:lnTo>
                <a:cubicBezTo>
                  <a:pt x="35084" y="253232"/>
                  <a:pt x="33493" y="253930"/>
                  <a:pt x="31748" y="253930"/>
                </a:cubicBezTo>
                <a:cubicBezTo>
                  <a:pt x="28243" y="253930"/>
                  <a:pt x="25398" y="251098"/>
                  <a:pt x="25398" y="247580"/>
                </a:cubicBezTo>
                <a:cubicBezTo>
                  <a:pt x="25398" y="245848"/>
                  <a:pt x="26109" y="244257"/>
                  <a:pt x="27247" y="243093"/>
                </a:cubicBezTo>
                <a:lnTo>
                  <a:pt x="90743" y="179611"/>
                </a:lnTo>
                <a:cubicBezTo>
                  <a:pt x="91881" y="178473"/>
                  <a:pt x="93471" y="177748"/>
                  <a:pt x="95230" y="177748"/>
                </a:cubicBezTo>
                <a:close/>
                <a:moveTo>
                  <a:pt x="63483" y="171412"/>
                </a:moveTo>
                <a:cubicBezTo>
                  <a:pt x="66988" y="171412"/>
                  <a:pt x="69833" y="174257"/>
                  <a:pt x="69833" y="177748"/>
                </a:cubicBezTo>
                <a:cubicBezTo>
                  <a:pt x="69833" y="179507"/>
                  <a:pt x="69122" y="181098"/>
                  <a:pt x="67971" y="182249"/>
                </a:cubicBezTo>
                <a:lnTo>
                  <a:pt x="61621" y="188585"/>
                </a:lnTo>
                <a:cubicBezTo>
                  <a:pt x="60470" y="189749"/>
                  <a:pt x="58893" y="190448"/>
                  <a:pt x="57134" y="190448"/>
                </a:cubicBezTo>
                <a:cubicBezTo>
                  <a:pt x="53629" y="190448"/>
                  <a:pt x="50784" y="187603"/>
                  <a:pt x="50784" y="184111"/>
                </a:cubicBezTo>
                <a:cubicBezTo>
                  <a:pt x="50784" y="182352"/>
                  <a:pt x="51496" y="180774"/>
                  <a:pt x="52647" y="179611"/>
                </a:cubicBezTo>
                <a:lnTo>
                  <a:pt x="58996" y="173261"/>
                </a:lnTo>
                <a:cubicBezTo>
                  <a:pt x="60147" y="172123"/>
                  <a:pt x="61738" y="171412"/>
                  <a:pt x="63483" y="171412"/>
                </a:cubicBezTo>
                <a:close/>
                <a:moveTo>
                  <a:pt x="254176" y="34140"/>
                </a:moveTo>
                <a:lnTo>
                  <a:pt x="121728" y="166588"/>
                </a:lnTo>
                <a:lnTo>
                  <a:pt x="158816" y="256646"/>
                </a:lnTo>
                <a:cubicBezTo>
                  <a:pt x="158816" y="256646"/>
                  <a:pt x="254176" y="34140"/>
                  <a:pt x="254176" y="34140"/>
                </a:cubicBezTo>
                <a:close/>
                <a:moveTo>
                  <a:pt x="245188" y="25153"/>
                </a:moveTo>
                <a:lnTo>
                  <a:pt x="22695" y="120525"/>
                </a:lnTo>
                <a:cubicBezTo>
                  <a:pt x="22695" y="120525"/>
                  <a:pt x="112753" y="157601"/>
                  <a:pt x="112753" y="157601"/>
                </a:cubicBezTo>
                <a:close/>
                <a:moveTo>
                  <a:pt x="272978" y="0"/>
                </a:moveTo>
                <a:cubicBezTo>
                  <a:pt x="276483" y="0"/>
                  <a:pt x="279328" y="2845"/>
                  <a:pt x="279328" y="6350"/>
                </a:cubicBezTo>
                <a:cubicBezTo>
                  <a:pt x="279328" y="7332"/>
                  <a:pt x="279043" y="8225"/>
                  <a:pt x="278643" y="9039"/>
                </a:cubicBezTo>
                <a:lnTo>
                  <a:pt x="278720" y="9078"/>
                </a:lnTo>
                <a:lnTo>
                  <a:pt x="164558" y="275423"/>
                </a:lnTo>
                <a:cubicBezTo>
                  <a:pt x="164558" y="275449"/>
                  <a:pt x="164545" y="275462"/>
                  <a:pt x="164532" y="275487"/>
                </a:cubicBezTo>
                <a:lnTo>
                  <a:pt x="164441" y="275707"/>
                </a:lnTo>
                <a:lnTo>
                  <a:pt x="164403" y="275694"/>
                </a:lnTo>
                <a:cubicBezTo>
                  <a:pt x="163381" y="277828"/>
                  <a:pt x="161234" y="279328"/>
                  <a:pt x="158713" y="279328"/>
                </a:cubicBezTo>
                <a:cubicBezTo>
                  <a:pt x="155829" y="279328"/>
                  <a:pt x="153488" y="277375"/>
                  <a:pt x="152712" y="274737"/>
                </a:cubicBezTo>
                <a:lnTo>
                  <a:pt x="152609" y="274776"/>
                </a:lnTo>
                <a:lnTo>
                  <a:pt x="109429" y="169899"/>
                </a:lnTo>
                <a:lnTo>
                  <a:pt x="4565" y="126719"/>
                </a:lnTo>
                <a:lnTo>
                  <a:pt x="4591" y="126616"/>
                </a:lnTo>
                <a:cubicBezTo>
                  <a:pt x="1953" y="125840"/>
                  <a:pt x="0" y="123499"/>
                  <a:pt x="0" y="120615"/>
                </a:cubicBezTo>
                <a:cubicBezTo>
                  <a:pt x="0" y="118094"/>
                  <a:pt x="1500" y="115960"/>
                  <a:pt x="3634" y="114925"/>
                </a:cubicBezTo>
                <a:lnTo>
                  <a:pt x="3621" y="114900"/>
                </a:lnTo>
                <a:lnTo>
                  <a:pt x="3841" y="114796"/>
                </a:lnTo>
                <a:cubicBezTo>
                  <a:pt x="3867" y="114783"/>
                  <a:pt x="3892" y="114770"/>
                  <a:pt x="3905" y="114770"/>
                </a:cubicBezTo>
                <a:lnTo>
                  <a:pt x="270250" y="621"/>
                </a:lnTo>
                <a:lnTo>
                  <a:pt x="270276" y="673"/>
                </a:lnTo>
                <a:cubicBezTo>
                  <a:pt x="271103" y="259"/>
                  <a:pt x="272009" y="0"/>
                  <a:pt x="272978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Freeform: Shape 28">
            <a:extLst>
              <a:ext uri="{FF2B5EF4-FFF2-40B4-BE49-F238E27FC236}">
                <a16:creationId xmlns:a16="http://schemas.microsoft.com/office/drawing/2014/main" id="{81445A47-5ED4-466A-88E4-9405D7E0A33C}"/>
              </a:ext>
            </a:extLst>
          </p:cNvPr>
          <p:cNvSpPr/>
          <p:nvPr/>
        </p:nvSpPr>
        <p:spPr>
          <a:xfrm>
            <a:off x="165780" y="3925938"/>
            <a:ext cx="288000" cy="288000"/>
          </a:xfrm>
          <a:custGeom>
            <a:avLst/>
            <a:gdLst>
              <a:gd name="connsiteX0" fmla="*/ 101580 w 279328"/>
              <a:gd name="connsiteY0" fmla="*/ 76181 h 253935"/>
              <a:gd name="connsiteX1" fmla="*/ 12699 w 279328"/>
              <a:gd name="connsiteY1" fmla="*/ 149187 h 253935"/>
              <a:gd name="connsiteX2" fmla="*/ 39300 w 279328"/>
              <a:gd name="connsiteY2" fmla="*/ 201126 h 253935"/>
              <a:gd name="connsiteX3" fmla="*/ 43516 w 279328"/>
              <a:gd name="connsiteY3" fmla="*/ 214469 h 253935"/>
              <a:gd name="connsiteX4" fmla="*/ 38239 w 279328"/>
              <a:gd name="connsiteY4" fmla="*/ 232950 h 253935"/>
              <a:gd name="connsiteX5" fmla="*/ 71423 w 279328"/>
              <a:gd name="connsiteY5" fmla="*/ 220183 h 253935"/>
              <a:gd name="connsiteX6" fmla="*/ 75988 w 279328"/>
              <a:gd name="connsiteY6" fmla="*/ 219348 h 253935"/>
              <a:gd name="connsiteX7" fmla="*/ 78703 w 279328"/>
              <a:gd name="connsiteY7" fmla="*/ 219642 h 253935"/>
              <a:gd name="connsiteX8" fmla="*/ 101580 w 279328"/>
              <a:gd name="connsiteY8" fmla="*/ 222193 h 253935"/>
              <a:gd name="connsiteX9" fmla="*/ 190447 w 279328"/>
              <a:gd name="connsiteY9" fmla="*/ 149187 h 253935"/>
              <a:gd name="connsiteX10" fmla="*/ 101580 w 279328"/>
              <a:gd name="connsiteY10" fmla="*/ 76181 h 253935"/>
              <a:gd name="connsiteX11" fmla="*/ 101580 w 279328"/>
              <a:gd name="connsiteY11" fmla="*/ 63484 h 253935"/>
              <a:gd name="connsiteX12" fmla="*/ 203146 w 279328"/>
              <a:gd name="connsiteY12" fmla="*/ 149187 h 253935"/>
              <a:gd name="connsiteX13" fmla="*/ 101580 w 279328"/>
              <a:gd name="connsiteY13" fmla="*/ 234890 h 253935"/>
              <a:gd name="connsiteX14" fmla="*/ 75988 w 279328"/>
              <a:gd name="connsiteY14" fmla="*/ 232045 h 253935"/>
              <a:gd name="connsiteX15" fmla="*/ 19049 w 279328"/>
              <a:gd name="connsiteY15" fmla="*/ 253935 h 253935"/>
              <a:gd name="connsiteX16" fmla="*/ 31321 w 279328"/>
              <a:gd name="connsiteY16" fmla="*/ 210990 h 253935"/>
              <a:gd name="connsiteX17" fmla="*/ 0 w 279328"/>
              <a:gd name="connsiteY17" fmla="*/ 149187 h 253935"/>
              <a:gd name="connsiteX18" fmla="*/ 101580 w 279328"/>
              <a:gd name="connsiteY18" fmla="*/ 63484 h 253935"/>
              <a:gd name="connsiteX19" fmla="*/ 177748 w 279328"/>
              <a:gd name="connsiteY19" fmla="*/ 0 h 253935"/>
              <a:gd name="connsiteX20" fmla="*/ 279328 w 279328"/>
              <a:gd name="connsiteY20" fmla="*/ 85703 h 253935"/>
              <a:gd name="connsiteX21" fmla="*/ 248007 w 279328"/>
              <a:gd name="connsiteY21" fmla="*/ 147506 h 253935"/>
              <a:gd name="connsiteX22" fmla="*/ 260279 w 279328"/>
              <a:gd name="connsiteY22" fmla="*/ 190451 h 253935"/>
              <a:gd name="connsiteX23" fmla="*/ 212225 w 279328"/>
              <a:gd name="connsiteY23" fmla="*/ 171971 h 253935"/>
              <a:gd name="connsiteX24" fmla="*/ 214837 w 279328"/>
              <a:gd name="connsiteY24" fmla="*/ 159368 h 253935"/>
              <a:gd name="connsiteX25" fmla="*/ 241089 w 279328"/>
              <a:gd name="connsiteY25" fmla="*/ 169466 h 253935"/>
              <a:gd name="connsiteX26" fmla="*/ 235799 w 279328"/>
              <a:gd name="connsiteY26" fmla="*/ 150986 h 253935"/>
              <a:gd name="connsiteX27" fmla="*/ 240028 w 279328"/>
              <a:gd name="connsiteY27" fmla="*/ 137631 h 253935"/>
              <a:gd name="connsiteX28" fmla="*/ 266629 w 279328"/>
              <a:gd name="connsiteY28" fmla="*/ 85703 h 253935"/>
              <a:gd name="connsiteX29" fmla="*/ 177748 w 279328"/>
              <a:gd name="connsiteY29" fmla="*/ 12697 h 253935"/>
              <a:gd name="connsiteX30" fmla="*/ 99679 w 279328"/>
              <a:gd name="connsiteY30" fmla="*/ 50858 h 253935"/>
              <a:gd name="connsiteX31" fmla="*/ 84380 w 279328"/>
              <a:gd name="connsiteY31" fmla="*/ 51986 h 253935"/>
              <a:gd name="connsiteX32" fmla="*/ 177748 w 279328"/>
              <a:gd name="connsiteY32" fmla="*/ 0 h 253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79328" h="253935">
                <a:moveTo>
                  <a:pt x="101580" y="76181"/>
                </a:moveTo>
                <a:cubicBezTo>
                  <a:pt x="52568" y="76181"/>
                  <a:pt x="12699" y="108934"/>
                  <a:pt x="12699" y="149187"/>
                </a:cubicBezTo>
                <a:cubicBezTo>
                  <a:pt x="12699" y="168796"/>
                  <a:pt x="22139" y="187230"/>
                  <a:pt x="39300" y="201126"/>
                </a:cubicBezTo>
                <a:cubicBezTo>
                  <a:pt x="43257" y="204324"/>
                  <a:pt x="44925" y="209579"/>
                  <a:pt x="43516" y="214469"/>
                </a:cubicBezTo>
                <a:lnTo>
                  <a:pt x="38239" y="232950"/>
                </a:lnTo>
                <a:lnTo>
                  <a:pt x="71423" y="220183"/>
                </a:lnTo>
                <a:cubicBezTo>
                  <a:pt x="72884" y="219630"/>
                  <a:pt x="74436" y="219348"/>
                  <a:pt x="75988" y="219348"/>
                </a:cubicBezTo>
                <a:cubicBezTo>
                  <a:pt x="76893" y="219348"/>
                  <a:pt x="77811" y="219442"/>
                  <a:pt x="78703" y="219642"/>
                </a:cubicBezTo>
                <a:cubicBezTo>
                  <a:pt x="86437" y="221335"/>
                  <a:pt x="94131" y="222193"/>
                  <a:pt x="101580" y="222193"/>
                </a:cubicBezTo>
                <a:cubicBezTo>
                  <a:pt x="150578" y="222193"/>
                  <a:pt x="190447" y="189440"/>
                  <a:pt x="190447" y="149187"/>
                </a:cubicBezTo>
                <a:cubicBezTo>
                  <a:pt x="190447" y="108934"/>
                  <a:pt x="150578" y="76181"/>
                  <a:pt x="101580" y="76181"/>
                </a:cubicBezTo>
                <a:close/>
                <a:moveTo>
                  <a:pt x="101580" y="63484"/>
                </a:moveTo>
                <a:cubicBezTo>
                  <a:pt x="157665" y="63484"/>
                  <a:pt x="203146" y="101856"/>
                  <a:pt x="203146" y="149187"/>
                </a:cubicBezTo>
                <a:cubicBezTo>
                  <a:pt x="203146" y="196518"/>
                  <a:pt x="157665" y="234890"/>
                  <a:pt x="101580" y="234890"/>
                </a:cubicBezTo>
                <a:cubicBezTo>
                  <a:pt x="92708" y="234890"/>
                  <a:pt x="84173" y="233844"/>
                  <a:pt x="75988" y="232045"/>
                </a:cubicBezTo>
                <a:lnTo>
                  <a:pt x="19049" y="253935"/>
                </a:lnTo>
                <a:lnTo>
                  <a:pt x="31321" y="210990"/>
                </a:lnTo>
                <a:cubicBezTo>
                  <a:pt x="12052" y="195389"/>
                  <a:pt x="0" y="173499"/>
                  <a:pt x="0" y="149187"/>
                </a:cubicBezTo>
                <a:cubicBezTo>
                  <a:pt x="0" y="101856"/>
                  <a:pt x="45481" y="63484"/>
                  <a:pt x="101580" y="63484"/>
                </a:cubicBezTo>
                <a:close/>
                <a:moveTo>
                  <a:pt x="177748" y="0"/>
                </a:moveTo>
                <a:cubicBezTo>
                  <a:pt x="233860" y="0"/>
                  <a:pt x="279328" y="38373"/>
                  <a:pt x="279328" y="85703"/>
                </a:cubicBezTo>
                <a:cubicBezTo>
                  <a:pt x="279328" y="110015"/>
                  <a:pt x="267288" y="131905"/>
                  <a:pt x="248007" y="147506"/>
                </a:cubicBezTo>
                <a:lnTo>
                  <a:pt x="260279" y="190451"/>
                </a:lnTo>
                <a:lnTo>
                  <a:pt x="212225" y="171971"/>
                </a:lnTo>
                <a:cubicBezTo>
                  <a:pt x="213376" y="167856"/>
                  <a:pt x="214320" y="163671"/>
                  <a:pt x="214837" y="159368"/>
                </a:cubicBezTo>
                <a:lnTo>
                  <a:pt x="241089" y="169466"/>
                </a:lnTo>
                <a:lnTo>
                  <a:pt x="235799" y="150986"/>
                </a:lnTo>
                <a:cubicBezTo>
                  <a:pt x="234403" y="146107"/>
                  <a:pt x="236071" y="140840"/>
                  <a:pt x="240028" y="137631"/>
                </a:cubicBezTo>
                <a:cubicBezTo>
                  <a:pt x="257189" y="123746"/>
                  <a:pt x="266629" y="105313"/>
                  <a:pt x="266629" y="85703"/>
                </a:cubicBezTo>
                <a:cubicBezTo>
                  <a:pt x="266629" y="45450"/>
                  <a:pt x="226760" y="12697"/>
                  <a:pt x="177748" y="12697"/>
                </a:cubicBezTo>
                <a:cubicBezTo>
                  <a:pt x="144100" y="12697"/>
                  <a:pt x="114770" y="28145"/>
                  <a:pt x="99679" y="50858"/>
                </a:cubicBezTo>
                <a:cubicBezTo>
                  <a:pt x="94480" y="50928"/>
                  <a:pt x="89385" y="51340"/>
                  <a:pt x="84380" y="51986"/>
                </a:cubicBezTo>
                <a:cubicBezTo>
                  <a:pt x="99899" y="21408"/>
                  <a:pt x="135862" y="0"/>
                  <a:pt x="177748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reeform: Shape 29">
            <a:extLst>
              <a:ext uri="{FF2B5EF4-FFF2-40B4-BE49-F238E27FC236}">
                <a16:creationId xmlns:a16="http://schemas.microsoft.com/office/drawing/2014/main" id="{001D0704-A2D4-43F3-B88F-483C4F7F26C9}"/>
              </a:ext>
            </a:extLst>
          </p:cNvPr>
          <p:cNvSpPr/>
          <p:nvPr/>
        </p:nvSpPr>
        <p:spPr>
          <a:xfrm>
            <a:off x="155316" y="4368712"/>
            <a:ext cx="288000" cy="288000"/>
          </a:xfrm>
          <a:custGeom>
            <a:avLst/>
            <a:gdLst>
              <a:gd name="connsiteX0" fmla="*/ 228545 w 279328"/>
              <a:gd name="connsiteY0" fmla="*/ 0 h 279328"/>
              <a:gd name="connsiteX1" fmla="*/ 279328 w 279328"/>
              <a:gd name="connsiteY1" fmla="*/ 50784 h 279328"/>
              <a:gd name="connsiteX2" fmla="*/ 264443 w 279328"/>
              <a:gd name="connsiteY2" fmla="*/ 86695 h 279328"/>
              <a:gd name="connsiteX3" fmla="*/ 93045 w 279328"/>
              <a:gd name="connsiteY3" fmla="*/ 258107 h 279328"/>
              <a:gd name="connsiteX4" fmla="*/ 0 w 279328"/>
              <a:gd name="connsiteY4" fmla="*/ 279328 h 279328"/>
              <a:gd name="connsiteX5" fmla="*/ 21221 w 279328"/>
              <a:gd name="connsiteY5" fmla="*/ 186283 h 279328"/>
              <a:gd name="connsiteX6" fmla="*/ 192633 w 279328"/>
              <a:gd name="connsiteY6" fmla="*/ 14885 h 279328"/>
              <a:gd name="connsiteX7" fmla="*/ 228545 w 279328"/>
              <a:gd name="connsiteY7" fmla="*/ 0 h 279328"/>
              <a:gd name="connsiteX8" fmla="*/ 228545 w 279328"/>
              <a:gd name="connsiteY8" fmla="*/ 12699 h 279328"/>
              <a:gd name="connsiteX9" fmla="*/ 201608 w 279328"/>
              <a:gd name="connsiteY9" fmla="*/ 23859 h 279328"/>
              <a:gd name="connsiteX10" fmla="*/ 187059 w 279328"/>
              <a:gd name="connsiteY10" fmla="*/ 38408 h 279328"/>
              <a:gd name="connsiteX11" fmla="*/ 240920 w 279328"/>
              <a:gd name="connsiteY11" fmla="*/ 92282 h 279328"/>
              <a:gd name="connsiteX12" fmla="*/ 255469 w 279328"/>
              <a:gd name="connsiteY12" fmla="*/ 77721 h 279328"/>
              <a:gd name="connsiteX13" fmla="*/ 266629 w 279328"/>
              <a:gd name="connsiteY13" fmla="*/ 50784 h 279328"/>
              <a:gd name="connsiteX14" fmla="*/ 228545 w 279328"/>
              <a:gd name="connsiteY14" fmla="*/ 12699 h 279328"/>
              <a:gd name="connsiteX15" fmla="*/ 178072 w 279328"/>
              <a:gd name="connsiteY15" fmla="*/ 47395 h 279328"/>
              <a:gd name="connsiteX16" fmla="*/ 41356 w 279328"/>
              <a:gd name="connsiteY16" fmla="*/ 184098 h 279328"/>
              <a:gd name="connsiteX17" fmla="*/ 88881 w 279328"/>
              <a:gd name="connsiteY17" fmla="*/ 184098 h 279328"/>
              <a:gd name="connsiteX18" fmla="*/ 95230 w 279328"/>
              <a:gd name="connsiteY18" fmla="*/ 190448 h 279328"/>
              <a:gd name="connsiteX19" fmla="*/ 95230 w 279328"/>
              <a:gd name="connsiteY19" fmla="*/ 237972 h 279328"/>
              <a:gd name="connsiteX20" fmla="*/ 231933 w 279328"/>
              <a:gd name="connsiteY20" fmla="*/ 101257 h 279328"/>
              <a:gd name="connsiteX21" fmla="*/ 178072 w 279328"/>
              <a:gd name="connsiteY21" fmla="*/ 47395 h 279328"/>
              <a:gd name="connsiteX22" fmla="*/ 33080 w 279328"/>
              <a:gd name="connsiteY22" fmla="*/ 196797 h 279328"/>
              <a:gd name="connsiteX23" fmla="*/ 22695 w 279328"/>
              <a:gd name="connsiteY23" fmla="*/ 241244 h 279328"/>
              <a:gd name="connsiteX24" fmla="*/ 38084 w 279328"/>
              <a:gd name="connsiteY24" fmla="*/ 241244 h 279328"/>
              <a:gd name="connsiteX25" fmla="*/ 38084 w 279328"/>
              <a:gd name="connsiteY25" fmla="*/ 256633 h 279328"/>
              <a:gd name="connsiteX26" fmla="*/ 82531 w 279328"/>
              <a:gd name="connsiteY26" fmla="*/ 246248 h 279328"/>
              <a:gd name="connsiteX27" fmla="*/ 82531 w 279328"/>
              <a:gd name="connsiteY27" fmla="*/ 196797 h 279328"/>
              <a:gd name="connsiteX28" fmla="*/ 33080 w 279328"/>
              <a:gd name="connsiteY28" fmla="*/ 196797 h 27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9328" h="279328">
                <a:moveTo>
                  <a:pt x="228545" y="0"/>
                </a:moveTo>
                <a:cubicBezTo>
                  <a:pt x="256594" y="0"/>
                  <a:pt x="279328" y="22734"/>
                  <a:pt x="279328" y="50784"/>
                </a:cubicBezTo>
                <a:cubicBezTo>
                  <a:pt x="279328" y="64815"/>
                  <a:pt x="273638" y="77514"/>
                  <a:pt x="264443" y="86695"/>
                </a:cubicBezTo>
                <a:lnTo>
                  <a:pt x="93045" y="258107"/>
                </a:lnTo>
                <a:lnTo>
                  <a:pt x="0" y="279328"/>
                </a:lnTo>
                <a:lnTo>
                  <a:pt x="21221" y="186283"/>
                </a:lnTo>
                <a:lnTo>
                  <a:pt x="192633" y="14885"/>
                </a:lnTo>
                <a:cubicBezTo>
                  <a:pt x="201814" y="5677"/>
                  <a:pt x="214514" y="0"/>
                  <a:pt x="228545" y="0"/>
                </a:cubicBezTo>
                <a:close/>
                <a:moveTo>
                  <a:pt x="228545" y="12699"/>
                </a:moveTo>
                <a:cubicBezTo>
                  <a:pt x="211966" y="12699"/>
                  <a:pt x="201608" y="23859"/>
                  <a:pt x="201608" y="23859"/>
                </a:cubicBezTo>
                <a:lnTo>
                  <a:pt x="187059" y="38408"/>
                </a:lnTo>
                <a:lnTo>
                  <a:pt x="240920" y="92282"/>
                </a:lnTo>
                <a:lnTo>
                  <a:pt x="255469" y="77721"/>
                </a:lnTo>
                <a:cubicBezTo>
                  <a:pt x="262361" y="70828"/>
                  <a:pt x="266629" y="61310"/>
                  <a:pt x="266629" y="50784"/>
                </a:cubicBezTo>
                <a:cubicBezTo>
                  <a:pt x="266629" y="29743"/>
                  <a:pt x="249585" y="12699"/>
                  <a:pt x="228545" y="12699"/>
                </a:cubicBezTo>
                <a:close/>
                <a:moveTo>
                  <a:pt x="178072" y="47395"/>
                </a:moveTo>
                <a:lnTo>
                  <a:pt x="41356" y="184098"/>
                </a:lnTo>
                <a:lnTo>
                  <a:pt x="88881" y="184098"/>
                </a:lnTo>
                <a:cubicBezTo>
                  <a:pt x="92385" y="184098"/>
                  <a:pt x="95230" y="186943"/>
                  <a:pt x="95230" y="190448"/>
                </a:cubicBezTo>
                <a:lnTo>
                  <a:pt x="95230" y="237972"/>
                </a:lnTo>
                <a:cubicBezTo>
                  <a:pt x="95230" y="237972"/>
                  <a:pt x="231933" y="101257"/>
                  <a:pt x="231933" y="101257"/>
                </a:cubicBezTo>
                <a:lnTo>
                  <a:pt x="178072" y="47395"/>
                </a:lnTo>
                <a:close/>
                <a:moveTo>
                  <a:pt x="33080" y="196797"/>
                </a:moveTo>
                <a:lnTo>
                  <a:pt x="22695" y="241244"/>
                </a:lnTo>
                <a:lnTo>
                  <a:pt x="38084" y="241244"/>
                </a:lnTo>
                <a:lnTo>
                  <a:pt x="38084" y="256633"/>
                </a:lnTo>
                <a:lnTo>
                  <a:pt x="82531" y="246248"/>
                </a:lnTo>
                <a:cubicBezTo>
                  <a:pt x="82531" y="246248"/>
                  <a:pt x="82531" y="196797"/>
                  <a:pt x="82531" y="196797"/>
                </a:cubicBezTo>
                <a:lnTo>
                  <a:pt x="33080" y="196797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Freeform: Shape 32">
            <a:extLst>
              <a:ext uri="{FF2B5EF4-FFF2-40B4-BE49-F238E27FC236}">
                <a16:creationId xmlns:a16="http://schemas.microsoft.com/office/drawing/2014/main" id="{45080E8D-63B4-4A45-BB4E-55CFA1E3BE11}"/>
              </a:ext>
            </a:extLst>
          </p:cNvPr>
          <p:cNvSpPr/>
          <p:nvPr/>
        </p:nvSpPr>
        <p:spPr>
          <a:xfrm>
            <a:off x="176720" y="4911225"/>
            <a:ext cx="288000" cy="288000"/>
          </a:xfrm>
          <a:custGeom>
            <a:avLst/>
            <a:gdLst>
              <a:gd name="connsiteX0" fmla="*/ 199640 w 203146"/>
              <a:gd name="connsiteY0" fmla="*/ 631 h 279300"/>
              <a:gd name="connsiteX1" fmla="*/ 202474 w 203146"/>
              <a:gd name="connsiteY1" fmla="*/ 9154 h 279300"/>
              <a:gd name="connsiteX2" fmla="*/ 169535 w 203146"/>
              <a:gd name="connsiteY2" fmla="*/ 41601 h 279300"/>
              <a:gd name="connsiteX3" fmla="*/ 117778 w 203146"/>
              <a:gd name="connsiteY3" fmla="*/ 37398 h 279300"/>
              <a:gd name="connsiteX4" fmla="*/ 88305 w 203146"/>
              <a:gd name="connsiteY4" fmla="*/ 34972 h 279300"/>
              <a:gd name="connsiteX5" fmla="*/ 76950 w 203146"/>
              <a:gd name="connsiteY5" fmla="*/ 51123 h 279300"/>
              <a:gd name="connsiteX6" fmla="*/ 139665 w 203146"/>
              <a:gd name="connsiteY6" fmla="*/ 120583 h 279300"/>
              <a:gd name="connsiteX7" fmla="*/ 139665 w 203146"/>
              <a:gd name="connsiteY7" fmla="*/ 209464 h 279300"/>
              <a:gd name="connsiteX8" fmla="*/ 69837 w 203146"/>
              <a:gd name="connsiteY8" fmla="*/ 279300 h 279300"/>
              <a:gd name="connsiteX9" fmla="*/ 0 w 203146"/>
              <a:gd name="connsiteY9" fmla="*/ 209464 h 279300"/>
              <a:gd name="connsiteX10" fmla="*/ 0 w 203146"/>
              <a:gd name="connsiteY10" fmla="*/ 120583 h 279300"/>
              <a:gd name="connsiteX11" fmla="*/ 64028 w 203146"/>
              <a:gd name="connsiteY11" fmla="*/ 51059 h 279300"/>
              <a:gd name="connsiteX12" fmla="*/ 81636 w 203146"/>
              <a:gd name="connsiteY12" fmla="*/ 24165 h 279300"/>
              <a:gd name="connsiteX13" fmla="*/ 123455 w 203146"/>
              <a:gd name="connsiteY13" fmla="*/ 26033 h 279300"/>
              <a:gd name="connsiteX14" fmla="*/ 191120 w 203146"/>
              <a:gd name="connsiteY14" fmla="*/ 3485 h 279300"/>
              <a:gd name="connsiteX15" fmla="*/ 199640 w 203146"/>
              <a:gd name="connsiteY15" fmla="*/ 631 h 279300"/>
              <a:gd name="connsiteX16" fmla="*/ 63480 w 203146"/>
              <a:gd name="connsiteY16" fmla="*/ 63824 h 279300"/>
              <a:gd name="connsiteX17" fmla="*/ 12696 w 203146"/>
              <a:gd name="connsiteY17" fmla="*/ 120583 h 279300"/>
              <a:gd name="connsiteX18" fmla="*/ 12696 w 203146"/>
              <a:gd name="connsiteY18" fmla="*/ 126940 h 279300"/>
              <a:gd name="connsiteX19" fmla="*/ 63480 w 203146"/>
              <a:gd name="connsiteY19" fmla="*/ 126940 h 279300"/>
              <a:gd name="connsiteX20" fmla="*/ 63480 w 203146"/>
              <a:gd name="connsiteY20" fmla="*/ 63824 h 279300"/>
              <a:gd name="connsiteX21" fmla="*/ 76185 w 203146"/>
              <a:gd name="connsiteY21" fmla="*/ 63824 h 279300"/>
              <a:gd name="connsiteX22" fmla="*/ 76185 w 203146"/>
              <a:gd name="connsiteY22" fmla="*/ 126940 h 279300"/>
              <a:gd name="connsiteX23" fmla="*/ 126969 w 203146"/>
              <a:gd name="connsiteY23" fmla="*/ 126940 h 279300"/>
              <a:gd name="connsiteX24" fmla="*/ 126969 w 203146"/>
              <a:gd name="connsiteY24" fmla="*/ 120583 h 279300"/>
              <a:gd name="connsiteX25" fmla="*/ 76185 w 203146"/>
              <a:gd name="connsiteY25" fmla="*/ 63824 h 279300"/>
              <a:gd name="connsiteX26" fmla="*/ 12696 w 203146"/>
              <a:gd name="connsiteY26" fmla="*/ 139628 h 279300"/>
              <a:gd name="connsiteX27" fmla="*/ 12696 w 203146"/>
              <a:gd name="connsiteY27" fmla="*/ 209464 h 279300"/>
              <a:gd name="connsiteX28" fmla="*/ 69837 w 203146"/>
              <a:gd name="connsiteY28" fmla="*/ 266599 h 279300"/>
              <a:gd name="connsiteX29" fmla="*/ 126969 w 203146"/>
              <a:gd name="connsiteY29" fmla="*/ 209464 h 279300"/>
              <a:gd name="connsiteX30" fmla="*/ 126969 w 203146"/>
              <a:gd name="connsiteY30" fmla="*/ 139628 h 279300"/>
              <a:gd name="connsiteX31" fmla="*/ 12696 w 203146"/>
              <a:gd name="connsiteY31" fmla="*/ 139628 h 2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3146" h="279300">
                <a:moveTo>
                  <a:pt x="199640" y="631"/>
                </a:moveTo>
                <a:cubicBezTo>
                  <a:pt x="202777" y="2214"/>
                  <a:pt x="204042" y="6015"/>
                  <a:pt x="202474" y="9154"/>
                </a:cubicBezTo>
                <a:cubicBezTo>
                  <a:pt x="195068" y="23970"/>
                  <a:pt x="184451" y="35802"/>
                  <a:pt x="169535" y="41601"/>
                </a:cubicBezTo>
                <a:cubicBezTo>
                  <a:pt x="157349" y="46349"/>
                  <a:pt x="141904" y="49450"/>
                  <a:pt x="117778" y="37398"/>
                </a:cubicBezTo>
                <a:cubicBezTo>
                  <a:pt x="103400" y="30210"/>
                  <a:pt x="97374" y="29367"/>
                  <a:pt x="88305" y="34972"/>
                </a:cubicBezTo>
                <a:cubicBezTo>
                  <a:pt x="82089" y="38812"/>
                  <a:pt x="78415" y="45143"/>
                  <a:pt x="76950" y="51123"/>
                </a:cubicBezTo>
                <a:cubicBezTo>
                  <a:pt x="112176" y="54691"/>
                  <a:pt x="139665" y="84426"/>
                  <a:pt x="139665" y="120583"/>
                </a:cubicBezTo>
                <a:lnTo>
                  <a:pt x="139665" y="209464"/>
                </a:lnTo>
                <a:cubicBezTo>
                  <a:pt x="139665" y="248034"/>
                  <a:pt x="108398" y="279300"/>
                  <a:pt x="69837" y="279300"/>
                </a:cubicBezTo>
                <a:cubicBezTo>
                  <a:pt x="31268" y="279300"/>
                  <a:pt x="0" y="248034"/>
                  <a:pt x="0" y="209464"/>
                </a:cubicBezTo>
                <a:lnTo>
                  <a:pt x="0" y="120583"/>
                </a:lnTo>
                <a:cubicBezTo>
                  <a:pt x="0" y="83985"/>
                  <a:pt x="28188" y="54004"/>
                  <a:pt x="64028" y="51059"/>
                </a:cubicBezTo>
                <a:cubicBezTo>
                  <a:pt x="65832" y="40083"/>
                  <a:pt x="72312" y="29938"/>
                  <a:pt x="81636" y="24165"/>
                </a:cubicBezTo>
                <a:cubicBezTo>
                  <a:pt x="90714" y="18573"/>
                  <a:pt x="103844" y="14966"/>
                  <a:pt x="123455" y="26033"/>
                </a:cubicBezTo>
                <a:cubicBezTo>
                  <a:pt x="157906" y="45467"/>
                  <a:pt x="176865" y="25228"/>
                  <a:pt x="191120" y="3485"/>
                </a:cubicBezTo>
                <a:cubicBezTo>
                  <a:pt x="193047" y="540"/>
                  <a:pt x="196495" y="-926"/>
                  <a:pt x="199640" y="631"/>
                </a:cubicBezTo>
                <a:close/>
                <a:moveTo>
                  <a:pt x="63480" y="63824"/>
                </a:moveTo>
                <a:cubicBezTo>
                  <a:pt x="34914" y="66990"/>
                  <a:pt x="12696" y="91185"/>
                  <a:pt x="12696" y="120583"/>
                </a:cubicBezTo>
                <a:lnTo>
                  <a:pt x="12696" y="126940"/>
                </a:lnTo>
                <a:lnTo>
                  <a:pt x="63480" y="126940"/>
                </a:lnTo>
                <a:lnTo>
                  <a:pt x="63480" y="63824"/>
                </a:lnTo>
                <a:close/>
                <a:moveTo>
                  <a:pt x="76185" y="63824"/>
                </a:moveTo>
                <a:lnTo>
                  <a:pt x="76185" y="126940"/>
                </a:lnTo>
                <a:lnTo>
                  <a:pt x="126969" y="126940"/>
                </a:lnTo>
                <a:lnTo>
                  <a:pt x="126969" y="120583"/>
                </a:lnTo>
                <a:cubicBezTo>
                  <a:pt x="126969" y="91185"/>
                  <a:pt x="104751" y="66990"/>
                  <a:pt x="76185" y="63824"/>
                </a:cubicBezTo>
                <a:close/>
                <a:moveTo>
                  <a:pt x="12696" y="139628"/>
                </a:moveTo>
                <a:lnTo>
                  <a:pt x="12696" y="209464"/>
                </a:lnTo>
                <a:cubicBezTo>
                  <a:pt x="12696" y="241029"/>
                  <a:pt x="38277" y="266599"/>
                  <a:pt x="69837" y="266599"/>
                </a:cubicBezTo>
                <a:cubicBezTo>
                  <a:pt x="101388" y="266599"/>
                  <a:pt x="126969" y="241029"/>
                  <a:pt x="126969" y="209464"/>
                </a:cubicBezTo>
                <a:cubicBezTo>
                  <a:pt x="126969" y="209464"/>
                  <a:pt x="126969" y="139628"/>
                  <a:pt x="126969" y="139628"/>
                </a:cubicBezTo>
                <a:lnTo>
                  <a:pt x="12696" y="139628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6A7D20C-68B4-4583-9B8A-459624CDF3BC}"/>
              </a:ext>
            </a:extLst>
          </p:cNvPr>
          <p:cNvSpPr/>
          <p:nvPr/>
        </p:nvSpPr>
        <p:spPr>
          <a:xfrm>
            <a:off x="774123" y="3221102"/>
            <a:ext cx="6096000" cy="19856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dirty="0">
                <a:solidFill>
                  <a:srgbClr val="003E9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392000</a:t>
            </a:r>
            <a:r>
              <a:rPr lang="ru-RU" sz="1600" dirty="0">
                <a:solidFill>
                  <a:srgbClr val="003E9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г. Тамбов, ул. Володарского, д.7</a:t>
            </a:r>
            <a:endParaRPr lang="en-US" sz="1600" dirty="0">
              <a:solidFill>
                <a:srgbClr val="003E9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200000"/>
              </a:lnSpc>
            </a:pPr>
            <a:r>
              <a:rPr lang="ru-RU" sz="1600" dirty="0">
                <a:solidFill>
                  <a:srgbClr val="003E9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(4752) 72-30-83</a:t>
            </a:r>
            <a:endParaRPr lang="en-US" sz="1600" dirty="0">
              <a:solidFill>
                <a:srgbClr val="003E9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600" u="sng" dirty="0">
                <a:solidFill>
                  <a:srgbClr val="FF4C18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odush@obraz.tambov.gov.ru</a:t>
            </a:r>
            <a:endParaRPr lang="en-US" sz="1600" u="sng" dirty="0">
              <a:solidFill>
                <a:srgbClr val="FF4C1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600" dirty="0">
                <a:solidFill>
                  <a:srgbClr val="FF4C18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http://odush.68edu.ru/</a:t>
            </a:r>
            <a:endParaRPr lang="ru-RU" sz="1600" dirty="0">
              <a:solidFill>
                <a:srgbClr val="FF4C1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4B45DEC-48DD-4A97-A938-73A400BB8FD4}"/>
              </a:ext>
            </a:extLst>
          </p:cNvPr>
          <p:cNvSpPr/>
          <p:nvPr/>
        </p:nvSpPr>
        <p:spPr>
          <a:xfrm>
            <a:off x="774123" y="2369157"/>
            <a:ext cx="3170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3E9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Малахов Дмитрий Петрович, </a:t>
            </a:r>
          </a:p>
          <a:p>
            <a:r>
              <a:rPr lang="ru-RU" sz="1600" dirty="0">
                <a:solidFill>
                  <a:srgbClr val="003E9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директор ТОГБОУ ДО «ОДЮСШ»</a:t>
            </a:r>
          </a:p>
        </p:txBody>
      </p:sp>
    </p:spTree>
    <p:extLst>
      <p:ext uri="{BB962C8B-B14F-4D97-AF65-F5344CB8AC3E}">
        <p14:creationId xmlns:p14="http://schemas.microsoft.com/office/powerpoint/2010/main" val="2219725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867</TotalTime>
  <Words>536</Words>
  <Application>Microsoft Office PowerPoint</Application>
  <PresentationFormat>Экран (4:3)</PresentationFormat>
  <Paragraphs>70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Noto Sans</vt:lpstr>
      <vt:lpstr>Wingdings</vt:lpstr>
      <vt:lpstr>Office Theme</vt:lpstr>
      <vt:lpstr>Готовность  Тамбовской области к реализации  ФЗ от 30.04.2021 г. № 127-ФЗ «О внесении изменений в Федеральный закон  «О физической культуре и спорте  в Российской Федерации»  и ФЗ «Об образовании  в Российской Федерации»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Овечкин Александр Аркадьевич</cp:lastModifiedBy>
  <cp:revision>110</cp:revision>
  <dcterms:created xsi:type="dcterms:W3CDTF">2016-11-18T14:12:19Z</dcterms:created>
  <dcterms:modified xsi:type="dcterms:W3CDTF">2023-08-17T12:42:32Z</dcterms:modified>
</cp:coreProperties>
</file>