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419" r:id="rId3"/>
    <p:sldId id="421" r:id="rId4"/>
    <p:sldId id="422" r:id="rId5"/>
    <p:sldId id="403" r:id="rId6"/>
    <p:sldId id="316" r:id="rId7"/>
    <p:sldId id="315" r:id="rId8"/>
    <p:sldId id="425" r:id="rId9"/>
    <p:sldId id="329" r:id="rId10"/>
    <p:sldId id="426" r:id="rId11"/>
    <p:sldId id="404" r:id="rId12"/>
    <p:sldId id="418" r:id="rId13"/>
    <p:sldId id="412" r:id="rId14"/>
    <p:sldId id="405" r:id="rId15"/>
    <p:sldId id="420" r:id="rId16"/>
    <p:sldId id="417" r:id="rId17"/>
    <p:sldId id="409" r:id="rId18"/>
    <p:sldId id="428" r:id="rId19"/>
    <p:sldId id="427" r:id="rId20"/>
    <p:sldId id="413" r:id="rId21"/>
    <p:sldId id="429" r:id="rId22"/>
    <p:sldId id="43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5" autoAdjust="0"/>
    <p:restoredTop sz="94727" autoAdjust="0"/>
  </p:normalViewPr>
  <p:slideViewPr>
    <p:cSldViewPr>
      <p:cViewPr>
        <p:scale>
          <a:sx n="74" d="100"/>
          <a:sy n="74" d="100"/>
        </p:scale>
        <p:origin x="-2694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96E4F-C171-426B-ADC8-B62F17DFDAA5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2ABBD-ECC1-4F9E-BFC5-04BAF5743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90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4" name="Shape 5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8627" indent="-268627">
              <a:buSzPct val="75000"/>
              <a:buChar char="•"/>
            </a:pPr>
            <a:endParaRPr lang="is-IS" baseline="0" dirty="0"/>
          </a:p>
          <a:p>
            <a:pPr marL="268627" indent="-268627">
              <a:buSzPct val="75000"/>
              <a:buChar char="•"/>
            </a:pPr>
            <a:endParaRPr lang="is-IS" baseline="0" dirty="0"/>
          </a:p>
          <a:p>
            <a:pPr marL="268627" indent="-268627">
              <a:buSzPct val="75000"/>
              <a:buChar char="•"/>
            </a:pPr>
            <a:endParaRPr lang="en-US"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318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2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43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29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"/>
          <p:cNvSpPr/>
          <p:nvPr/>
        </p:nvSpPr>
        <p:spPr>
          <a:xfrm flipH="1">
            <a:off x="3292153" y="-1"/>
            <a:ext cx="5852369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48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/>
          <a:lstStyle/>
          <a:p>
            <a:pPr defTabSz="41275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ade Gothic for Nike 365 BdCn"/>
              </a:defRPr>
            </a:pPr>
            <a:endParaRPr sz="900"/>
          </a:p>
        </p:txBody>
      </p:sp>
      <p:sp>
        <p:nvSpPr>
          <p:cNvPr id="227" name="Line"/>
          <p:cNvSpPr/>
          <p:nvPr/>
        </p:nvSpPr>
        <p:spPr>
          <a:xfrm rot="1800000" flipH="1" flipV="1">
            <a:off x="3231911" y="-241223"/>
            <a:ext cx="1479152" cy="7360357"/>
          </a:xfrm>
          <a:prstGeom prst="line">
            <a:avLst/>
          </a:prstGeom>
          <a:noFill/>
          <a:ln w="889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 algn="ctr">
              <a:defRPr sz="3200" cap="none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86346" y="381794"/>
            <a:ext cx="5856685" cy="3003550"/>
          </a:xfrm>
          <a:custGeom>
            <a:avLst/>
            <a:gdLst>
              <a:gd name="connsiteX0" fmla="*/ 0 w 13960475"/>
              <a:gd name="connsiteY0" fmla="*/ 0 h 6007100"/>
              <a:gd name="connsiteX1" fmla="*/ 13960475 w 13960475"/>
              <a:gd name="connsiteY1" fmla="*/ 0 h 6007100"/>
              <a:gd name="connsiteX2" fmla="*/ 13960475 w 13960475"/>
              <a:gd name="connsiteY2" fmla="*/ 6007100 h 6007100"/>
              <a:gd name="connsiteX3" fmla="*/ 0 w 13960475"/>
              <a:gd name="connsiteY3" fmla="*/ 6007100 h 6007100"/>
              <a:gd name="connsiteX4" fmla="*/ 0 w 13960475"/>
              <a:gd name="connsiteY4" fmla="*/ 0 h 6007100"/>
              <a:gd name="connsiteX0" fmla="*/ 0 w 15617825"/>
              <a:gd name="connsiteY0" fmla="*/ 0 h 6007100"/>
              <a:gd name="connsiteX1" fmla="*/ 15617825 w 15617825"/>
              <a:gd name="connsiteY1" fmla="*/ 0 h 6007100"/>
              <a:gd name="connsiteX2" fmla="*/ 13960475 w 15617825"/>
              <a:gd name="connsiteY2" fmla="*/ 6007100 h 6007100"/>
              <a:gd name="connsiteX3" fmla="*/ 0 w 15617825"/>
              <a:gd name="connsiteY3" fmla="*/ 6007100 h 6007100"/>
              <a:gd name="connsiteX4" fmla="*/ 0 w 15617825"/>
              <a:gd name="connsiteY4" fmla="*/ 0 h 6007100"/>
              <a:gd name="connsiteX0" fmla="*/ 0 w 15617825"/>
              <a:gd name="connsiteY0" fmla="*/ 0 h 6007100"/>
              <a:gd name="connsiteX1" fmla="*/ 15617825 w 15617825"/>
              <a:gd name="connsiteY1" fmla="*/ 0 h 6007100"/>
              <a:gd name="connsiteX2" fmla="*/ 13999664 w 15617825"/>
              <a:gd name="connsiteY2" fmla="*/ 6007100 h 6007100"/>
              <a:gd name="connsiteX3" fmla="*/ 0 w 15617825"/>
              <a:gd name="connsiteY3" fmla="*/ 6007100 h 6007100"/>
              <a:gd name="connsiteX4" fmla="*/ 0 w 15617825"/>
              <a:gd name="connsiteY4" fmla="*/ 0 h 600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7825" h="6007100">
                <a:moveTo>
                  <a:pt x="0" y="0"/>
                </a:moveTo>
                <a:lnTo>
                  <a:pt x="15617825" y="0"/>
                </a:lnTo>
                <a:lnTo>
                  <a:pt x="13999664" y="6007100"/>
                </a:lnTo>
                <a:lnTo>
                  <a:pt x="0" y="60071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89166" y="381595"/>
            <a:ext cx="3869085" cy="6098580"/>
          </a:xfrm>
          <a:custGeom>
            <a:avLst/>
            <a:gdLst>
              <a:gd name="connsiteX0" fmla="*/ 0 w 10317560"/>
              <a:gd name="connsiteY0" fmla="*/ 0 h 12197160"/>
              <a:gd name="connsiteX1" fmla="*/ 10317560 w 10317560"/>
              <a:gd name="connsiteY1" fmla="*/ 0 h 12197160"/>
              <a:gd name="connsiteX2" fmla="*/ 10317560 w 10317560"/>
              <a:gd name="connsiteY2" fmla="*/ 12197160 h 12197160"/>
              <a:gd name="connsiteX3" fmla="*/ 0 w 10317560"/>
              <a:gd name="connsiteY3" fmla="*/ 12197160 h 12197160"/>
              <a:gd name="connsiteX4" fmla="*/ 0 w 10317560"/>
              <a:gd name="connsiteY4" fmla="*/ 0 h 12197160"/>
              <a:gd name="connsiteX0" fmla="*/ 3263705 w 10317560"/>
              <a:gd name="connsiteY0" fmla="*/ 0 h 12197160"/>
              <a:gd name="connsiteX1" fmla="*/ 10317560 w 10317560"/>
              <a:gd name="connsiteY1" fmla="*/ 0 h 12197160"/>
              <a:gd name="connsiteX2" fmla="*/ 10317560 w 10317560"/>
              <a:gd name="connsiteY2" fmla="*/ 12197160 h 12197160"/>
              <a:gd name="connsiteX3" fmla="*/ 0 w 10317560"/>
              <a:gd name="connsiteY3" fmla="*/ 12197160 h 12197160"/>
              <a:gd name="connsiteX4" fmla="*/ 3263705 w 10317560"/>
              <a:gd name="connsiteY4" fmla="*/ 0 h 1219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7560" h="12197160">
                <a:moveTo>
                  <a:pt x="3263705" y="0"/>
                </a:moveTo>
                <a:lnTo>
                  <a:pt x="10317560" y="0"/>
                </a:lnTo>
                <a:lnTo>
                  <a:pt x="10317560" y="12197160"/>
                </a:lnTo>
                <a:lnTo>
                  <a:pt x="0" y="12197160"/>
                </a:lnTo>
                <a:lnTo>
                  <a:pt x="3263705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86345" y="3476625"/>
            <a:ext cx="2291358" cy="3003550"/>
          </a:xfrm>
          <a:custGeom>
            <a:avLst/>
            <a:gdLst>
              <a:gd name="connsiteX0" fmla="*/ 0 w 6110287"/>
              <a:gd name="connsiteY0" fmla="*/ 0 h 6007100"/>
              <a:gd name="connsiteX1" fmla="*/ 6110287 w 6110287"/>
              <a:gd name="connsiteY1" fmla="*/ 0 h 6007100"/>
              <a:gd name="connsiteX2" fmla="*/ 6110287 w 6110287"/>
              <a:gd name="connsiteY2" fmla="*/ 6007100 h 6007100"/>
              <a:gd name="connsiteX3" fmla="*/ 0 w 6110287"/>
              <a:gd name="connsiteY3" fmla="*/ 6007100 h 6007100"/>
              <a:gd name="connsiteX4" fmla="*/ 0 w 6110287"/>
              <a:gd name="connsiteY4" fmla="*/ 0 h 6007100"/>
              <a:gd name="connsiteX0" fmla="*/ 0 w 6110287"/>
              <a:gd name="connsiteY0" fmla="*/ 0 h 6007100"/>
              <a:gd name="connsiteX1" fmla="*/ 4510087 w 6110287"/>
              <a:gd name="connsiteY1" fmla="*/ 0 h 6007100"/>
              <a:gd name="connsiteX2" fmla="*/ 6110287 w 6110287"/>
              <a:gd name="connsiteY2" fmla="*/ 6007100 h 6007100"/>
              <a:gd name="connsiteX3" fmla="*/ 0 w 6110287"/>
              <a:gd name="connsiteY3" fmla="*/ 6007100 h 6007100"/>
              <a:gd name="connsiteX4" fmla="*/ 0 w 6110287"/>
              <a:gd name="connsiteY4" fmla="*/ 0 h 600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0287" h="6007100">
                <a:moveTo>
                  <a:pt x="0" y="0"/>
                </a:moveTo>
                <a:lnTo>
                  <a:pt x="4510087" y="0"/>
                </a:lnTo>
                <a:lnTo>
                  <a:pt x="6110287" y="6007100"/>
                </a:lnTo>
                <a:lnTo>
                  <a:pt x="0" y="60071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045940" y="3476625"/>
            <a:ext cx="3475395" cy="3003550"/>
          </a:xfrm>
          <a:custGeom>
            <a:avLst/>
            <a:gdLst>
              <a:gd name="connsiteX0" fmla="*/ 0 w 7629420"/>
              <a:gd name="connsiteY0" fmla="*/ 0 h 6007100"/>
              <a:gd name="connsiteX1" fmla="*/ 7629420 w 7629420"/>
              <a:gd name="connsiteY1" fmla="*/ 0 h 6007100"/>
              <a:gd name="connsiteX2" fmla="*/ 7629420 w 7629420"/>
              <a:gd name="connsiteY2" fmla="*/ 6007100 h 6007100"/>
              <a:gd name="connsiteX3" fmla="*/ 0 w 7629420"/>
              <a:gd name="connsiteY3" fmla="*/ 6007100 h 6007100"/>
              <a:gd name="connsiteX4" fmla="*/ 0 w 7629420"/>
              <a:gd name="connsiteY4" fmla="*/ 0 h 6007100"/>
              <a:gd name="connsiteX0" fmla="*/ 0 w 7629420"/>
              <a:gd name="connsiteY0" fmla="*/ 0 h 6026150"/>
              <a:gd name="connsiteX1" fmla="*/ 7629420 w 7629420"/>
              <a:gd name="connsiteY1" fmla="*/ 0 h 6026150"/>
              <a:gd name="connsiteX2" fmla="*/ 7629420 w 7629420"/>
              <a:gd name="connsiteY2" fmla="*/ 6007100 h 6026150"/>
              <a:gd name="connsiteX3" fmla="*/ 1619250 w 7629420"/>
              <a:gd name="connsiteY3" fmla="*/ 6026150 h 6026150"/>
              <a:gd name="connsiteX4" fmla="*/ 0 w 7629420"/>
              <a:gd name="connsiteY4" fmla="*/ 0 h 6026150"/>
              <a:gd name="connsiteX0" fmla="*/ 0 w 9267720"/>
              <a:gd name="connsiteY0" fmla="*/ 0 h 6026150"/>
              <a:gd name="connsiteX1" fmla="*/ 9267720 w 9267720"/>
              <a:gd name="connsiteY1" fmla="*/ 0 h 6026150"/>
              <a:gd name="connsiteX2" fmla="*/ 7629420 w 9267720"/>
              <a:gd name="connsiteY2" fmla="*/ 6007100 h 6026150"/>
              <a:gd name="connsiteX3" fmla="*/ 1619250 w 9267720"/>
              <a:gd name="connsiteY3" fmla="*/ 6026150 h 6026150"/>
              <a:gd name="connsiteX4" fmla="*/ 0 w 9267720"/>
              <a:gd name="connsiteY4" fmla="*/ 0 h 6026150"/>
              <a:gd name="connsiteX0" fmla="*/ 0 w 9267720"/>
              <a:gd name="connsiteY0" fmla="*/ 0 h 6007100"/>
              <a:gd name="connsiteX1" fmla="*/ 9267720 w 9267720"/>
              <a:gd name="connsiteY1" fmla="*/ 0 h 6007100"/>
              <a:gd name="connsiteX2" fmla="*/ 7629420 w 9267720"/>
              <a:gd name="connsiteY2" fmla="*/ 6007100 h 6007100"/>
              <a:gd name="connsiteX3" fmla="*/ 1619250 w 9267720"/>
              <a:gd name="connsiteY3" fmla="*/ 6006695 h 6007100"/>
              <a:gd name="connsiteX4" fmla="*/ 0 w 9267720"/>
              <a:gd name="connsiteY4" fmla="*/ 0 h 600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7720" h="6007100">
                <a:moveTo>
                  <a:pt x="0" y="0"/>
                </a:moveTo>
                <a:lnTo>
                  <a:pt x="9267720" y="0"/>
                </a:lnTo>
                <a:lnTo>
                  <a:pt x="7629420" y="6007100"/>
                </a:lnTo>
                <a:lnTo>
                  <a:pt x="1619250" y="6006695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6255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52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40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75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16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1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5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35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710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4CB35-EC2A-4D08-B3EB-3D22339A59B4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2A75-F55C-4C88-AC2D-1B7ED252D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0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4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970" y="-3246"/>
            <a:ext cx="9144000" cy="6858000"/>
          </a:xfrm>
          <a:prstGeom prst="rect">
            <a:avLst/>
          </a:prstGeom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8546" y="4797152"/>
            <a:ext cx="8712968" cy="86409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«РОЛЬ  ШКОЛЬНОГО СПОРТИВНОГО КЛУБА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РАЗВИТИИ НАЦИОНАЛЬНЫХ ВИДОВ СПОРТА»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5848017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Руководитель ШСК «СПАРТАНЕЦ» Цветков А.А. учитель физической культуры МБОУ </a:t>
            </a:r>
            <a:r>
              <a:rPr lang="ru-RU" sz="2000" b="1" dirty="0" err="1" smtClean="0">
                <a:solidFill>
                  <a:srgbClr val="FF0000"/>
                </a:solidFill>
              </a:rPr>
              <a:t>Опалиховская</a:t>
            </a:r>
            <a:r>
              <a:rPr lang="ru-RU" sz="2000" b="1" dirty="0" smtClean="0">
                <a:solidFill>
                  <a:srgbClr val="FF0000"/>
                </a:solidFill>
              </a:rPr>
              <a:t> СОШ, городской округ Красногорск, Московская область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32295"/>
            <a:ext cx="2808312" cy="3151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Муниципальное бюджетное общеобразовательное учреждение </a:t>
            </a:r>
            <a:r>
              <a:rPr lang="ru-RU" sz="2000" b="1" dirty="0" err="1" smtClean="0">
                <a:solidFill>
                  <a:srgbClr val="FF0000"/>
                </a:solidFill>
              </a:rPr>
              <a:t>Опалиховская</a:t>
            </a:r>
            <a:r>
              <a:rPr lang="ru-RU" sz="2000" b="1" dirty="0" smtClean="0">
                <a:solidFill>
                  <a:srgbClr val="FF0000"/>
                </a:solidFill>
              </a:rPr>
              <a:t> средняя общеобразовательная школа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Московская область городской округ Красногорск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98603" y="1124744"/>
            <a:ext cx="415543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/>
              <a:t>Впервые </a:t>
            </a:r>
            <a:r>
              <a:rPr lang="ru-RU" sz="2300" b="1" dirty="0"/>
              <a:t>традиционная башкирская национальная борьба «</a:t>
            </a:r>
            <a:r>
              <a:rPr lang="ru-RU" sz="2300" b="1" dirty="0" err="1"/>
              <a:t>Курэш</a:t>
            </a:r>
            <a:r>
              <a:rPr lang="ru-RU" sz="2300" b="1" dirty="0" smtClean="0"/>
              <a:t>»</a:t>
            </a:r>
          </a:p>
          <a:p>
            <a:pPr algn="ctr"/>
            <a:r>
              <a:rPr lang="ru-RU" sz="2300" b="1" dirty="0" smtClean="0"/>
              <a:t> </a:t>
            </a:r>
            <a:r>
              <a:rPr lang="ru-RU" sz="2300" b="1" dirty="0"/>
              <a:t>В этом виде единоборства перед борцом стоит цель положить соперника на лопатки применением какого-либо из разрешенных  приемов после принятия положения </a:t>
            </a:r>
            <a:r>
              <a:rPr lang="ru-RU" sz="2300" b="1" dirty="0" smtClean="0"/>
              <a:t>стойки.</a:t>
            </a:r>
            <a:endParaRPr lang="ru-RU" sz="2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80"/>
            <a:ext cx="4988566" cy="68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1" y="3284984"/>
            <a:ext cx="4936535" cy="3573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0"/>
            <a:ext cx="4379979" cy="32849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370"/>
            <a:ext cx="47308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 татарской борьбе </a:t>
            </a:r>
            <a:r>
              <a:rPr lang="ru-RU" sz="2000" b="1" dirty="0" smtClean="0"/>
              <a:t>- «</a:t>
            </a:r>
            <a:r>
              <a:rPr lang="ru-RU" sz="2000" b="1" dirty="0" err="1"/>
              <a:t>Кёряш</a:t>
            </a:r>
            <a:r>
              <a:rPr lang="ru-RU" sz="2000" b="1" dirty="0"/>
              <a:t>» по голосовому сигналу судьи борцы принимают исходное положение, в одноименной стойке обоюдный захват двумя руками за кушак (хватом сверху) на спине соперника. При этом правая рука с намотанным кушаком проходит под левой, а левая – поверх правой руки соперника. И только после сигнала </a:t>
            </a:r>
            <a:r>
              <a:rPr lang="ru-RU" sz="2000" b="1" dirty="0" smtClean="0"/>
              <a:t>арбитра свистком </a:t>
            </a:r>
            <a:r>
              <a:rPr lang="ru-RU" sz="2000" b="1" dirty="0"/>
              <a:t>начинается поединок.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13144" y="3429000"/>
            <a:ext cx="42308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В национальной борьбе </a:t>
            </a:r>
            <a:r>
              <a:rPr lang="ru-RU" sz="2600" b="1" dirty="0"/>
              <a:t>на поясах </a:t>
            </a:r>
            <a:r>
              <a:rPr lang="ru-RU" sz="2600" b="1" dirty="0" smtClean="0"/>
              <a:t>- «</a:t>
            </a:r>
            <a:r>
              <a:rPr lang="ru-RU" sz="2600" b="1" dirty="0" err="1"/>
              <a:t>Көрәш</a:t>
            </a:r>
            <a:r>
              <a:rPr lang="ru-RU" sz="2600" b="1" dirty="0"/>
              <a:t>», в содержание борьбы на кушаках входит проведение приемов из стойки с захватом за </a:t>
            </a:r>
            <a:r>
              <a:rPr lang="ru-RU" sz="2600" b="1" dirty="0" smtClean="0"/>
              <a:t>кушак. Цель – бросить соперника на спину. 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16218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8862" y="2708920"/>
            <a:ext cx="39805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</a:t>
            </a:r>
            <a:r>
              <a:rPr lang="ru-RU" sz="2400" b="1" dirty="0" err="1"/>
              <a:t>Бухэ</a:t>
            </a:r>
            <a:r>
              <a:rPr lang="ru-RU" sz="2400" b="1" dirty="0"/>
              <a:t> </a:t>
            </a:r>
            <a:r>
              <a:rPr lang="ru-RU" sz="2400" b="1" dirty="0" err="1"/>
              <a:t>барилдаан</a:t>
            </a:r>
            <a:r>
              <a:rPr lang="ru-RU" sz="2400" b="1" dirty="0"/>
              <a:t>» – так называется одно из немногих, дошедших к нам из глубины веков в неизменном виде, национальных видов единоборств, не имеющих себе равных по популярности в Бурятии</a:t>
            </a:r>
            <a:r>
              <a:rPr lang="ru-RU" b="1" dirty="0"/>
              <a:t>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217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578" name="Рисунок 6" descr="Описание: IMG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33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5" descr="Описание: DSC_02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60700"/>
            <a:ext cx="5715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250840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калмыцкой борьбе - «</a:t>
            </a:r>
            <a:r>
              <a:rPr lang="ru-RU" sz="2400" b="1" dirty="0" err="1" smtClean="0"/>
              <a:t>Бёки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барилдан</a:t>
            </a:r>
            <a:r>
              <a:rPr lang="ru-RU" sz="2400" b="1" dirty="0" smtClean="0"/>
              <a:t>» соперников на ковер выводят закрытыми от посторонних глаз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4174520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После окончания поединка победитель танцует калмыцкий танец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932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18" descr="Описание: IMG_43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"/>
            <a:ext cx="5508104" cy="369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4" descr="Описание: IMG_68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00320"/>
            <a:ext cx="5354364" cy="355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332656"/>
            <a:ext cx="3491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ненецкой борьбе -  </a:t>
            </a:r>
            <a:r>
              <a:rPr lang="ru-RU" sz="2400" b="1" dirty="0"/>
              <a:t>«Тароʺ </a:t>
            </a:r>
            <a:r>
              <a:rPr lang="ru-RU" sz="2400" b="1" dirty="0" err="1"/>
              <a:t>ма</a:t>
            </a:r>
            <a:r>
              <a:rPr lang="ru-RU" sz="2400" b="1" dirty="0" smtClean="0"/>
              <a:t>» характерной </a:t>
            </a:r>
            <a:r>
              <a:rPr lang="ru-RU" sz="2400" b="1" dirty="0"/>
              <a:t>особенностью </a:t>
            </a:r>
            <a:r>
              <a:rPr lang="ru-RU" sz="2400" b="1" dirty="0" smtClean="0"/>
              <a:t>является </a:t>
            </a:r>
            <a:r>
              <a:rPr lang="ru-RU" sz="2400" b="1" dirty="0"/>
              <a:t>то, что соперники сами завязывают </a:t>
            </a:r>
            <a:r>
              <a:rPr lang="ru-RU" sz="2400" b="1" dirty="0" smtClean="0"/>
              <a:t>пояса </a:t>
            </a:r>
            <a:r>
              <a:rPr lang="ru-RU" sz="2400" b="1" dirty="0"/>
              <a:t>друг </a:t>
            </a:r>
            <a:r>
              <a:rPr lang="ru-RU" sz="2400" b="1" dirty="0" smtClean="0"/>
              <a:t>другу.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78" y="3933056"/>
            <a:ext cx="36724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Во время схватки можно отрывать соперника от земли и поднимать вверх, но нельзя делать подножки, подсечки, зацепы или проводить различные приемы с действиями </a:t>
            </a:r>
            <a:r>
              <a:rPr lang="ru-RU" sz="2200" b="1" dirty="0" smtClean="0"/>
              <a:t>ногами.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74936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8" y="11476"/>
            <a:ext cx="5126286" cy="3417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0" y="3453782"/>
            <a:ext cx="5127918" cy="34186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11628" y="0"/>
            <a:ext cx="403237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/>
              <a:t>О</a:t>
            </a:r>
            <a:r>
              <a:rPr lang="ru-RU" sz="2500" b="1" dirty="0" smtClean="0"/>
              <a:t>дним </a:t>
            </a:r>
            <a:r>
              <a:rPr lang="ru-RU" sz="2500" b="1" dirty="0"/>
              <a:t>из интереснейших и самобытных видов борьбы русского </a:t>
            </a:r>
            <a:r>
              <a:rPr lang="ru-RU" sz="2500" b="1" dirty="0" smtClean="0"/>
              <a:t>народа, существующего и сейчас,  называется - «</a:t>
            </a:r>
            <a:r>
              <a:rPr lang="ru-RU" sz="2500" b="1" dirty="0"/>
              <a:t>за вороток». Данный вид единоборства имел и другие названия – «об одну ручку», «с носка».</a:t>
            </a:r>
          </a:p>
          <a:p>
            <a:pPr algn="ctr"/>
            <a:r>
              <a:rPr lang="ru-RU" sz="2500" b="1" dirty="0"/>
              <a:t>В русской народной борьбе «за вороток» задачей борцов является перевод соперника из положения стоя, в положение на четвереньках, сидя или лёжа, посредством бросков, </a:t>
            </a:r>
            <a:r>
              <a:rPr lang="ru-RU" sz="2500" b="1" dirty="0" err="1"/>
              <a:t>сваливаний</a:t>
            </a:r>
            <a:r>
              <a:rPr lang="ru-RU" sz="2500" b="1" dirty="0"/>
              <a:t>, </a:t>
            </a:r>
            <a:r>
              <a:rPr lang="ru-RU" sz="2500" b="1" dirty="0" err="1"/>
              <a:t>сбиваний</a:t>
            </a:r>
            <a:r>
              <a:rPr lang="ru-RU" sz="2500" b="1" dirty="0"/>
              <a:t>, подсечек и т.д</a:t>
            </a:r>
            <a:r>
              <a:rPr lang="ru-RU" sz="2500" b="1" dirty="0" smtClean="0"/>
              <a:t>.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21528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29" y="-1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86" y="-4144"/>
            <a:ext cx="4655644" cy="31037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92" y="0"/>
            <a:ext cx="853632" cy="1196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13" y="0"/>
            <a:ext cx="4670878" cy="3113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3961"/>
            <a:ext cx="4596058" cy="3064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" y="5807714"/>
            <a:ext cx="749847" cy="10512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29" y="221318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Участие в международной выставке «Спорт»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9" y="3136611"/>
            <a:ext cx="9125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НАША ДРУЖБА И ПАРТНЕРСТВО С ФСБР 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96058" y="2213183"/>
            <a:ext cx="454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Встреча с Многократным чемпионом Мира и Европы Глушковым А.Ю.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80" y="3793961"/>
            <a:ext cx="4619609" cy="30797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96058" y="6141505"/>
            <a:ext cx="4625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Совместное проведение турниров и первенств среди школьников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4589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18" y="1368291"/>
            <a:ext cx="3426048" cy="4121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871418" cy="19142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529" y="1248963"/>
            <a:ext cx="263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Старт программы «Борьба в школы»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1" y="2560673"/>
            <a:ext cx="2871465" cy="19143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0579" y="4449558"/>
            <a:ext cx="265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Член исполкома ФСБР </a:t>
            </a:r>
            <a:r>
              <a:rPr lang="ru-RU" sz="1400" b="1" dirty="0" err="1" smtClean="0"/>
              <a:t>Проказов</a:t>
            </a:r>
            <a:r>
              <a:rPr lang="ru-RU" sz="1400" b="1" dirty="0" smtClean="0"/>
              <a:t> Н.А.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9" y="4939102"/>
            <a:ext cx="2871464" cy="19143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24" y="0"/>
            <a:ext cx="2895109" cy="19300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03" y="2499676"/>
            <a:ext cx="2885430" cy="19236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30700" y="4415882"/>
            <a:ext cx="2813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Окружной семинар «Игры с элементами борьбы»</a:t>
            </a:r>
            <a:endParaRPr lang="ru-RU" sz="1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66" y="5013176"/>
            <a:ext cx="2846534" cy="18976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82" y="0"/>
            <a:ext cx="1094633" cy="13682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58975" y="5425957"/>
            <a:ext cx="3426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Итог работы ШСК на данный момент – рост количества многократных чемпионов и призеров различных соревнований 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976456"/>
            <a:ext cx="275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Глава городского округа Красногорск Р.Ф. </a:t>
            </a:r>
            <a:r>
              <a:rPr lang="ru-RU" sz="1400" b="1" dirty="0" err="1" smtClean="0"/>
              <a:t>Хабиров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79494" y="1853345"/>
            <a:ext cx="263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Выступает  специалист ФСБР </a:t>
            </a:r>
            <a:r>
              <a:rPr lang="ru-RU" b="1" dirty="0" err="1" smtClean="0"/>
              <a:t>Цандыков</a:t>
            </a:r>
            <a:r>
              <a:rPr lang="ru-RU" b="1" dirty="0" smtClean="0"/>
              <a:t> В.Э.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316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38" y="-1"/>
            <a:ext cx="1603921" cy="20049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52" y="1"/>
            <a:ext cx="2445024" cy="3370642"/>
          </a:xfrm>
          <a:prstGeom prst="rect">
            <a:avLst/>
          </a:prstGeom>
        </p:spPr>
      </p:pic>
      <p:pic>
        <p:nvPicPr>
          <p:cNvPr id="5" name="Рисунок 4" descr="C:\Users\Vaset\Desktop\Для буклета\Обложка стр 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0" y="2004901"/>
            <a:ext cx="3225802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L:\VASILLI\DISSER\KNIGA История и современность\Готовая\Облож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186" y="3370640"/>
            <a:ext cx="2705790" cy="349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VASILLI\БОРЬБА В ШКОЛЫ\Книги\Обложки книг\rts_1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61" y="-1"/>
            <a:ext cx="2340725" cy="337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VASILLI\БОРЬБА В ШКОЛЫ\Книги\Обложки книг\10053019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82" y="-2"/>
            <a:ext cx="2090754" cy="33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:\VASILLI\БОРЬБА В ШКОЛЫ\Книги\Обложки книг\9d70db5504175256507a019af89-473-tw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22" y="3350690"/>
            <a:ext cx="3207264" cy="349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" y="3445693"/>
            <a:ext cx="5126074" cy="3417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0" y="692696"/>
            <a:ext cx="40005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Программа зритель:</a:t>
            </a:r>
          </a:p>
          <a:p>
            <a:pPr algn="ctr"/>
            <a:r>
              <a:rPr lang="ru-RU" sz="2400" b="1" dirty="0" smtClean="0"/>
              <a:t>Просмотр крупных международных соревнований по спортивной борьбе и встреча с ее непосредственными участниками.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Гран-При </a:t>
            </a:r>
            <a:r>
              <a:rPr lang="ru-RU" sz="2400" b="1" dirty="0" smtClean="0"/>
              <a:t>Москва.</a:t>
            </a:r>
          </a:p>
          <a:p>
            <a:pPr algn="ctr"/>
            <a:r>
              <a:rPr lang="ru-RU" sz="2400" b="1" dirty="0" smtClean="0"/>
              <a:t>Встреча сборной России  со сборной Мира по спортивной борьбе (30.11.2019).  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111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34" y="243512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Модернизация современного образования в нашей стране является ведущей идеей и центральной задачей российской образовательной политики. Модернизация образования - это комплексное, всестороннее обновление всех звеньев образовательной системы и всех сфер образовательной деятельности в соответствии с требованиями современной жизни, включая школьную систему физического воспитания при сохранении и умножении в ней лучших традиций отечественного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1528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 r="28856"/>
          <a:stretch>
            <a:fillRect/>
          </a:stretch>
        </p:blipFill>
        <p:spPr/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85" y="381595"/>
            <a:ext cx="3899665" cy="6098580"/>
          </a:xfrm>
          <a:prstGeom prst="rect">
            <a:avLst/>
          </a:prstGeom>
        </p:spPr>
      </p:pic>
      <p:sp>
        <p:nvSpPr>
          <p:cNvPr id="27" name="Rectangle">
            <a:extLst>
              <a:ext uri="{FF2B5EF4-FFF2-40B4-BE49-F238E27FC236}">
                <a16:creationId xmlns:a16="http://schemas.microsoft.com/office/drawing/2014/main" xmlns="" id="{6776E2A7-FE30-014C-A1CA-A4B88A2411AF}"/>
              </a:ext>
            </a:extLst>
          </p:cNvPr>
          <p:cNvSpPr/>
          <p:nvPr/>
        </p:nvSpPr>
        <p:spPr>
          <a:xfrm>
            <a:off x="1899138" y="2982351"/>
            <a:ext cx="5391443" cy="225084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25400" tIns="25400" rIns="25400" bIns="25400"/>
          <a:lstStyle/>
          <a:p>
            <a:pPr defTabSz="41275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ade Gothic for Nike 365 BdCn"/>
              </a:defRPr>
            </a:pPr>
            <a:endParaRPr sz="900"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xmlns="" id="{1FD55CBB-C7A2-5B45-8D0F-759B4672CBF6}"/>
              </a:ext>
            </a:extLst>
          </p:cNvPr>
          <p:cNvSpPr/>
          <p:nvPr/>
        </p:nvSpPr>
        <p:spPr>
          <a:xfrm>
            <a:off x="1449032" y="2459408"/>
            <a:ext cx="6168623" cy="227521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25400" tIns="25400" rIns="25400" bIns="25400"/>
          <a:lstStyle/>
          <a:p>
            <a:pPr defTabSz="41275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ade Gothic for Nike 365 BdCn"/>
              </a:defRPr>
            </a:pPr>
            <a:endParaRPr sz="90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 b="11545"/>
          <a:stretch>
            <a:fillRect/>
          </a:stretch>
        </p:blipFill>
        <p:spPr>
          <a:xfrm>
            <a:off x="286345" y="381595"/>
            <a:ext cx="5856685" cy="3003550"/>
          </a:xfrm>
        </p:spPr>
      </p:pic>
      <p:pic>
        <p:nvPicPr>
          <p:cNvPr id="19" name="Рисунок 18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r="11449"/>
          <a:stretch>
            <a:fillRect/>
          </a:stretch>
        </p:blipFill>
        <p:spPr/>
      </p:pic>
      <p:sp>
        <p:nvSpPr>
          <p:cNvPr id="26" name="lorem">
            <a:extLst>
              <a:ext uri="{FF2B5EF4-FFF2-40B4-BE49-F238E27FC236}">
                <a16:creationId xmlns:a16="http://schemas.microsoft.com/office/drawing/2014/main" xmlns="" id="{50820869-D2B5-2241-B7B7-1CADF2C57EF1}"/>
              </a:ext>
            </a:extLst>
          </p:cNvPr>
          <p:cNvSpPr txBox="1">
            <a:spLocks/>
          </p:cNvSpPr>
          <p:nvPr/>
        </p:nvSpPr>
        <p:spPr>
          <a:xfrm>
            <a:off x="308906" y="1717243"/>
            <a:ext cx="8571906" cy="2253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0" marR="0" indent="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Trade Gothic for Nike 365 BdCn"/>
              </a:defRPr>
            </a:lvl1pPr>
            <a:lvl2pPr marL="0" marR="0" indent="114300" algn="l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0" baseline="0">
                <a:ln>
                  <a:noFill/>
                </a:ln>
                <a:solidFill>
                  <a:schemeClr val="accent1">
                    <a:hueOff val="13330324"/>
                    <a:lumOff val="-45204"/>
                  </a:schemeClr>
                </a:solidFill>
                <a:uFillTx/>
                <a:latin typeface="+mn-lt"/>
                <a:ea typeface="+mn-ea"/>
                <a:cs typeface="+mn-cs"/>
                <a:sym typeface="Trade Gothic for Nike 365 BdCn"/>
              </a:defRPr>
            </a:lvl2pPr>
            <a:lvl3pPr marL="0" marR="0" indent="228600" algn="l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0" baseline="0">
                <a:ln>
                  <a:noFill/>
                </a:ln>
                <a:solidFill>
                  <a:schemeClr val="accent1">
                    <a:hueOff val="13330324"/>
                    <a:lumOff val="-45204"/>
                  </a:schemeClr>
                </a:solidFill>
                <a:uFillTx/>
                <a:latin typeface="+mn-lt"/>
                <a:ea typeface="+mn-ea"/>
                <a:cs typeface="+mn-cs"/>
                <a:sym typeface="Trade Gothic for Nike 365 BdCn"/>
              </a:defRPr>
            </a:lvl3pPr>
            <a:lvl4pPr marL="0" marR="0" indent="342900" algn="l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0" baseline="0">
                <a:ln>
                  <a:noFill/>
                </a:ln>
                <a:solidFill>
                  <a:schemeClr val="accent1">
                    <a:hueOff val="13330324"/>
                    <a:lumOff val="-45204"/>
                  </a:schemeClr>
                </a:solidFill>
                <a:uFillTx/>
                <a:latin typeface="+mn-lt"/>
                <a:ea typeface="+mn-ea"/>
                <a:cs typeface="+mn-cs"/>
                <a:sym typeface="Trade Gothic for Nike 365 BdCn"/>
              </a:defRPr>
            </a:lvl4pPr>
            <a:lvl5pPr marL="0" marR="0" indent="457200" algn="l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0" baseline="0">
                <a:ln>
                  <a:noFill/>
                </a:ln>
                <a:solidFill>
                  <a:schemeClr val="accent1">
                    <a:hueOff val="13330324"/>
                    <a:lumOff val="-45204"/>
                  </a:schemeClr>
                </a:solidFill>
                <a:uFillTx/>
                <a:latin typeface="+mn-lt"/>
                <a:ea typeface="+mn-ea"/>
                <a:cs typeface="+mn-cs"/>
                <a:sym typeface="Trade Gothic for Nike 365 BdCn"/>
              </a:defRPr>
            </a:lvl5pPr>
            <a:lvl6pPr marL="0" marR="0" indent="571500" algn="l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0" baseline="0">
                <a:ln>
                  <a:noFill/>
                </a:ln>
                <a:solidFill>
                  <a:schemeClr val="accent1">
                    <a:hueOff val="13330324"/>
                    <a:lumOff val="-45204"/>
                  </a:schemeClr>
                </a:solidFill>
                <a:uFillTx/>
                <a:latin typeface="+mn-lt"/>
                <a:ea typeface="+mn-ea"/>
                <a:cs typeface="+mn-cs"/>
                <a:sym typeface="Trade Gothic for Nike 365 BdCn"/>
              </a:defRPr>
            </a:lvl6pPr>
            <a:lvl7pPr marL="0" marR="0" indent="685800" algn="l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0" baseline="0">
                <a:ln>
                  <a:noFill/>
                </a:ln>
                <a:solidFill>
                  <a:schemeClr val="accent1">
                    <a:hueOff val="13330324"/>
                    <a:lumOff val="-45204"/>
                  </a:schemeClr>
                </a:solidFill>
                <a:uFillTx/>
                <a:latin typeface="+mn-lt"/>
                <a:ea typeface="+mn-ea"/>
                <a:cs typeface="+mn-cs"/>
                <a:sym typeface="Trade Gothic for Nike 365 BdCn"/>
              </a:defRPr>
            </a:lvl7pPr>
            <a:lvl8pPr marL="0" marR="0" indent="800100" algn="l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0" baseline="0">
                <a:ln>
                  <a:noFill/>
                </a:ln>
                <a:solidFill>
                  <a:schemeClr val="accent1">
                    <a:hueOff val="13330324"/>
                    <a:lumOff val="-45204"/>
                  </a:schemeClr>
                </a:solidFill>
                <a:uFillTx/>
                <a:latin typeface="+mn-lt"/>
                <a:ea typeface="+mn-ea"/>
                <a:cs typeface="+mn-cs"/>
                <a:sym typeface="Trade Gothic for Nike 365 BdCn"/>
              </a:defRPr>
            </a:lvl8pPr>
            <a:lvl9pPr marL="0" marR="0" indent="914400" algn="l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0" baseline="0">
                <a:ln>
                  <a:noFill/>
                </a:ln>
                <a:solidFill>
                  <a:schemeClr val="accent1">
                    <a:hueOff val="13330324"/>
                    <a:lumOff val="-45204"/>
                  </a:schemeClr>
                </a:solidFill>
                <a:uFillTx/>
                <a:latin typeface="+mn-lt"/>
                <a:ea typeface="+mn-ea"/>
                <a:cs typeface="+mn-cs"/>
                <a:sym typeface="Trade Gothic for Nike 365 BdCn"/>
              </a:defRPr>
            </a:lvl9pPr>
          </a:lstStyle>
          <a:p>
            <a:pPr>
              <a:defRPr sz="12000">
                <a:solidFill>
                  <a:srgbClr val="FFFFFF"/>
                </a:solidFill>
                <a:latin typeface="Trade Gothic LT Std Bold Conden"/>
                <a:ea typeface="Trade Gothic LT Std Bold Conden"/>
                <a:cs typeface="Trade Gothic LT Std Bold Conden"/>
                <a:sym typeface="Trade Gothic LT Std Bold Conden"/>
              </a:defRPr>
            </a:pP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 </a:t>
            </a:r>
            <a:r>
              <a:rPr lang="ru-RU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СПорТоМ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школе – успешность в жизни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r="23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8841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03522" y="8156"/>
            <a:ext cx="3640478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В </a:t>
            </a:r>
            <a:r>
              <a:rPr lang="ru-RU" sz="3600" b="1" dirty="0" smtClean="0"/>
              <a:t>заключении: </a:t>
            </a:r>
          </a:p>
          <a:p>
            <a:pPr algn="ctr"/>
            <a:r>
              <a:rPr lang="ru-RU" sz="2600" b="1" dirty="0" smtClean="0"/>
              <a:t>наш школьный </a:t>
            </a:r>
            <a:r>
              <a:rPr lang="ru-RU" sz="2600" b="1" dirty="0"/>
              <a:t>спортивный клуб </a:t>
            </a:r>
            <a:r>
              <a:rPr lang="ru-RU" sz="2600" b="1" dirty="0" smtClean="0"/>
              <a:t>стал  </a:t>
            </a:r>
            <a:r>
              <a:rPr lang="ru-RU" sz="2600" b="1" dirty="0"/>
              <a:t>для </a:t>
            </a:r>
            <a:r>
              <a:rPr lang="ru-RU" sz="2600" b="1" dirty="0" smtClean="0"/>
              <a:t>многих учащихся </a:t>
            </a:r>
            <a:r>
              <a:rPr lang="ru-RU" sz="2600" b="1" dirty="0"/>
              <a:t>благоприятной средой для счастливого обитания, индивидуальной </a:t>
            </a:r>
            <a:r>
              <a:rPr lang="ru-RU" sz="2600" b="1" dirty="0" smtClean="0"/>
              <a:t>самореализацией и  определением своей жизненной позиции. В «Спартанце» дети </a:t>
            </a:r>
            <a:r>
              <a:rPr lang="ru-RU" sz="2600" b="1" dirty="0"/>
              <a:t>могут успешно трудиться, играть, смеяться, двигаться, думать и осуществлять </a:t>
            </a:r>
            <a:r>
              <a:rPr lang="ru-RU" sz="2600" b="1" dirty="0" smtClean="0"/>
              <a:t>свои заветные мечты.</a:t>
            </a:r>
            <a:endParaRPr lang="ru-RU" sz="2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401"/>
            <a:ext cx="5503523" cy="68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2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4" y="0"/>
            <a:ext cx="8592291" cy="68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6" y="3284984"/>
            <a:ext cx="4139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Система школьного физкультурного образования и воспитания, как и  школьный спорт не могут успешно функционировать без изменений содержательных, организационных и педагогических форм.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5350" cy="30941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97" y="0"/>
            <a:ext cx="4676903" cy="3117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0673" y="3354605"/>
            <a:ext cx="3829584" cy="33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" y="795461"/>
            <a:ext cx="9144000" cy="4762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9729" y="181957"/>
            <a:ext cx="63984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/>
              <a:t>Абсолютно новым по своему характеру явлением в российских общеобразовательных школах стали миграционные процессы вынужденных переселенцев, причем не только русскоязычного населения республик бывшего СССР, но и множества других этносов.</a:t>
            </a:r>
          </a:p>
          <a:p>
            <a:pPr algn="ctr"/>
            <a:r>
              <a:rPr lang="ru-RU" sz="2600" b="1" dirty="0"/>
              <a:t>По данным Росстата в России сегодня число лиц, относящихся к этим двум категориям, оценивается не менее чем в 2 млн. человек. Регионы их выхода: Центральная Азия, в первую очередь Таджикистан; Киргизия; Закавказье; регионы Российского Северного Кавказа - Чечня, Ингушетия, Северная Осетия.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00" y="4797152"/>
            <a:ext cx="1206969" cy="1659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1" y="4293096"/>
            <a:ext cx="1573669" cy="2163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6971"/>
            <a:ext cx="1187624" cy="1632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7948" cy="1557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6832"/>
            <a:ext cx="1557948" cy="1895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02" y="2141954"/>
            <a:ext cx="1332467" cy="193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55775" cy="3531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37753"/>
            <a:ext cx="349188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/>
              <a:t>В МБОУ </a:t>
            </a:r>
            <a:r>
              <a:rPr lang="ru-RU" sz="2100" b="1" dirty="0" err="1" smtClean="0"/>
              <a:t>Опалиховской</a:t>
            </a:r>
            <a:r>
              <a:rPr lang="ru-RU" sz="2100" b="1" dirty="0" smtClean="0"/>
              <a:t> СОШ обучаются представители 15 различных национальностей. </a:t>
            </a:r>
          </a:p>
          <a:p>
            <a:r>
              <a:rPr lang="ru-RU" sz="2100" b="1" dirty="0" smtClean="0"/>
              <a:t>Среди них:</a:t>
            </a:r>
          </a:p>
          <a:p>
            <a:pPr marL="285750" indent="-285750">
              <a:buFontTx/>
              <a:buChar char="-"/>
            </a:pPr>
            <a:r>
              <a:rPr lang="ru-RU" sz="2100" b="1" dirty="0" smtClean="0"/>
              <a:t>русские;         - татары;</a:t>
            </a:r>
          </a:p>
          <a:p>
            <a:pPr marL="285750" indent="-285750">
              <a:buFontTx/>
              <a:buChar char="-"/>
            </a:pPr>
            <a:r>
              <a:rPr lang="ru-RU" sz="2100" b="1" dirty="0" smtClean="0"/>
              <a:t>башкиры;      - украинцы</a:t>
            </a:r>
          </a:p>
          <a:p>
            <a:pPr marL="285750" indent="-285750">
              <a:buFontTx/>
              <a:buChar char="-"/>
            </a:pPr>
            <a:r>
              <a:rPr lang="ru-RU" sz="2100" b="1" dirty="0" smtClean="0"/>
              <a:t>якуты;            - буряты;</a:t>
            </a:r>
          </a:p>
          <a:p>
            <a:pPr marL="285750" indent="-285750">
              <a:buFontTx/>
              <a:buChar char="-"/>
            </a:pPr>
            <a:r>
              <a:rPr lang="ru-RU" sz="2100" b="1" dirty="0" smtClean="0"/>
              <a:t>даргинцы;    - армяне; </a:t>
            </a:r>
          </a:p>
          <a:p>
            <a:pPr marL="285750" indent="-285750">
              <a:buFontTx/>
              <a:buChar char="-"/>
            </a:pPr>
            <a:r>
              <a:rPr lang="ru-RU" sz="2100" b="1" dirty="0" smtClean="0"/>
              <a:t>чеченцы;      - </a:t>
            </a:r>
            <a:r>
              <a:rPr lang="ru-RU" sz="2100" b="1" dirty="0" err="1" smtClean="0"/>
              <a:t>нагайцы</a:t>
            </a:r>
            <a:r>
              <a:rPr lang="ru-RU" sz="2100" b="1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ru-RU" sz="2100" b="1" dirty="0" smtClean="0"/>
              <a:t>адыгейцы;   - узбеки;</a:t>
            </a:r>
          </a:p>
          <a:p>
            <a:pPr marL="285750" indent="-285750">
              <a:buFontTx/>
              <a:buChar char="-"/>
            </a:pPr>
            <a:r>
              <a:rPr lang="ru-RU" sz="2100" b="1" dirty="0"/>
              <a:t>к</a:t>
            </a:r>
            <a:r>
              <a:rPr lang="ru-RU" sz="2100" b="1" dirty="0" smtClean="0"/>
              <a:t>алмыки;     - белорусы;</a:t>
            </a:r>
          </a:p>
          <a:p>
            <a:pPr marL="285750" indent="-285750">
              <a:buFontTx/>
              <a:buChar char="-"/>
            </a:pPr>
            <a:r>
              <a:rPr lang="ru-RU" sz="2100" b="1" dirty="0"/>
              <a:t>а</a:t>
            </a:r>
            <a:r>
              <a:rPr lang="ru-RU" sz="2100" b="1" dirty="0" smtClean="0"/>
              <a:t>зербайджанцы</a:t>
            </a:r>
            <a:r>
              <a:rPr lang="ru-RU" sz="2100" b="1" dirty="0"/>
              <a:t>.</a:t>
            </a:r>
            <a:endParaRPr lang="ru-RU" b="1" dirty="0"/>
          </a:p>
          <a:p>
            <a:endParaRPr lang="ru-RU" b="1" dirty="0"/>
          </a:p>
        </p:txBody>
      </p:sp>
      <p:pic>
        <p:nvPicPr>
          <p:cNvPr id="6" name="Picture 2" descr="Рисунок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" y="4093181"/>
            <a:ext cx="3707904" cy="277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 descr="Описание: IMG_72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76" y="2428840"/>
            <a:ext cx="3000480" cy="200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0296" y="4429160"/>
            <a:ext cx="5264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 занятиях в школьном спортивном клубе учащиеся знакомятся с национальными видами борьбы, с их правилами соревнований, традициями и народными обычаями.    </a:t>
            </a:r>
            <a:endParaRPr lang="ru-RU" sz="2400" b="1" dirty="0"/>
          </a:p>
        </p:txBody>
      </p:sp>
      <p:pic>
        <p:nvPicPr>
          <p:cNvPr id="8" name="Рисунок 14" descr="Описание: IMG_68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76" y="-16545"/>
            <a:ext cx="3000480" cy="199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8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036"/>
            <a:ext cx="9144000" cy="55435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700808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Россия является многонациональным  государством , </a:t>
            </a:r>
            <a:r>
              <a:rPr lang="ru-RU" sz="2800" b="1" dirty="0">
                <a:solidFill>
                  <a:srgbClr val="002060"/>
                </a:solidFill>
              </a:rPr>
              <a:t>что отражено </a:t>
            </a:r>
            <a:r>
              <a:rPr lang="ru-RU" sz="2800" b="1" dirty="0" smtClean="0">
                <a:solidFill>
                  <a:srgbClr val="002060"/>
                </a:solidFill>
              </a:rPr>
              <a:t>в её Конституции. На </a:t>
            </a:r>
            <a:r>
              <a:rPr lang="ru-RU" sz="2800" b="1" dirty="0">
                <a:solidFill>
                  <a:srgbClr val="002060"/>
                </a:solidFill>
              </a:rPr>
              <a:t>её </a:t>
            </a:r>
            <a:r>
              <a:rPr lang="ru-RU" sz="2800" b="1" dirty="0" smtClean="0">
                <a:solidFill>
                  <a:srgbClr val="002060"/>
                </a:solidFill>
              </a:rPr>
              <a:t>обширной территории </a:t>
            </a:r>
            <a:r>
              <a:rPr lang="ru-RU" sz="2800" b="1" dirty="0">
                <a:solidFill>
                  <a:srgbClr val="002060"/>
                </a:solidFill>
              </a:rPr>
              <a:t>проживает более </a:t>
            </a:r>
            <a:r>
              <a:rPr lang="ru-RU" sz="2800" b="1" dirty="0" smtClean="0">
                <a:solidFill>
                  <a:srgbClr val="002060"/>
                </a:solidFill>
              </a:rPr>
              <a:t>190 народов и почти каждый народ имеет свою национальную борьбу.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Происхождение тех или иных видов борьбы у народов, населяющих нашу страну, </a:t>
            </a:r>
            <a:r>
              <a:rPr lang="ru-RU" sz="2800" b="1" dirty="0" smtClean="0">
                <a:solidFill>
                  <a:srgbClr val="002060"/>
                </a:solidFill>
              </a:rPr>
              <a:t>тесно связано </a:t>
            </a:r>
            <a:r>
              <a:rPr lang="ru-RU" sz="2800" b="1" dirty="0">
                <a:solidFill>
                  <a:srgbClr val="002060"/>
                </a:solidFill>
              </a:rPr>
              <a:t>с множеством различных факторов – климатическими условиями, географической средой, обычаями, </a:t>
            </a:r>
            <a:r>
              <a:rPr lang="ru-RU" sz="2800" b="1" dirty="0" smtClean="0">
                <a:solidFill>
                  <a:srgbClr val="002060"/>
                </a:solidFill>
              </a:rPr>
              <a:t>религией, трудовой деятельностью </a:t>
            </a:r>
            <a:r>
              <a:rPr lang="ru-RU" sz="2800" b="1" dirty="0">
                <a:solidFill>
                  <a:srgbClr val="002060"/>
                </a:solidFill>
              </a:rPr>
              <a:t>и т.д. Каждый народ отражал в борьбе свою культуру, традиции и национальные обычаи.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2733" cy="1353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63" y="12768"/>
            <a:ext cx="2046005" cy="1364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82" y="24037"/>
            <a:ext cx="2031806" cy="1354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67" y="23352"/>
            <a:ext cx="1837640" cy="1330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-1"/>
            <a:ext cx="1835696" cy="137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8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8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1" y="0"/>
            <a:ext cx="49449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94525" y="620688"/>
            <a:ext cx="419902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pPr algn="ctr"/>
            <a:r>
              <a:rPr lang="ru-RU" sz="2400" b="1" dirty="0" smtClean="0"/>
              <a:t>В </a:t>
            </a:r>
            <a:r>
              <a:rPr lang="ru-RU" sz="2400" b="1" dirty="0"/>
              <a:t>русской борьбе «в </a:t>
            </a:r>
            <a:r>
              <a:rPr lang="ru-RU" sz="2400" b="1" dirty="0" smtClean="0"/>
              <a:t>схватку» поединки </a:t>
            </a:r>
            <a:r>
              <a:rPr lang="ru-RU" sz="2400" b="1" dirty="0"/>
              <a:t>борцов и кулачные бои устраивались на весенних празднествах, символизирующих борьбу зимы и лета. В борьбе - «в схватку» с захватом накрест существовали и две  разновидности, согласно договоренности сторон, разрешались или запрещались подножки и другие действия ногами</a:t>
            </a:r>
          </a:p>
        </p:txBody>
      </p:sp>
    </p:spTree>
    <p:extLst>
      <p:ext uri="{BB962C8B-B14F-4D97-AF65-F5344CB8AC3E}">
        <p14:creationId xmlns:p14="http://schemas.microsoft.com/office/powerpoint/2010/main" val="25734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73" y="188640"/>
            <a:ext cx="9144000" cy="6858000"/>
          </a:xfrm>
          <a:prstGeom prst="rect">
            <a:avLst/>
          </a:prstGeom>
        </p:spPr>
      </p:pic>
      <p:pic>
        <p:nvPicPr>
          <p:cNvPr id="8194" name="Picture 2" descr="IMG_01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2"/>
            <a:ext cx="5368224" cy="358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8223" y="24036"/>
            <a:ext cx="375516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/>
              <a:t>В </a:t>
            </a:r>
            <a:r>
              <a:rPr lang="ru-RU" sz="2500" b="1" dirty="0" smtClean="0"/>
              <a:t>русской борьбе </a:t>
            </a:r>
            <a:r>
              <a:rPr lang="ru-RU" sz="2500" b="1" dirty="0"/>
              <a:t>- «в схватку» с захватом накрест существовали и две  разновидности, согласно договоренности сторон, разрешались или запрещались подножки и другие действия ногами.</a:t>
            </a:r>
          </a:p>
        </p:txBody>
      </p:sp>
      <p:pic>
        <p:nvPicPr>
          <p:cNvPr id="8" name="Picture 2" descr="IMG_01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42" y="3590398"/>
            <a:ext cx="5199458" cy="34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45740" y="3584718"/>
            <a:ext cx="396966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/>
              <a:t>В </a:t>
            </a:r>
            <a:r>
              <a:rPr lang="ru-RU" sz="2600" b="1" dirty="0" smtClean="0"/>
              <a:t>русской борьбе «не в схватку»  </a:t>
            </a:r>
            <a:r>
              <a:rPr lang="ru-RU" sz="2600" b="1" dirty="0"/>
              <a:t>разрешалось захватывать друг друга за пояс, рукав или ворот кафтана одной или обеими руками. В борьбе применяли броски через ноги.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1919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937</Words>
  <Application>Microsoft Office PowerPoint</Application>
  <PresentationFormat>Экран (4:3)</PresentationFormat>
  <Paragraphs>59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Федерация  спортивной борьбы  России</dc:title>
  <dc:creator>Vaset</dc:creator>
  <cp:lastModifiedBy>Acer</cp:lastModifiedBy>
  <cp:revision>184</cp:revision>
  <dcterms:created xsi:type="dcterms:W3CDTF">2018-02-03T17:10:13Z</dcterms:created>
  <dcterms:modified xsi:type="dcterms:W3CDTF">2019-12-04T16:16:13Z</dcterms:modified>
</cp:coreProperties>
</file>