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84" r:id="rId5"/>
    <p:sldId id="278" r:id="rId6"/>
    <p:sldId id="261" r:id="rId7"/>
    <p:sldId id="268" r:id="rId8"/>
    <p:sldId id="269" r:id="rId9"/>
    <p:sldId id="266" r:id="rId10"/>
  </p:sldIdLst>
  <p:sldSz cx="12192000" cy="6858000"/>
  <p:notesSz cx="685800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нтина Бурлак" initials="ВБ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70C0"/>
    <a:srgbClr val="007635"/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896981627296575E-4"/>
          <c:y val="1.1268489200282712E-3"/>
          <c:w val="0.99550508530183723"/>
          <c:h val="0.546660941454291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ШСК, вошедших в реестр (перечень) ШСК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16 Республика Татарстан (Татарстан)</c:v>
                </c:pt>
                <c:pt idx="1">
                  <c:v>50 Московская область</c:v>
                </c:pt>
                <c:pt idx="2">
                  <c:v>23 Краснодарский край</c:v>
                </c:pt>
                <c:pt idx="3">
                  <c:v>02 Республика Башкортостан</c:v>
                </c:pt>
                <c:pt idx="4">
                  <c:v>24 Красноярский край</c:v>
                </c:pt>
                <c:pt idx="5">
                  <c:v>63 Самарская область</c:v>
                </c:pt>
                <c:pt idx="6">
                  <c:v>56 Оренбургская область</c:v>
                </c:pt>
                <c:pt idx="7">
                  <c:v>74 Челябинская область</c:v>
                </c:pt>
                <c:pt idx="8">
                  <c:v>66 Свердловская область</c:v>
                </c:pt>
                <c:pt idx="9">
                  <c:v>77 г. Москва</c:v>
                </c:pt>
                <c:pt idx="10">
                  <c:v>36 Воронежская область</c:v>
                </c:pt>
                <c:pt idx="11">
                  <c:v>55 Омская область</c:v>
                </c:pt>
                <c:pt idx="12">
                  <c:v>05 Республика Дагестан</c:v>
                </c:pt>
                <c:pt idx="13">
                  <c:v>78 Санкт-Петербург</c:v>
                </c:pt>
                <c:pt idx="14">
                  <c:v>54 Новосибирская область</c:v>
                </c:pt>
                <c:pt idx="15">
                  <c:v>52 Нижегородская область</c:v>
                </c:pt>
                <c:pt idx="16">
                  <c:v>26 Ставропольский край</c:v>
                </c:pt>
                <c:pt idx="17">
                  <c:v>42 Кемеровская область–Кузбасс</c:v>
                </c:pt>
                <c:pt idx="18">
                  <c:v>34 Волгоградская область</c:v>
                </c:pt>
                <c:pt idx="19">
                  <c:v>31 Белгородская область</c:v>
                </c:pt>
                <c:pt idx="20">
                  <c:v>61 Ростовская область</c:v>
                </c:pt>
                <c:pt idx="21">
                  <c:v>46 Курская область</c:v>
                </c:pt>
                <c:pt idx="22">
                  <c:v>14 Республика Саха (Якутия)</c:v>
                </c:pt>
                <c:pt idx="23">
                  <c:v>27 Хабаровский край</c:v>
                </c:pt>
                <c:pt idx="24">
                  <c:v>43 Кировская область</c:v>
                </c:pt>
                <c:pt idx="25">
                  <c:v>91 Республика Крым</c:v>
                </c:pt>
                <c:pt idx="26">
                  <c:v>35 Вологодская область</c:v>
                </c:pt>
                <c:pt idx="27">
                  <c:v>47 Ленинградская область</c:v>
                </c:pt>
                <c:pt idx="28">
                  <c:v>40 Калужская область</c:v>
                </c:pt>
                <c:pt idx="29">
                  <c:v>69 Тверская область</c:v>
                </c:pt>
                <c:pt idx="30">
                  <c:v>29 Архангельская область</c:v>
                </c:pt>
                <c:pt idx="31">
                  <c:v>58 Пензенская область</c:v>
                </c:pt>
                <c:pt idx="32">
                  <c:v>20 Чеченская Республика</c:v>
                </c:pt>
                <c:pt idx="33">
                  <c:v>73 Ульяновская область</c:v>
                </c:pt>
                <c:pt idx="34">
                  <c:v>22 Алтайский край</c:v>
                </c:pt>
                <c:pt idx="35">
                  <c:v>71 Тульская область</c:v>
                </c:pt>
                <c:pt idx="36">
                  <c:v>45 Курганская область</c:v>
                </c:pt>
                <c:pt idx="37">
                  <c:v>67 Смоленская область</c:v>
                </c:pt>
                <c:pt idx="38">
                  <c:v>25 Приморский край</c:v>
                </c:pt>
                <c:pt idx="39">
                  <c:v>76 Ярославская область</c:v>
                </c:pt>
                <c:pt idx="40">
                  <c:v>11 Республика Коми</c:v>
                </c:pt>
                <c:pt idx="41">
                  <c:v>86 Ханты-Мансийский автономный округ–Югра</c:v>
                </c:pt>
                <c:pt idx="42">
                  <c:v>33 Владимирская область</c:v>
                </c:pt>
                <c:pt idx="43">
                  <c:v>21 Чувашская Республика–Чувашия</c:v>
                </c:pt>
                <c:pt idx="44">
                  <c:v>48 Липецкая область</c:v>
                </c:pt>
                <c:pt idx="45">
                  <c:v>18 Удмуртская Республика</c:v>
                </c:pt>
                <c:pt idx="46">
                  <c:v>72 Тюменская область</c:v>
                </c:pt>
                <c:pt idx="47">
                  <c:v>59 Пермский край</c:v>
                </c:pt>
                <c:pt idx="48">
                  <c:v>03 Республика Бурятия</c:v>
                </c:pt>
                <c:pt idx="49">
                  <c:v>13 Республика Мордовия</c:v>
                </c:pt>
                <c:pt idx="50">
                  <c:v>57 Орловская область</c:v>
                </c:pt>
                <c:pt idx="51">
                  <c:v>17 Республика Тыва</c:v>
                </c:pt>
                <c:pt idx="52">
                  <c:v>32 Брянская область</c:v>
                </c:pt>
                <c:pt idx="53">
                  <c:v>07 Кабардино-Балкарская Республика</c:v>
                </c:pt>
                <c:pt idx="54">
                  <c:v>70 Томская область</c:v>
                </c:pt>
                <c:pt idx="55">
                  <c:v>37 Ивановская область</c:v>
                </c:pt>
                <c:pt idx="56">
                  <c:v>64 Саратовская область</c:v>
                </c:pt>
                <c:pt idx="57">
                  <c:v>65 Сахалинская область</c:v>
                </c:pt>
                <c:pt idx="58">
                  <c:v>38 Иркутская область</c:v>
                </c:pt>
                <c:pt idx="59">
                  <c:v>53 Новгородская область</c:v>
                </c:pt>
                <c:pt idx="60">
                  <c:v>62 Рязанская область</c:v>
                </c:pt>
                <c:pt idx="61">
                  <c:v>44 Костромская область</c:v>
                </c:pt>
                <c:pt idx="62">
                  <c:v>51 Мурманская область</c:v>
                </c:pt>
                <c:pt idx="63">
                  <c:v>39 Калининградская область</c:v>
                </c:pt>
                <c:pt idx="64">
                  <c:v>68 Тамбовская область</c:v>
                </c:pt>
                <c:pt idx="65">
                  <c:v>19 Республика Хакасия</c:v>
                </c:pt>
                <c:pt idx="66">
                  <c:v>12 Республика Марий Эл</c:v>
                </c:pt>
                <c:pt idx="67">
                  <c:v>89 Ямало-Ненецкий автономный округ</c:v>
                </c:pt>
                <c:pt idx="68">
                  <c:v>28 Амурская область</c:v>
                </c:pt>
                <c:pt idx="69">
                  <c:v>09 Карачаево-Черкесская Республика</c:v>
                </c:pt>
                <c:pt idx="70">
                  <c:v>04 Республика Алтай</c:v>
                </c:pt>
                <c:pt idx="71">
                  <c:v>30 Астраханская область</c:v>
                </c:pt>
                <c:pt idx="72">
                  <c:v>60 Псковская область</c:v>
                </c:pt>
                <c:pt idx="73">
                  <c:v>06 Республика Ингушетия</c:v>
                </c:pt>
                <c:pt idx="74">
                  <c:v>10 Республика Карелия</c:v>
                </c:pt>
                <c:pt idx="75">
                  <c:v>01 Республика Адыгея (Адыгея)</c:v>
                </c:pt>
                <c:pt idx="76">
                  <c:v>75 Забайкальский край</c:v>
                </c:pt>
                <c:pt idx="77">
                  <c:v>92 Севастополь</c:v>
                </c:pt>
                <c:pt idx="78">
                  <c:v>41 Камчатский край</c:v>
                </c:pt>
                <c:pt idx="79">
                  <c:v>15 Республика Северная Осетия–Алания</c:v>
                </c:pt>
                <c:pt idx="80">
                  <c:v>83 Ненецкий автономный округ</c:v>
                </c:pt>
                <c:pt idx="81">
                  <c:v>87 Чукотский автономный округ</c:v>
                </c:pt>
                <c:pt idx="82">
                  <c:v>79 Еврейская автономная область</c:v>
                </c:pt>
                <c:pt idx="83">
                  <c:v>08 Республика Калмыкия</c:v>
                </c:pt>
                <c:pt idx="84">
                  <c:v>49 Магаданская область</c:v>
                </c:pt>
              </c:strCache>
            </c:strRef>
          </c:cat>
          <c:val>
            <c:numRef>
              <c:f>Лист1!$B$2:$B$86</c:f>
              <c:numCache>
                <c:formatCode>General</c:formatCode>
                <c:ptCount val="85"/>
                <c:pt idx="0">
                  <c:v>1294</c:v>
                </c:pt>
                <c:pt idx="1">
                  <c:v>1106</c:v>
                </c:pt>
                <c:pt idx="2">
                  <c:v>1038</c:v>
                </c:pt>
                <c:pt idx="3">
                  <c:v>842</c:v>
                </c:pt>
                <c:pt idx="4">
                  <c:v>749</c:v>
                </c:pt>
                <c:pt idx="5">
                  <c:v>672</c:v>
                </c:pt>
                <c:pt idx="6">
                  <c:v>603</c:v>
                </c:pt>
                <c:pt idx="7">
                  <c:v>594</c:v>
                </c:pt>
                <c:pt idx="8">
                  <c:v>562</c:v>
                </c:pt>
                <c:pt idx="9">
                  <c:v>556</c:v>
                </c:pt>
                <c:pt idx="10">
                  <c:v>556</c:v>
                </c:pt>
                <c:pt idx="11">
                  <c:v>511</c:v>
                </c:pt>
                <c:pt idx="12">
                  <c:v>478</c:v>
                </c:pt>
                <c:pt idx="13">
                  <c:v>455</c:v>
                </c:pt>
                <c:pt idx="14">
                  <c:v>427</c:v>
                </c:pt>
                <c:pt idx="15">
                  <c:v>423</c:v>
                </c:pt>
                <c:pt idx="16">
                  <c:v>408</c:v>
                </c:pt>
                <c:pt idx="17">
                  <c:v>407</c:v>
                </c:pt>
                <c:pt idx="18">
                  <c:v>397</c:v>
                </c:pt>
                <c:pt idx="19">
                  <c:v>396</c:v>
                </c:pt>
                <c:pt idx="20">
                  <c:v>381</c:v>
                </c:pt>
                <c:pt idx="21">
                  <c:v>379</c:v>
                </c:pt>
                <c:pt idx="22">
                  <c:v>351</c:v>
                </c:pt>
                <c:pt idx="23">
                  <c:v>334</c:v>
                </c:pt>
                <c:pt idx="24">
                  <c:v>330</c:v>
                </c:pt>
                <c:pt idx="25">
                  <c:v>307</c:v>
                </c:pt>
                <c:pt idx="26">
                  <c:v>294</c:v>
                </c:pt>
                <c:pt idx="27">
                  <c:v>291</c:v>
                </c:pt>
                <c:pt idx="28">
                  <c:v>269</c:v>
                </c:pt>
                <c:pt idx="29">
                  <c:v>267</c:v>
                </c:pt>
                <c:pt idx="30">
                  <c:v>256</c:v>
                </c:pt>
                <c:pt idx="31">
                  <c:v>252</c:v>
                </c:pt>
                <c:pt idx="32">
                  <c:v>251</c:v>
                </c:pt>
                <c:pt idx="33">
                  <c:v>231</c:v>
                </c:pt>
                <c:pt idx="34">
                  <c:v>227</c:v>
                </c:pt>
                <c:pt idx="35">
                  <c:v>223</c:v>
                </c:pt>
                <c:pt idx="36">
                  <c:v>222</c:v>
                </c:pt>
                <c:pt idx="37">
                  <c:v>222</c:v>
                </c:pt>
                <c:pt idx="38">
                  <c:v>220</c:v>
                </c:pt>
                <c:pt idx="39">
                  <c:v>219</c:v>
                </c:pt>
                <c:pt idx="40">
                  <c:v>212</c:v>
                </c:pt>
                <c:pt idx="41">
                  <c:v>207</c:v>
                </c:pt>
                <c:pt idx="42">
                  <c:v>190</c:v>
                </c:pt>
                <c:pt idx="43">
                  <c:v>185</c:v>
                </c:pt>
                <c:pt idx="44">
                  <c:v>179</c:v>
                </c:pt>
                <c:pt idx="45">
                  <c:v>179</c:v>
                </c:pt>
                <c:pt idx="46">
                  <c:v>178</c:v>
                </c:pt>
                <c:pt idx="47">
                  <c:v>167</c:v>
                </c:pt>
                <c:pt idx="48">
                  <c:v>164</c:v>
                </c:pt>
                <c:pt idx="49">
                  <c:v>155</c:v>
                </c:pt>
                <c:pt idx="50">
                  <c:v>155</c:v>
                </c:pt>
                <c:pt idx="51">
                  <c:v>152</c:v>
                </c:pt>
                <c:pt idx="52">
                  <c:v>141</c:v>
                </c:pt>
                <c:pt idx="53">
                  <c:v>136</c:v>
                </c:pt>
                <c:pt idx="54">
                  <c:v>125</c:v>
                </c:pt>
                <c:pt idx="55">
                  <c:v>124</c:v>
                </c:pt>
                <c:pt idx="56">
                  <c:v>121</c:v>
                </c:pt>
                <c:pt idx="57">
                  <c:v>120</c:v>
                </c:pt>
                <c:pt idx="58">
                  <c:v>113</c:v>
                </c:pt>
                <c:pt idx="59">
                  <c:v>105</c:v>
                </c:pt>
                <c:pt idx="60">
                  <c:v>104</c:v>
                </c:pt>
                <c:pt idx="61">
                  <c:v>102</c:v>
                </c:pt>
                <c:pt idx="62">
                  <c:v>99</c:v>
                </c:pt>
                <c:pt idx="63">
                  <c:v>98</c:v>
                </c:pt>
                <c:pt idx="64">
                  <c:v>97</c:v>
                </c:pt>
                <c:pt idx="65">
                  <c:v>90</c:v>
                </c:pt>
                <c:pt idx="66">
                  <c:v>90</c:v>
                </c:pt>
                <c:pt idx="67">
                  <c:v>88</c:v>
                </c:pt>
                <c:pt idx="68">
                  <c:v>87</c:v>
                </c:pt>
                <c:pt idx="69">
                  <c:v>86</c:v>
                </c:pt>
                <c:pt idx="70">
                  <c:v>73</c:v>
                </c:pt>
                <c:pt idx="71">
                  <c:v>73</c:v>
                </c:pt>
                <c:pt idx="72">
                  <c:v>68</c:v>
                </c:pt>
                <c:pt idx="73">
                  <c:v>63</c:v>
                </c:pt>
                <c:pt idx="74">
                  <c:v>62</c:v>
                </c:pt>
                <c:pt idx="75">
                  <c:v>57</c:v>
                </c:pt>
                <c:pt idx="76">
                  <c:v>55</c:v>
                </c:pt>
                <c:pt idx="77">
                  <c:v>41</c:v>
                </c:pt>
                <c:pt idx="78">
                  <c:v>35</c:v>
                </c:pt>
                <c:pt idx="79">
                  <c:v>33</c:v>
                </c:pt>
                <c:pt idx="80">
                  <c:v>22</c:v>
                </c:pt>
                <c:pt idx="81">
                  <c:v>11</c:v>
                </c:pt>
                <c:pt idx="82">
                  <c:v>9</c:v>
                </c:pt>
                <c:pt idx="83">
                  <c:v>9</c:v>
                </c:pt>
                <c:pt idx="8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AD-4A2C-858E-8C82E44B0C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16 Республика Татарстан (Татарстан)</c:v>
                </c:pt>
                <c:pt idx="1">
                  <c:v>50 Московская область</c:v>
                </c:pt>
                <c:pt idx="2">
                  <c:v>23 Краснодарский край</c:v>
                </c:pt>
                <c:pt idx="3">
                  <c:v>02 Республика Башкортостан</c:v>
                </c:pt>
                <c:pt idx="4">
                  <c:v>24 Красноярский край</c:v>
                </c:pt>
                <c:pt idx="5">
                  <c:v>63 Самарская область</c:v>
                </c:pt>
                <c:pt idx="6">
                  <c:v>56 Оренбургская область</c:v>
                </c:pt>
                <c:pt idx="7">
                  <c:v>74 Челябинская область</c:v>
                </c:pt>
                <c:pt idx="8">
                  <c:v>66 Свердловская область</c:v>
                </c:pt>
                <c:pt idx="9">
                  <c:v>77 г. Москва</c:v>
                </c:pt>
                <c:pt idx="10">
                  <c:v>36 Воронежская область</c:v>
                </c:pt>
                <c:pt idx="11">
                  <c:v>55 Омская область</c:v>
                </c:pt>
                <c:pt idx="12">
                  <c:v>05 Республика Дагестан</c:v>
                </c:pt>
                <c:pt idx="13">
                  <c:v>78 Санкт-Петербург</c:v>
                </c:pt>
                <c:pt idx="14">
                  <c:v>54 Новосибирская область</c:v>
                </c:pt>
                <c:pt idx="15">
                  <c:v>52 Нижегородская область</c:v>
                </c:pt>
                <c:pt idx="16">
                  <c:v>26 Ставропольский край</c:v>
                </c:pt>
                <c:pt idx="17">
                  <c:v>42 Кемеровская область–Кузбасс</c:v>
                </c:pt>
                <c:pt idx="18">
                  <c:v>34 Волгоградская область</c:v>
                </c:pt>
                <c:pt idx="19">
                  <c:v>31 Белгородская область</c:v>
                </c:pt>
                <c:pt idx="20">
                  <c:v>61 Ростовская область</c:v>
                </c:pt>
                <c:pt idx="21">
                  <c:v>46 Курская область</c:v>
                </c:pt>
                <c:pt idx="22">
                  <c:v>14 Республика Саха (Якутия)</c:v>
                </c:pt>
                <c:pt idx="23">
                  <c:v>27 Хабаровский край</c:v>
                </c:pt>
                <c:pt idx="24">
                  <c:v>43 Кировская область</c:v>
                </c:pt>
                <c:pt idx="25">
                  <c:v>91 Республика Крым</c:v>
                </c:pt>
                <c:pt idx="26">
                  <c:v>35 Вологодская область</c:v>
                </c:pt>
                <c:pt idx="27">
                  <c:v>47 Ленинградская область</c:v>
                </c:pt>
                <c:pt idx="28">
                  <c:v>40 Калужская область</c:v>
                </c:pt>
                <c:pt idx="29">
                  <c:v>69 Тверская область</c:v>
                </c:pt>
                <c:pt idx="30">
                  <c:v>29 Архангельская область</c:v>
                </c:pt>
                <c:pt idx="31">
                  <c:v>58 Пензенская область</c:v>
                </c:pt>
                <c:pt idx="32">
                  <c:v>20 Чеченская Республика</c:v>
                </c:pt>
                <c:pt idx="33">
                  <c:v>73 Ульяновская область</c:v>
                </c:pt>
                <c:pt idx="34">
                  <c:v>22 Алтайский край</c:v>
                </c:pt>
                <c:pt idx="35">
                  <c:v>71 Тульская область</c:v>
                </c:pt>
                <c:pt idx="36">
                  <c:v>45 Курганская область</c:v>
                </c:pt>
                <c:pt idx="37">
                  <c:v>67 Смоленская область</c:v>
                </c:pt>
                <c:pt idx="38">
                  <c:v>25 Приморский край</c:v>
                </c:pt>
                <c:pt idx="39">
                  <c:v>76 Ярославская область</c:v>
                </c:pt>
                <c:pt idx="40">
                  <c:v>11 Республика Коми</c:v>
                </c:pt>
                <c:pt idx="41">
                  <c:v>86 Ханты-Мансийский автономный округ–Югра</c:v>
                </c:pt>
                <c:pt idx="42">
                  <c:v>33 Владимирская область</c:v>
                </c:pt>
                <c:pt idx="43">
                  <c:v>21 Чувашская Республика–Чувашия</c:v>
                </c:pt>
                <c:pt idx="44">
                  <c:v>48 Липецкая область</c:v>
                </c:pt>
                <c:pt idx="45">
                  <c:v>18 Удмуртская Республика</c:v>
                </c:pt>
                <c:pt idx="46">
                  <c:v>72 Тюменская область</c:v>
                </c:pt>
                <c:pt idx="47">
                  <c:v>59 Пермский край</c:v>
                </c:pt>
                <c:pt idx="48">
                  <c:v>03 Республика Бурятия</c:v>
                </c:pt>
                <c:pt idx="49">
                  <c:v>13 Республика Мордовия</c:v>
                </c:pt>
                <c:pt idx="50">
                  <c:v>57 Орловская область</c:v>
                </c:pt>
                <c:pt idx="51">
                  <c:v>17 Республика Тыва</c:v>
                </c:pt>
                <c:pt idx="52">
                  <c:v>32 Брянская область</c:v>
                </c:pt>
                <c:pt idx="53">
                  <c:v>07 Кабардино-Балкарская Республика</c:v>
                </c:pt>
                <c:pt idx="54">
                  <c:v>70 Томская область</c:v>
                </c:pt>
                <c:pt idx="55">
                  <c:v>37 Ивановская область</c:v>
                </c:pt>
                <c:pt idx="56">
                  <c:v>64 Саратовская область</c:v>
                </c:pt>
                <c:pt idx="57">
                  <c:v>65 Сахалинская область</c:v>
                </c:pt>
                <c:pt idx="58">
                  <c:v>38 Иркутская область</c:v>
                </c:pt>
                <c:pt idx="59">
                  <c:v>53 Новгородская область</c:v>
                </c:pt>
                <c:pt idx="60">
                  <c:v>62 Рязанская область</c:v>
                </c:pt>
                <c:pt idx="61">
                  <c:v>44 Костромская область</c:v>
                </c:pt>
                <c:pt idx="62">
                  <c:v>51 Мурманская область</c:v>
                </c:pt>
                <c:pt idx="63">
                  <c:v>39 Калининградская область</c:v>
                </c:pt>
                <c:pt idx="64">
                  <c:v>68 Тамбовская область</c:v>
                </c:pt>
                <c:pt idx="65">
                  <c:v>19 Республика Хакасия</c:v>
                </c:pt>
                <c:pt idx="66">
                  <c:v>12 Республика Марий Эл</c:v>
                </c:pt>
                <c:pt idx="67">
                  <c:v>89 Ямало-Ненецкий автономный округ</c:v>
                </c:pt>
                <c:pt idx="68">
                  <c:v>28 Амурская область</c:v>
                </c:pt>
                <c:pt idx="69">
                  <c:v>09 Карачаево-Черкесская Республика</c:v>
                </c:pt>
                <c:pt idx="70">
                  <c:v>04 Республика Алтай</c:v>
                </c:pt>
                <c:pt idx="71">
                  <c:v>30 Астраханская область</c:v>
                </c:pt>
                <c:pt idx="72">
                  <c:v>60 Псковская область</c:v>
                </c:pt>
                <c:pt idx="73">
                  <c:v>06 Республика Ингушетия</c:v>
                </c:pt>
                <c:pt idx="74">
                  <c:v>10 Республика Карелия</c:v>
                </c:pt>
                <c:pt idx="75">
                  <c:v>01 Республика Адыгея (Адыгея)</c:v>
                </c:pt>
                <c:pt idx="76">
                  <c:v>75 Забайкальский край</c:v>
                </c:pt>
                <c:pt idx="77">
                  <c:v>92 Севастополь</c:v>
                </c:pt>
                <c:pt idx="78">
                  <c:v>41 Камчатский край</c:v>
                </c:pt>
                <c:pt idx="79">
                  <c:v>15 Республика Северная Осетия–Алания</c:v>
                </c:pt>
                <c:pt idx="80">
                  <c:v>83 Ненецкий автономный округ</c:v>
                </c:pt>
                <c:pt idx="81">
                  <c:v>87 Чукотский автономный округ</c:v>
                </c:pt>
                <c:pt idx="82">
                  <c:v>79 Еврейская автономная область</c:v>
                </c:pt>
                <c:pt idx="83">
                  <c:v>08 Республика Калмыкия</c:v>
                </c:pt>
                <c:pt idx="84">
                  <c:v>49 Магаданская область</c:v>
                </c:pt>
              </c:strCache>
            </c:strRef>
          </c:cat>
          <c:val>
            <c:numRef>
              <c:f>Лист1!$C$2:$C$86</c:f>
              <c:numCache>
                <c:formatCode>General</c:formatCode>
                <c:ptCount val="85"/>
              </c:numCache>
            </c:numRef>
          </c:val>
          <c:extLst>
            <c:ext xmlns:c16="http://schemas.microsoft.com/office/drawing/2014/chart" uri="{C3380CC4-5D6E-409C-BE32-E72D297353CC}">
              <c16:uniqueId val="{00000008-5F8B-48DF-9C1A-9C07B132D21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16 Республика Татарстан (Татарстан)</c:v>
                </c:pt>
                <c:pt idx="1">
                  <c:v>50 Московская область</c:v>
                </c:pt>
                <c:pt idx="2">
                  <c:v>23 Краснодарский край</c:v>
                </c:pt>
                <c:pt idx="3">
                  <c:v>02 Республика Башкортостан</c:v>
                </c:pt>
                <c:pt idx="4">
                  <c:v>24 Красноярский край</c:v>
                </c:pt>
                <c:pt idx="5">
                  <c:v>63 Самарская область</c:v>
                </c:pt>
                <c:pt idx="6">
                  <c:v>56 Оренбургская область</c:v>
                </c:pt>
                <c:pt idx="7">
                  <c:v>74 Челябинская область</c:v>
                </c:pt>
                <c:pt idx="8">
                  <c:v>66 Свердловская область</c:v>
                </c:pt>
                <c:pt idx="9">
                  <c:v>77 г. Москва</c:v>
                </c:pt>
                <c:pt idx="10">
                  <c:v>36 Воронежская область</c:v>
                </c:pt>
                <c:pt idx="11">
                  <c:v>55 Омская область</c:v>
                </c:pt>
                <c:pt idx="12">
                  <c:v>05 Республика Дагестан</c:v>
                </c:pt>
                <c:pt idx="13">
                  <c:v>78 Санкт-Петербург</c:v>
                </c:pt>
                <c:pt idx="14">
                  <c:v>54 Новосибирская область</c:v>
                </c:pt>
                <c:pt idx="15">
                  <c:v>52 Нижегородская область</c:v>
                </c:pt>
                <c:pt idx="16">
                  <c:v>26 Ставропольский край</c:v>
                </c:pt>
                <c:pt idx="17">
                  <c:v>42 Кемеровская область–Кузбасс</c:v>
                </c:pt>
                <c:pt idx="18">
                  <c:v>34 Волгоградская область</c:v>
                </c:pt>
                <c:pt idx="19">
                  <c:v>31 Белгородская область</c:v>
                </c:pt>
                <c:pt idx="20">
                  <c:v>61 Ростовская область</c:v>
                </c:pt>
                <c:pt idx="21">
                  <c:v>46 Курская область</c:v>
                </c:pt>
                <c:pt idx="22">
                  <c:v>14 Республика Саха (Якутия)</c:v>
                </c:pt>
                <c:pt idx="23">
                  <c:v>27 Хабаровский край</c:v>
                </c:pt>
                <c:pt idx="24">
                  <c:v>43 Кировская область</c:v>
                </c:pt>
                <c:pt idx="25">
                  <c:v>91 Республика Крым</c:v>
                </c:pt>
                <c:pt idx="26">
                  <c:v>35 Вологодская область</c:v>
                </c:pt>
                <c:pt idx="27">
                  <c:v>47 Ленинградская область</c:v>
                </c:pt>
                <c:pt idx="28">
                  <c:v>40 Калужская область</c:v>
                </c:pt>
                <c:pt idx="29">
                  <c:v>69 Тверская область</c:v>
                </c:pt>
                <c:pt idx="30">
                  <c:v>29 Архангельская область</c:v>
                </c:pt>
                <c:pt idx="31">
                  <c:v>58 Пензенская область</c:v>
                </c:pt>
                <c:pt idx="32">
                  <c:v>20 Чеченская Республика</c:v>
                </c:pt>
                <c:pt idx="33">
                  <c:v>73 Ульяновская область</c:v>
                </c:pt>
                <c:pt idx="34">
                  <c:v>22 Алтайский край</c:v>
                </c:pt>
                <c:pt idx="35">
                  <c:v>71 Тульская область</c:v>
                </c:pt>
                <c:pt idx="36">
                  <c:v>45 Курганская область</c:v>
                </c:pt>
                <c:pt idx="37">
                  <c:v>67 Смоленская область</c:v>
                </c:pt>
                <c:pt idx="38">
                  <c:v>25 Приморский край</c:v>
                </c:pt>
                <c:pt idx="39">
                  <c:v>76 Ярославская область</c:v>
                </c:pt>
                <c:pt idx="40">
                  <c:v>11 Республика Коми</c:v>
                </c:pt>
                <c:pt idx="41">
                  <c:v>86 Ханты-Мансийский автономный округ–Югра</c:v>
                </c:pt>
                <c:pt idx="42">
                  <c:v>33 Владимирская область</c:v>
                </c:pt>
                <c:pt idx="43">
                  <c:v>21 Чувашская Республика–Чувашия</c:v>
                </c:pt>
                <c:pt idx="44">
                  <c:v>48 Липецкая область</c:v>
                </c:pt>
                <c:pt idx="45">
                  <c:v>18 Удмуртская Республика</c:v>
                </c:pt>
                <c:pt idx="46">
                  <c:v>72 Тюменская область</c:v>
                </c:pt>
                <c:pt idx="47">
                  <c:v>59 Пермский край</c:v>
                </c:pt>
                <c:pt idx="48">
                  <c:v>03 Республика Бурятия</c:v>
                </c:pt>
                <c:pt idx="49">
                  <c:v>13 Республика Мордовия</c:v>
                </c:pt>
                <c:pt idx="50">
                  <c:v>57 Орловская область</c:v>
                </c:pt>
                <c:pt idx="51">
                  <c:v>17 Республика Тыва</c:v>
                </c:pt>
                <c:pt idx="52">
                  <c:v>32 Брянская область</c:v>
                </c:pt>
                <c:pt idx="53">
                  <c:v>07 Кабардино-Балкарская Республика</c:v>
                </c:pt>
                <c:pt idx="54">
                  <c:v>70 Томская область</c:v>
                </c:pt>
                <c:pt idx="55">
                  <c:v>37 Ивановская область</c:v>
                </c:pt>
                <c:pt idx="56">
                  <c:v>64 Саратовская область</c:v>
                </c:pt>
                <c:pt idx="57">
                  <c:v>65 Сахалинская область</c:v>
                </c:pt>
                <c:pt idx="58">
                  <c:v>38 Иркутская область</c:v>
                </c:pt>
                <c:pt idx="59">
                  <c:v>53 Новгородская область</c:v>
                </c:pt>
                <c:pt idx="60">
                  <c:v>62 Рязанская область</c:v>
                </c:pt>
                <c:pt idx="61">
                  <c:v>44 Костромская область</c:v>
                </c:pt>
                <c:pt idx="62">
                  <c:v>51 Мурманская область</c:v>
                </c:pt>
                <c:pt idx="63">
                  <c:v>39 Калининградская область</c:v>
                </c:pt>
                <c:pt idx="64">
                  <c:v>68 Тамбовская область</c:v>
                </c:pt>
                <c:pt idx="65">
                  <c:v>19 Республика Хакасия</c:v>
                </c:pt>
                <c:pt idx="66">
                  <c:v>12 Республика Марий Эл</c:v>
                </c:pt>
                <c:pt idx="67">
                  <c:v>89 Ямало-Ненецкий автономный округ</c:v>
                </c:pt>
                <c:pt idx="68">
                  <c:v>28 Амурская область</c:v>
                </c:pt>
                <c:pt idx="69">
                  <c:v>09 Карачаево-Черкесская Республика</c:v>
                </c:pt>
                <c:pt idx="70">
                  <c:v>04 Республика Алтай</c:v>
                </c:pt>
                <c:pt idx="71">
                  <c:v>30 Астраханская область</c:v>
                </c:pt>
                <c:pt idx="72">
                  <c:v>60 Псковская область</c:v>
                </c:pt>
                <c:pt idx="73">
                  <c:v>06 Республика Ингушетия</c:v>
                </c:pt>
                <c:pt idx="74">
                  <c:v>10 Республика Карелия</c:v>
                </c:pt>
                <c:pt idx="75">
                  <c:v>01 Республика Адыгея (Адыгея)</c:v>
                </c:pt>
                <c:pt idx="76">
                  <c:v>75 Забайкальский край</c:v>
                </c:pt>
                <c:pt idx="77">
                  <c:v>92 Севастополь</c:v>
                </c:pt>
                <c:pt idx="78">
                  <c:v>41 Камчатский край</c:v>
                </c:pt>
                <c:pt idx="79">
                  <c:v>15 Республика Северная Осетия–Алания</c:v>
                </c:pt>
                <c:pt idx="80">
                  <c:v>83 Ненецкий автономный округ</c:v>
                </c:pt>
                <c:pt idx="81">
                  <c:v>87 Чукотский автономный округ</c:v>
                </c:pt>
                <c:pt idx="82">
                  <c:v>79 Еврейская автономная область</c:v>
                </c:pt>
                <c:pt idx="83">
                  <c:v>08 Республика Калмыкия</c:v>
                </c:pt>
                <c:pt idx="84">
                  <c:v>49 Магаданская область</c:v>
                </c:pt>
              </c:strCache>
            </c:strRef>
          </c:cat>
          <c:val>
            <c:numRef>
              <c:f>Лист1!$D$2:$D$86</c:f>
              <c:numCache>
                <c:formatCode>General</c:formatCode>
                <c:ptCount val="85"/>
              </c:numCache>
            </c:numRef>
          </c:val>
          <c:extLst>
            <c:ext xmlns:c16="http://schemas.microsoft.com/office/drawing/2014/chart" uri="{C3380CC4-5D6E-409C-BE32-E72D297353CC}">
              <c16:uniqueId val="{00000009-5F8B-48DF-9C1A-9C07B132D21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16 Республика Татарстан (Татарстан)</c:v>
                </c:pt>
                <c:pt idx="1">
                  <c:v>50 Московская область</c:v>
                </c:pt>
                <c:pt idx="2">
                  <c:v>23 Краснодарский край</c:v>
                </c:pt>
                <c:pt idx="3">
                  <c:v>02 Республика Башкортостан</c:v>
                </c:pt>
                <c:pt idx="4">
                  <c:v>24 Красноярский край</c:v>
                </c:pt>
                <c:pt idx="5">
                  <c:v>63 Самарская область</c:v>
                </c:pt>
                <c:pt idx="6">
                  <c:v>56 Оренбургская область</c:v>
                </c:pt>
                <c:pt idx="7">
                  <c:v>74 Челябинская область</c:v>
                </c:pt>
                <c:pt idx="8">
                  <c:v>66 Свердловская область</c:v>
                </c:pt>
                <c:pt idx="9">
                  <c:v>77 г. Москва</c:v>
                </c:pt>
                <c:pt idx="10">
                  <c:v>36 Воронежская область</c:v>
                </c:pt>
                <c:pt idx="11">
                  <c:v>55 Омская область</c:v>
                </c:pt>
                <c:pt idx="12">
                  <c:v>05 Республика Дагестан</c:v>
                </c:pt>
                <c:pt idx="13">
                  <c:v>78 Санкт-Петербург</c:v>
                </c:pt>
                <c:pt idx="14">
                  <c:v>54 Новосибирская область</c:v>
                </c:pt>
                <c:pt idx="15">
                  <c:v>52 Нижегородская область</c:v>
                </c:pt>
                <c:pt idx="16">
                  <c:v>26 Ставропольский край</c:v>
                </c:pt>
                <c:pt idx="17">
                  <c:v>42 Кемеровская область–Кузбасс</c:v>
                </c:pt>
                <c:pt idx="18">
                  <c:v>34 Волгоградская область</c:v>
                </c:pt>
                <c:pt idx="19">
                  <c:v>31 Белгородская область</c:v>
                </c:pt>
                <c:pt idx="20">
                  <c:v>61 Ростовская область</c:v>
                </c:pt>
                <c:pt idx="21">
                  <c:v>46 Курская область</c:v>
                </c:pt>
                <c:pt idx="22">
                  <c:v>14 Республика Саха (Якутия)</c:v>
                </c:pt>
                <c:pt idx="23">
                  <c:v>27 Хабаровский край</c:v>
                </c:pt>
                <c:pt idx="24">
                  <c:v>43 Кировская область</c:v>
                </c:pt>
                <c:pt idx="25">
                  <c:v>91 Республика Крым</c:v>
                </c:pt>
                <c:pt idx="26">
                  <c:v>35 Вологодская область</c:v>
                </c:pt>
                <c:pt idx="27">
                  <c:v>47 Ленинградская область</c:v>
                </c:pt>
                <c:pt idx="28">
                  <c:v>40 Калужская область</c:v>
                </c:pt>
                <c:pt idx="29">
                  <c:v>69 Тверская область</c:v>
                </c:pt>
                <c:pt idx="30">
                  <c:v>29 Архангельская область</c:v>
                </c:pt>
                <c:pt idx="31">
                  <c:v>58 Пензенская область</c:v>
                </c:pt>
                <c:pt idx="32">
                  <c:v>20 Чеченская Республика</c:v>
                </c:pt>
                <c:pt idx="33">
                  <c:v>73 Ульяновская область</c:v>
                </c:pt>
                <c:pt idx="34">
                  <c:v>22 Алтайский край</c:v>
                </c:pt>
                <c:pt idx="35">
                  <c:v>71 Тульская область</c:v>
                </c:pt>
                <c:pt idx="36">
                  <c:v>45 Курганская область</c:v>
                </c:pt>
                <c:pt idx="37">
                  <c:v>67 Смоленская область</c:v>
                </c:pt>
                <c:pt idx="38">
                  <c:v>25 Приморский край</c:v>
                </c:pt>
                <c:pt idx="39">
                  <c:v>76 Ярославская область</c:v>
                </c:pt>
                <c:pt idx="40">
                  <c:v>11 Республика Коми</c:v>
                </c:pt>
                <c:pt idx="41">
                  <c:v>86 Ханты-Мансийский автономный округ–Югра</c:v>
                </c:pt>
                <c:pt idx="42">
                  <c:v>33 Владимирская область</c:v>
                </c:pt>
                <c:pt idx="43">
                  <c:v>21 Чувашская Республика–Чувашия</c:v>
                </c:pt>
                <c:pt idx="44">
                  <c:v>48 Липецкая область</c:v>
                </c:pt>
                <c:pt idx="45">
                  <c:v>18 Удмуртская Республика</c:v>
                </c:pt>
                <c:pt idx="46">
                  <c:v>72 Тюменская область</c:v>
                </c:pt>
                <c:pt idx="47">
                  <c:v>59 Пермский край</c:v>
                </c:pt>
                <c:pt idx="48">
                  <c:v>03 Республика Бурятия</c:v>
                </c:pt>
                <c:pt idx="49">
                  <c:v>13 Республика Мордовия</c:v>
                </c:pt>
                <c:pt idx="50">
                  <c:v>57 Орловская область</c:v>
                </c:pt>
                <c:pt idx="51">
                  <c:v>17 Республика Тыва</c:v>
                </c:pt>
                <c:pt idx="52">
                  <c:v>32 Брянская область</c:v>
                </c:pt>
                <c:pt idx="53">
                  <c:v>07 Кабардино-Балкарская Республика</c:v>
                </c:pt>
                <c:pt idx="54">
                  <c:v>70 Томская область</c:v>
                </c:pt>
                <c:pt idx="55">
                  <c:v>37 Ивановская область</c:v>
                </c:pt>
                <c:pt idx="56">
                  <c:v>64 Саратовская область</c:v>
                </c:pt>
                <c:pt idx="57">
                  <c:v>65 Сахалинская область</c:v>
                </c:pt>
                <c:pt idx="58">
                  <c:v>38 Иркутская область</c:v>
                </c:pt>
                <c:pt idx="59">
                  <c:v>53 Новгородская область</c:v>
                </c:pt>
                <c:pt idx="60">
                  <c:v>62 Рязанская область</c:v>
                </c:pt>
                <c:pt idx="61">
                  <c:v>44 Костромская область</c:v>
                </c:pt>
                <c:pt idx="62">
                  <c:v>51 Мурманская область</c:v>
                </c:pt>
                <c:pt idx="63">
                  <c:v>39 Калининградская область</c:v>
                </c:pt>
                <c:pt idx="64">
                  <c:v>68 Тамбовская область</c:v>
                </c:pt>
                <c:pt idx="65">
                  <c:v>19 Республика Хакасия</c:v>
                </c:pt>
                <c:pt idx="66">
                  <c:v>12 Республика Марий Эл</c:v>
                </c:pt>
                <c:pt idx="67">
                  <c:v>89 Ямало-Ненецкий автономный округ</c:v>
                </c:pt>
                <c:pt idx="68">
                  <c:v>28 Амурская область</c:v>
                </c:pt>
                <c:pt idx="69">
                  <c:v>09 Карачаево-Черкесская Республика</c:v>
                </c:pt>
                <c:pt idx="70">
                  <c:v>04 Республика Алтай</c:v>
                </c:pt>
                <c:pt idx="71">
                  <c:v>30 Астраханская область</c:v>
                </c:pt>
                <c:pt idx="72">
                  <c:v>60 Псковская область</c:v>
                </c:pt>
                <c:pt idx="73">
                  <c:v>06 Республика Ингушетия</c:v>
                </c:pt>
                <c:pt idx="74">
                  <c:v>10 Республика Карелия</c:v>
                </c:pt>
                <c:pt idx="75">
                  <c:v>01 Республика Адыгея (Адыгея)</c:v>
                </c:pt>
                <c:pt idx="76">
                  <c:v>75 Забайкальский край</c:v>
                </c:pt>
                <c:pt idx="77">
                  <c:v>92 Севастополь</c:v>
                </c:pt>
                <c:pt idx="78">
                  <c:v>41 Камчатский край</c:v>
                </c:pt>
                <c:pt idx="79">
                  <c:v>15 Республика Северная Осетия–Алания</c:v>
                </c:pt>
                <c:pt idx="80">
                  <c:v>83 Ненецкий автономный округ</c:v>
                </c:pt>
                <c:pt idx="81">
                  <c:v>87 Чукотский автономный округ</c:v>
                </c:pt>
                <c:pt idx="82">
                  <c:v>79 Еврейская автономная область</c:v>
                </c:pt>
                <c:pt idx="83">
                  <c:v>08 Республика Калмыкия</c:v>
                </c:pt>
                <c:pt idx="84">
                  <c:v>49 Магаданская область</c:v>
                </c:pt>
              </c:strCache>
            </c:strRef>
          </c:cat>
          <c:val>
            <c:numRef>
              <c:f>Лист1!$E$2:$E$86</c:f>
              <c:numCache>
                <c:formatCode>General</c:formatCode>
                <c:ptCount val="85"/>
              </c:numCache>
            </c:numRef>
          </c:val>
          <c:extLst>
            <c:ext xmlns:c16="http://schemas.microsoft.com/office/drawing/2014/chart" uri="{C3380CC4-5D6E-409C-BE32-E72D297353CC}">
              <c16:uniqueId val="{0000000A-5F8B-48DF-9C1A-9C07B132D21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16 Республика Татарстан (Татарстан)</c:v>
                </c:pt>
                <c:pt idx="1">
                  <c:v>50 Московская область</c:v>
                </c:pt>
                <c:pt idx="2">
                  <c:v>23 Краснодарский край</c:v>
                </c:pt>
                <c:pt idx="3">
                  <c:v>02 Республика Башкортостан</c:v>
                </c:pt>
                <c:pt idx="4">
                  <c:v>24 Красноярский край</c:v>
                </c:pt>
                <c:pt idx="5">
                  <c:v>63 Самарская область</c:v>
                </c:pt>
                <c:pt idx="6">
                  <c:v>56 Оренбургская область</c:v>
                </c:pt>
                <c:pt idx="7">
                  <c:v>74 Челябинская область</c:v>
                </c:pt>
                <c:pt idx="8">
                  <c:v>66 Свердловская область</c:v>
                </c:pt>
                <c:pt idx="9">
                  <c:v>77 г. Москва</c:v>
                </c:pt>
                <c:pt idx="10">
                  <c:v>36 Воронежская область</c:v>
                </c:pt>
                <c:pt idx="11">
                  <c:v>55 Омская область</c:v>
                </c:pt>
                <c:pt idx="12">
                  <c:v>05 Республика Дагестан</c:v>
                </c:pt>
                <c:pt idx="13">
                  <c:v>78 Санкт-Петербург</c:v>
                </c:pt>
                <c:pt idx="14">
                  <c:v>54 Новосибирская область</c:v>
                </c:pt>
                <c:pt idx="15">
                  <c:v>52 Нижегородская область</c:v>
                </c:pt>
                <c:pt idx="16">
                  <c:v>26 Ставропольский край</c:v>
                </c:pt>
                <c:pt idx="17">
                  <c:v>42 Кемеровская область–Кузбасс</c:v>
                </c:pt>
                <c:pt idx="18">
                  <c:v>34 Волгоградская область</c:v>
                </c:pt>
                <c:pt idx="19">
                  <c:v>31 Белгородская область</c:v>
                </c:pt>
                <c:pt idx="20">
                  <c:v>61 Ростовская область</c:v>
                </c:pt>
                <c:pt idx="21">
                  <c:v>46 Курская область</c:v>
                </c:pt>
                <c:pt idx="22">
                  <c:v>14 Республика Саха (Якутия)</c:v>
                </c:pt>
                <c:pt idx="23">
                  <c:v>27 Хабаровский край</c:v>
                </c:pt>
                <c:pt idx="24">
                  <c:v>43 Кировская область</c:v>
                </c:pt>
                <c:pt idx="25">
                  <c:v>91 Республика Крым</c:v>
                </c:pt>
                <c:pt idx="26">
                  <c:v>35 Вологодская область</c:v>
                </c:pt>
                <c:pt idx="27">
                  <c:v>47 Ленинградская область</c:v>
                </c:pt>
                <c:pt idx="28">
                  <c:v>40 Калужская область</c:v>
                </c:pt>
                <c:pt idx="29">
                  <c:v>69 Тверская область</c:v>
                </c:pt>
                <c:pt idx="30">
                  <c:v>29 Архангельская область</c:v>
                </c:pt>
                <c:pt idx="31">
                  <c:v>58 Пензенская область</c:v>
                </c:pt>
                <c:pt idx="32">
                  <c:v>20 Чеченская Республика</c:v>
                </c:pt>
                <c:pt idx="33">
                  <c:v>73 Ульяновская область</c:v>
                </c:pt>
                <c:pt idx="34">
                  <c:v>22 Алтайский край</c:v>
                </c:pt>
                <c:pt idx="35">
                  <c:v>71 Тульская область</c:v>
                </c:pt>
                <c:pt idx="36">
                  <c:v>45 Курганская область</c:v>
                </c:pt>
                <c:pt idx="37">
                  <c:v>67 Смоленская область</c:v>
                </c:pt>
                <c:pt idx="38">
                  <c:v>25 Приморский край</c:v>
                </c:pt>
                <c:pt idx="39">
                  <c:v>76 Ярославская область</c:v>
                </c:pt>
                <c:pt idx="40">
                  <c:v>11 Республика Коми</c:v>
                </c:pt>
                <c:pt idx="41">
                  <c:v>86 Ханты-Мансийский автономный округ–Югра</c:v>
                </c:pt>
                <c:pt idx="42">
                  <c:v>33 Владимирская область</c:v>
                </c:pt>
                <c:pt idx="43">
                  <c:v>21 Чувашская Республика–Чувашия</c:v>
                </c:pt>
                <c:pt idx="44">
                  <c:v>48 Липецкая область</c:v>
                </c:pt>
                <c:pt idx="45">
                  <c:v>18 Удмуртская Республика</c:v>
                </c:pt>
                <c:pt idx="46">
                  <c:v>72 Тюменская область</c:v>
                </c:pt>
                <c:pt idx="47">
                  <c:v>59 Пермский край</c:v>
                </c:pt>
                <c:pt idx="48">
                  <c:v>03 Республика Бурятия</c:v>
                </c:pt>
                <c:pt idx="49">
                  <c:v>13 Республика Мордовия</c:v>
                </c:pt>
                <c:pt idx="50">
                  <c:v>57 Орловская область</c:v>
                </c:pt>
                <c:pt idx="51">
                  <c:v>17 Республика Тыва</c:v>
                </c:pt>
                <c:pt idx="52">
                  <c:v>32 Брянская область</c:v>
                </c:pt>
                <c:pt idx="53">
                  <c:v>07 Кабардино-Балкарская Республика</c:v>
                </c:pt>
                <c:pt idx="54">
                  <c:v>70 Томская область</c:v>
                </c:pt>
                <c:pt idx="55">
                  <c:v>37 Ивановская область</c:v>
                </c:pt>
                <c:pt idx="56">
                  <c:v>64 Саратовская область</c:v>
                </c:pt>
                <c:pt idx="57">
                  <c:v>65 Сахалинская область</c:v>
                </c:pt>
                <c:pt idx="58">
                  <c:v>38 Иркутская область</c:v>
                </c:pt>
                <c:pt idx="59">
                  <c:v>53 Новгородская область</c:v>
                </c:pt>
                <c:pt idx="60">
                  <c:v>62 Рязанская область</c:v>
                </c:pt>
                <c:pt idx="61">
                  <c:v>44 Костромская область</c:v>
                </c:pt>
                <c:pt idx="62">
                  <c:v>51 Мурманская область</c:v>
                </c:pt>
                <c:pt idx="63">
                  <c:v>39 Калининградская область</c:v>
                </c:pt>
                <c:pt idx="64">
                  <c:v>68 Тамбовская область</c:v>
                </c:pt>
                <c:pt idx="65">
                  <c:v>19 Республика Хакасия</c:v>
                </c:pt>
                <c:pt idx="66">
                  <c:v>12 Республика Марий Эл</c:v>
                </c:pt>
                <c:pt idx="67">
                  <c:v>89 Ямало-Ненецкий автономный округ</c:v>
                </c:pt>
                <c:pt idx="68">
                  <c:v>28 Амурская область</c:v>
                </c:pt>
                <c:pt idx="69">
                  <c:v>09 Карачаево-Черкесская Республика</c:v>
                </c:pt>
                <c:pt idx="70">
                  <c:v>04 Республика Алтай</c:v>
                </c:pt>
                <c:pt idx="71">
                  <c:v>30 Астраханская область</c:v>
                </c:pt>
                <c:pt idx="72">
                  <c:v>60 Псковская область</c:v>
                </c:pt>
                <c:pt idx="73">
                  <c:v>06 Республика Ингушетия</c:v>
                </c:pt>
                <c:pt idx="74">
                  <c:v>10 Республика Карелия</c:v>
                </c:pt>
                <c:pt idx="75">
                  <c:v>01 Республика Адыгея (Адыгея)</c:v>
                </c:pt>
                <c:pt idx="76">
                  <c:v>75 Забайкальский край</c:v>
                </c:pt>
                <c:pt idx="77">
                  <c:v>92 Севастополь</c:v>
                </c:pt>
                <c:pt idx="78">
                  <c:v>41 Камчатский край</c:v>
                </c:pt>
                <c:pt idx="79">
                  <c:v>15 Республика Северная Осетия–Алания</c:v>
                </c:pt>
                <c:pt idx="80">
                  <c:v>83 Ненецкий автономный округ</c:v>
                </c:pt>
                <c:pt idx="81">
                  <c:v>87 Чукотский автономный округ</c:v>
                </c:pt>
                <c:pt idx="82">
                  <c:v>79 Еврейская автономная область</c:v>
                </c:pt>
                <c:pt idx="83">
                  <c:v>08 Республика Калмыкия</c:v>
                </c:pt>
                <c:pt idx="84">
                  <c:v>49 Магаданская область</c:v>
                </c:pt>
              </c:strCache>
            </c:strRef>
          </c:cat>
          <c:val>
            <c:numRef>
              <c:f>Лист1!$F$2:$F$86</c:f>
              <c:numCache>
                <c:formatCode>General</c:formatCode>
                <c:ptCount val="85"/>
              </c:numCache>
            </c:numRef>
          </c:val>
          <c:extLst>
            <c:ext xmlns:c16="http://schemas.microsoft.com/office/drawing/2014/chart" uri="{C3380CC4-5D6E-409C-BE32-E72D297353CC}">
              <c16:uniqueId val="{0000000B-5F8B-48DF-9C1A-9C07B132D21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16 Республика Татарстан (Татарстан)</c:v>
                </c:pt>
                <c:pt idx="1">
                  <c:v>50 Московская область</c:v>
                </c:pt>
                <c:pt idx="2">
                  <c:v>23 Краснодарский край</c:v>
                </c:pt>
                <c:pt idx="3">
                  <c:v>02 Республика Башкортостан</c:v>
                </c:pt>
                <c:pt idx="4">
                  <c:v>24 Красноярский край</c:v>
                </c:pt>
                <c:pt idx="5">
                  <c:v>63 Самарская область</c:v>
                </c:pt>
                <c:pt idx="6">
                  <c:v>56 Оренбургская область</c:v>
                </c:pt>
                <c:pt idx="7">
                  <c:v>74 Челябинская область</c:v>
                </c:pt>
                <c:pt idx="8">
                  <c:v>66 Свердловская область</c:v>
                </c:pt>
                <c:pt idx="9">
                  <c:v>77 г. Москва</c:v>
                </c:pt>
                <c:pt idx="10">
                  <c:v>36 Воронежская область</c:v>
                </c:pt>
                <c:pt idx="11">
                  <c:v>55 Омская область</c:v>
                </c:pt>
                <c:pt idx="12">
                  <c:v>05 Республика Дагестан</c:v>
                </c:pt>
                <c:pt idx="13">
                  <c:v>78 Санкт-Петербург</c:v>
                </c:pt>
                <c:pt idx="14">
                  <c:v>54 Новосибирская область</c:v>
                </c:pt>
                <c:pt idx="15">
                  <c:v>52 Нижегородская область</c:v>
                </c:pt>
                <c:pt idx="16">
                  <c:v>26 Ставропольский край</c:v>
                </c:pt>
                <c:pt idx="17">
                  <c:v>42 Кемеровская область–Кузбасс</c:v>
                </c:pt>
                <c:pt idx="18">
                  <c:v>34 Волгоградская область</c:v>
                </c:pt>
                <c:pt idx="19">
                  <c:v>31 Белгородская область</c:v>
                </c:pt>
                <c:pt idx="20">
                  <c:v>61 Ростовская область</c:v>
                </c:pt>
                <c:pt idx="21">
                  <c:v>46 Курская область</c:v>
                </c:pt>
                <c:pt idx="22">
                  <c:v>14 Республика Саха (Якутия)</c:v>
                </c:pt>
                <c:pt idx="23">
                  <c:v>27 Хабаровский край</c:v>
                </c:pt>
                <c:pt idx="24">
                  <c:v>43 Кировская область</c:v>
                </c:pt>
                <c:pt idx="25">
                  <c:v>91 Республика Крым</c:v>
                </c:pt>
                <c:pt idx="26">
                  <c:v>35 Вологодская область</c:v>
                </c:pt>
                <c:pt idx="27">
                  <c:v>47 Ленинградская область</c:v>
                </c:pt>
                <c:pt idx="28">
                  <c:v>40 Калужская область</c:v>
                </c:pt>
                <c:pt idx="29">
                  <c:v>69 Тверская область</c:v>
                </c:pt>
                <c:pt idx="30">
                  <c:v>29 Архангельская область</c:v>
                </c:pt>
                <c:pt idx="31">
                  <c:v>58 Пензенская область</c:v>
                </c:pt>
                <c:pt idx="32">
                  <c:v>20 Чеченская Республика</c:v>
                </c:pt>
                <c:pt idx="33">
                  <c:v>73 Ульяновская область</c:v>
                </c:pt>
                <c:pt idx="34">
                  <c:v>22 Алтайский край</c:v>
                </c:pt>
                <c:pt idx="35">
                  <c:v>71 Тульская область</c:v>
                </c:pt>
                <c:pt idx="36">
                  <c:v>45 Курганская область</c:v>
                </c:pt>
                <c:pt idx="37">
                  <c:v>67 Смоленская область</c:v>
                </c:pt>
                <c:pt idx="38">
                  <c:v>25 Приморский край</c:v>
                </c:pt>
                <c:pt idx="39">
                  <c:v>76 Ярославская область</c:v>
                </c:pt>
                <c:pt idx="40">
                  <c:v>11 Республика Коми</c:v>
                </c:pt>
                <c:pt idx="41">
                  <c:v>86 Ханты-Мансийский автономный округ–Югра</c:v>
                </c:pt>
                <c:pt idx="42">
                  <c:v>33 Владимирская область</c:v>
                </c:pt>
                <c:pt idx="43">
                  <c:v>21 Чувашская Республика–Чувашия</c:v>
                </c:pt>
                <c:pt idx="44">
                  <c:v>48 Липецкая область</c:v>
                </c:pt>
                <c:pt idx="45">
                  <c:v>18 Удмуртская Республика</c:v>
                </c:pt>
                <c:pt idx="46">
                  <c:v>72 Тюменская область</c:v>
                </c:pt>
                <c:pt idx="47">
                  <c:v>59 Пермский край</c:v>
                </c:pt>
                <c:pt idx="48">
                  <c:v>03 Республика Бурятия</c:v>
                </c:pt>
                <c:pt idx="49">
                  <c:v>13 Республика Мордовия</c:v>
                </c:pt>
                <c:pt idx="50">
                  <c:v>57 Орловская область</c:v>
                </c:pt>
                <c:pt idx="51">
                  <c:v>17 Республика Тыва</c:v>
                </c:pt>
                <c:pt idx="52">
                  <c:v>32 Брянская область</c:v>
                </c:pt>
                <c:pt idx="53">
                  <c:v>07 Кабардино-Балкарская Республика</c:v>
                </c:pt>
                <c:pt idx="54">
                  <c:v>70 Томская область</c:v>
                </c:pt>
                <c:pt idx="55">
                  <c:v>37 Ивановская область</c:v>
                </c:pt>
                <c:pt idx="56">
                  <c:v>64 Саратовская область</c:v>
                </c:pt>
                <c:pt idx="57">
                  <c:v>65 Сахалинская область</c:v>
                </c:pt>
                <c:pt idx="58">
                  <c:v>38 Иркутская область</c:v>
                </c:pt>
                <c:pt idx="59">
                  <c:v>53 Новгородская область</c:v>
                </c:pt>
                <c:pt idx="60">
                  <c:v>62 Рязанская область</c:v>
                </c:pt>
                <c:pt idx="61">
                  <c:v>44 Костромская область</c:v>
                </c:pt>
                <c:pt idx="62">
                  <c:v>51 Мурманская область</c:v>
                </c:pt>
                <c:pt idx="63">
                  <c:v>39 Калининградская область</c:v>
                </c:pt>
                <c:pt idx="64">
                  <c:v>68 Тамбовская область</c:v>
                </c:pt>
                <c:pt idx="65">
                  <c:v>19 Республика Хакасия</c:v>
                </c:pt>
                <c:pt idx="66">
                  <c:v>12 Республика Марий Эл</c:v>
                </c:pt>
                <c:pt idx="67">
                  <c:v>89 Ямало-Ненецкий автономный округ</c:v>
                </c:pt>
                <c:pt idx="68">
                  <c:v>28 Амурская область</c:v>
                </c:pt>
                <c:pt idx="69">
                  <c:v>09 Карачаево-Черкесская Республика</c:v>
                </c:pt>
                <c:pt idx="70">
                  <c:v>04 Республика Алтай</c:v>
                </c:pt>
                <c:pt idx="71">
                  <c:v>30 Астраханская область</c:v>
                </c:pt>
                <c:pt idx="72">
                  <c:v>60 Псковская область</c:v>
                </c:pt>
                <c:pt idx="73">
                  <c:v>06 Республика Ингушетия</c:v>
                </c:pt>
                <c:pt idx="74">
                  <c:v>10 Республика Карелия</c:v>
                </c:pt>
                <c:pt idx="75">
                  <c:v>01 Республика Адыгея (Адыгея)</c:v>
                </c:pt>
                <c:pt idx="76">
                  <c:v>75 Забайкальский край</c:v>
                </c:pt>
                <c:pt idx="77">
                  <c:v>92 Севастополь</c:v>
                </c:pt>
                <c:pt idx="78">
                  <c:v>41 Камчатский край</c:v>
                </c:pt>
                <c:pt idx="79">
                  <c:v>15 Республика Северная Осетия–Алания</c:v>
                </c:pt>
                <c:pt idx="80">
                  <c:v>83 Ненецкий автономный округ</c:v>
                </c:pt>
                <c:pt idx="81">
                  <c:v>87 Чукотский автономный округ</c:v>
                </c:pt>
                <c:pt idx="82">
                  <c:v>79 Еврейская автономная область</c:v>
                </c:pt>
                <c:pt idx="83">
                  <c:v>08 Республика Калмыкия</c:v>
                </c:pt>
                <c:pt idx="84">
                  <c:v>49 Магаданская область</c:v>
                </c:pt>
              </c:strCache>
            </c:strRef>
          </c:cat>
          <c:val>
            <c:numRef>
              <c:f>Лист1!$G$2:$G$86</c:f>
              <c:numCache>
                <c:formatCode>General</c:formatCode>
                <c:ptCount val="85"/>
              </c:numCache>
            </c:numRef>
          </c:val>
          <c:extLst>
            <c:ext xmlns:c16="http://schemas.microsoft.com/office/drawing/2014/chart" uri="{C3380CC4-5D6E-409C-BE32-E72D297353CC}">
              <c16:uniqueId val="{0000000C-5F8B-48DF-9C1A-9C07B132D21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16 Республика Татарстан (Татарстан)</c:v>
                </c:pt>
                <c:pt idx="1">
                  <c:v>50 Московская область</c:v>
                </c:pt>
                <c:pt idx="2">
                  <c:v>23 Краснодарский край</c:v>
                </c:pt>
                <c:pt idx="3">
                  <c:v>02 Республика Башкортостан</c:v>
                </c:pt>
                <c:pt idx="4">
                  <c:v>24 Красноярский край</c:v>
                </c:pt>
                <c:pt idx="5">
                  <c:v>63 Самарская область</c:v>
                </c:pt>
                <c:pt idx="6">
                  <c:v>56 Оренбургская область</c:v>
                </c:pt>
                <c:pt idx="7">
                  <c:v>74 Челябинская область</c:v>
                </c:pt>
                <c:pt idx="8">
                  <c:v>66 Свердловская область</c:v>
                </c:pt>
                <c:pt idx="9">
                  <c:v>77 г. Москва</c:v>
                </c:pt>
                <c:pt idx="10">
                  <c:v>36 Воронежская область</c:v>
                </c:pt>
                <c:pt idx="11">
                  <c:v>55 Омская область</c:v>
                </c:pt>
                <c:pt idx="12">
                  <c:v>05 Республика Дагестан</c:v>
                </c:pt>
                <c:pt idx="13">
                  <c:v>78 Санкт-Петербург</c:v>
                </c:pt>
                <c:pt idx="14">
                  <c:v>54 Новосибирская область</c:v>
                </c:pt>
                <c:pt idx="15">
                  <c:v>52 Нижегородская область</c:v>
                </c:pt>
                <c:pt idx="16">
                  <c:v>26 Ставропольский край</c:v>
                </c:pt>
                <c:pt idx="17">
                  <c:v>42 Кемеровская область–Кузбасс</c:v>
                </c:pt>
                <c:pt idx="18">
                  <c:v>34 Волгоградская область</c:v>
                </c:pt>
                <c:pt idx="19">
                  <c:v>31 Белгородская область</c:v>
                </c:pt>
                <c:pt idx="20">
                  <c:v>61 Ростовская область</c:v>
                </c:pt>
                <c:pt idx="21">
                  <c:v>46 Курская область</c:v>
                </c:pt>
                <c:pt idx="22">
                  <c:v>14 Республика Саха (Якутия)</c:v>
                </c:pt>
                <c:pt idx="23">
                  <c:v>27 Хабаровский край</c:v>
                </c:pt>
                <c:pt idx="24">
                  <c:v>43 Кировская область</c:v>
                </c:pt>
                <c:pt idx="25">
                  <c:v>91 Республика Крым</c:v>
                </c:pt>
                <c:pt idx="26">
                  <c:v>35 Вологодская область</c:v>
                </c:pt>
                <c:pt idx="27">
                  <c:v>47 Ленинградская область</c:v>
                </c:pt>
                <c:pt idx="28">
                  <c:v>40 Калужская область</c:v>
                </c:pt>
                <c:pt idx="29">
                  <c:v>69 Тверская область</c:v>
                </c:pt>
                <c:pt idx="30">
                  <c:v>29 Архангельская область</c:v>
                </c:pt>
                <c:pt idx="31">
                  <c:v>58 Пензенская область</c:v>
                </c:pt>
                <c:pt idx="32">
                  <c:v>20 Чеченская Республика</c:v>
                </c:pt>
                <c:pt idx="33">
                  <c:v>73 Ульяновская область</c:v>
                </c:pt>
                <c:pt idx="34">
                  <c:v>22 Алтайский край</c:v>
                </c:pt>
                <c:pt idx="35">
                  <c:v>71 Тульская область</c:v>
                </c:pt>
                <c:pt idx="36">
                  <c:v>45 Курганская область</c:v>
                </c:pt>
                <c:pt idx="37">
                  <c:v>67 Смоленская область</c:v>
                </c:pt>
                <c:pt idx="38">
                  <c:v>25 Приморский край</c:v>
                </c:pt>
                <c:pt idx="39">
                  <c:v>76 Ярославская область</c:v>
                </c:pt>
                <c:pt idx="40">
                  <c:v>11 Республика Коми</c:v>
                </c:pt>
                <c:pt idx="41">
                  <c:v>86 Ханты-Мансийский автономный округ–Югра</c:v>
                </c:pt>
                <c:pt idx="42">
                  <c:v>33 Владимирская область</c:v>
                </c:pt>
                <c:pt idx="43">
                  <c:v>21 Чувашская Республика–Чувашия</c:v>
                </c:pt>
                <c:pt idx="44">
                  <c:v>48 Липецкая область</c:v>
                </c:pt>
                <c:pt idx="45">
                  <c:v>18 Удмуртская Республика</c:v>
                </c:pt>
                <c:pt idx="46">
                  <c:v>72 Тюменская область</c:v>
                </c:pt>
                <c:pt idx="47">
                  <c:v>59 Пермский край</c:v>
                </c:pt>
                <c:pt idx="48">
                  <c:v>03 Республика Бурятия</c:v>
                </c:pt>
                <c:pt idx="49">
                  <c:v>13 Республика Мордовия</c:v>
                </c:pt>
                <c:pt idx="50">
                  <c:v>57 Орловская область</c:v>
                </c:pt>
                <c:pt idx="51">
                  <c:v>17 Республика Тыва</c:v>
                </c:pt>
                <c:pt idx="52">
                  <c:v>32 Брянская область</c:v>
                </c:pt>
                <c:pt idx="53">
                  <c:v>07 Кабардино-Балкарская Республика</c:v>
                </c:pt>
                <c:pt idx="54">
                  <c:v>70 Томская область</c:v>
                </c:pt>
                <c:pt idx="55">
                  <c:v>37 Ивановская область</c:v>
                </c:pt>
                <c:pt idx="56">
                  <c:v>64 Саратовская область</c:v>
                </c:pt>
                <c:pt idx="57">
                  <c:v>65 Сахалинская область</c:v>
                </c:pt>
                <c:pt idx="58">
                  <c:v>38 Иркутская область</c:v>
                </c:pt>
                <c:pt idx="59">
                  <c:v>53 Новгородская область</c:v>
                </c:pt>
                <c:pt idx="60">
                  <c:v>62 Рязанская область</c:v>
                </c:pt>
                <c:pt idx="61">
                  <c:v>44 Костромская область</c:v>
                </c:pt>
                <c:pt idx="62">
                  <c:v>51 Мурманская область</c:v>
                </c:pt>
                <c:pt idx="63">
                  <c:v>39 Калининградская область</c:v>
                </c:pt>
                <c:pt idx="64">
                  <c:v>68 Тамбовская область</c:v>
                </c:pt>
                <c:pt idx="65">
                  <c:v>19 Республика Хакасия</c:v>
                </c:pt>
                <c:pt idx="66">
                  <c:v>12 Республика Марий Эл</c:v>
                </c:pt>
                <c:pt idx="67">
                  <c:v>89 Ямало-Ненецкий автономный округ</c:v>
                </c:pt>
                <c:pt idx="68">
                  <c:v>28 Амурская область</c:v>
                </c:pt>
                <c:pt idx="69">
                  <c:v>09 Карачаево-Черкесская Республика</c:v>
                </c:pt>
                <c:pt idx="70">
                  <c:v>04 Республика Алтай</c:v>
                </c:pt>
                <c:pt idx="71">
                  <c:v>30 Астраханская область</c:v>
                </c:pt>
                <c:pt idx="72">
                  <c:v>60 Псковская область</c:v>
                </c:pt>
                <c:pt idx="73">
                  <c:v>06 Республика Ингушетия</c:v>
                </c:pt>
                <c:pt idx="74">
                  <c:v>10 Республика Карелия</c:v>
                </c:pt>
                <c:pt idx="75">
                  <c:v>01 Республика Адыгея (Адыгея)</c:v>
                </c:pt>
                <c:pt idx="76">
                  <c:v>75 Забайкальский край</c:v>
                </c:pt>
                <c:pt idx="77">
                  <c:v>92 Севастополь</c:v>
                </c:pt>
                <c:pt idx="78">
                  <c:v>41 Камчатский край</c:v>
                </c:pt>
                <c:pt idx="79">
                  <c:v>15 Республика Северная Осетия–Алания</c:v>
                </c:pt>
                <c:pt idx="80">
                  <c:v>83 Ненецкий автономный округ</c:v>
                </c:pt>
                <c:pt idx="81">
                  <c:v>87 Чукотский автономный округ</c:v>
                </c:pt>
                <c:pt idx="82">
                  <c:v>79 Еврейская автономная область</c:v>
                </c:pt>
                <c:pt idx="83">
                  <c:v>08 Республика Калмыкия</c:v>
                </c:pt>
                <c:pt idx="84">
                  <c:v>49 Магаданская область</c:v>
                </c:pt>
              </c:strCache>
            </c:strRef>
          </c:cat>
          <c:val>
            <c:numRef>
              <c:f>Лист1!$H$2:$H$86</c:f>
              <c:numCache>
                <c:formatCode>General</c:formatCode>
                <c:ptCount val="85"/>
              </c:numCache>
            </c:numRef>
          </c:val>
          <c:extLst>
            <c:ext xmlns:c16="http://schemas.microsoft.com/office/drawing/2014/chart" uri="{C3380CC4-5D6E-409C-BE32-E72D297353CC}">
              <c16:uniqueId val="{0000000D-5F8B-48DF-9C1A-9C07B132D216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Столбец7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16 Республика Татарстан (Татарстан)</c:v>
                </c:pt>
                <c:pt idx="1">
                  <c:v>50 Московская область</c:v>
                </c:pt>
                <c:pt idx="2">
                  <c:v>23 Краснодарский край</c:v>
                </c:pt>
                <c:pt idx="3">
                  <c:v>02 Республика Башкортостан</c:v>
                </c:pt>
                <c:pt idx="4">
                  <c:v>24 Красноярский край</c:v>
                </c:pt>
                <c:pt idx="5">
                  <c:v>63 Самарская область</c:v>
                </c:pt>
                <c:pt idx="6">
                  <c:v>56 Оренбургская область</c:v>
                </c:pt>
                <c:pt idx="7">
                  <c:v>74 Челябинская область</c:v>
                </c:pt>
                <c:pt idx="8">
                  <c:v>66 Свердловская область</c:v>
                </c:pt>
                <c:pt idx="9">
                  <c:v>77 г. Москва</c:v>
                </c:pt>
                <c:pt idx="10">
                  <c:v>36 Воронежская область</c:v>
                </c:pt>
                <c:pt idx="11">
                  <c:v>55 Омская область</c:v>
                </c:pt>
                <c:pt idx="12">
                  <c:v>05 Республика Дагестан</c:v>
                </c:pt>
                <c:pt idx="13">
                  <c:v>78 Санкт-Петербург</c:v>
                </c:pt>
                <c:pt idx="14">
                  <c:v>54 Новосибирская область</c:v>
                </c:pt>
                <c:pt idx="15">
                  <c:v>52 Нижегородская область</c:v>
                </c:pt>
                <c:pt idx="16">
                  <c:v>26 Ставропольский край</c:v>
                </c:pt>
                <c:pt idx="17">
                  <c:v>42 Кемеровская область–Кузбасс</c:v>
                </c:pt>
                <c:pt idx="18">
                  <c:v>34 Волгоградская область</c:v>
                </c:pt>
                <c:pt idx="19">
                  <c:v>31 Белгородская область</c:v>
                </c:pt>
                <c:pt idx="20">
                  <c:v>61 Ростовская область</c:v>
                </c:pt>
                <c:pt idx="21">
                  <c:v>46 Курская область</c:v>
                </c:pt>
                <c:pt idx="22">
                  <c:v>14 Республика Саха (Якутия)</c:v>
                </c:pt>
                <c:pt idx="23">
                  <c:v>27 Хабаровский край</c:v>
                </c:pt>
                <c:pt idx="24">
                  <c:v>43 Кировская область</c:v>
                </c:pt>
                <c:pt idx="25">
                  <c:v>91 Республика Крым</c:v>
                </c:pt>
                <c:pt idx="26">
                  <c:v>35 Вологодская область</c:v>
                </c:pt>
                <c:pt idx="27">
                  <c:v>47 Ленинградская область</c:v>
                </c:pt>
                <c:pt idx="28">
                  <c:v>40 Калужская область</c:v>
                </c:pt>
                <c:pt idx="29">
                  <c:v>69 Тверская область</c:v>
                </c:pt>
                <c:pt idx="30">
                  <c:v>29 Архангельская область</c:v>
                </c:pt>
                <c:pt idx="31">
                  <c:v>58 Пензенская область</c:v>
                </c:pt>
                <c:pt idx="32">
                  <c:v>20 Чеченская Республика</c:v>
                </c:pt>
                <c:pt idx="33">
                  <c:v>73 Ульяновская область</c:v>
                </c:pt>
                <c:pt idx="34">
                  <c:v>22 Алтайский край</c:v>
                </c:pt>
                <c:pt idx="35">
                  <c:v>71 Тульская область</c:v>
                </c:pt>
                <c:pt idx="36">
                  <c:v>45 Курганская область</c:v>
                </c:pt>
                <c:pt idx="37">
                  <c:v>67 Смоленская область</c:v>
                </c:pt>
                <c:pt idx="38">
                  <c:v>25 Приморский край</c:v>
                </c:pt>
                <c:pt idx="39">
                  <c:v>76 Ярославская область</c:v>
                </c:pt>
                <c:pt idx="40">
                  <c:v>11 Республика Коми</c:v>
                </c:pt>
                <c:pt idx="41">
                  <c:v>86 Ханты-Мансийский автономный округ–Югра</c:v>
                </c:pt>
                <c:pt idx="42">
                  <c:v>33 Владимирская область</c:v>
                </c:pt>
                <c:pt idx="43">
                  <c:v>21 Чувашская Республика–Чувашия</c:v>
                </c:pt>
                <c:pt idx="44">
                  <c:v>48 Липецкая область</c:v>
                </c:pt>
                <c:pt idx="45">
                  <c:v>18 Удмуртская Республика</c:v>
                </c:pt>
                <c:pt idx="46">
                  <c:v>72 Тюменская область</c:v>
                </c:pt>
                <c:pt idx="47">
                  <c:v>59 Пермский край</c:v>
                </c:pt>
                <c:pt idx="48">
                  <c:v>03 Республика Бурятия</c:v>
                </c:pt>
                <c:pt idx="49">
                  <c:v>13 Республика Мордовия</c:v>
                </c:pt>
                <c:pt idx="50">
                  <c:v>57 Орловская область</c:v>
                </c:pt>
                <c:pt idx="51">
                  <c:v>17 Республика Тыва</c:v>
                </c:pt>
                <c:pt idx="52">
                  <c:v>32 Брянская область</c:v>
                </c:pt>
                <c:pt idx="53">
                  <c:v>07 Кабардино-Балкарская Республика</c:v>
                </c:pt>
                <c:pt idx="54">
                  <c:v>70 Томская область</c:v>
                </c:pt>
                <c:pt idx="55">
                  <c:v>37 Ивановская область</c:v>
                </c:pt>
                <c:pt idx="56">
                  <c:v>64 Саратовская область</c:v>
                </c:pt>
                <c:pt idx="57">
                  <c:v>65 Сахалинская область</c:v>
                </c:pt>
                <c:pt idx="58">
                  <c:v>38 Иркутская область</c:v>
                </c:pt>
                <c:pt idx="59">
                  <c:v>53 Новгородская область</c:v>
                </c:pt>
                <c:pt idx="60">
                  <c:v>62 Рязанская область</c:v>
                </c:pt>
                <c:pt idx="61">
                  <c:v>44 Костромская область</c:v>
                </c:pt>
                <c:pt idx="62">
                  <c:v>51 Мурманская область</c:v>
                </c:pt>
                <c:pt idx="63">
                  <c:v>39 Калининградская область</c:v>
                </c:pt>
                <c:pt idx="64">
                  <c:v>68 Тамбовская область</c:v>
                </c:pt>
                <c:pt idx="65">
                  <c:v>19 Республика Хакасия</c:v>
                </c:pt>
                <c:pt idx="66">
                  <c:v>12 Республика Марий Эл</c:v>
                </c:pt>
                <c:pt idx="67">
                  <c:v>89 Ямало-Ненецкий автономный округ</c:v>
                </c:pt>
                <c:pt idx="68">
                  <c:v>28 Амурская область</c:v>
                </c:pt>
                <c:pt idx="69">
                  <c:v>09 Карачаево-Черкесская Республика</c:v>
                </c:pt>
                <c:pt idx="70">
                  <c:v>04 Республика Алтай</c:v>
                </c:pt>
                <c:pt idx="71">
                  <c:v>30 Астраханская область</c:v>
                </c:pt>
                <c:pt idx="72">
                  <c:v>60 Псковская область</c:v>
                </c:pt>
                <c:pt idx="73">
                  <c:v>06 Республика Ингушетия</c:v>
                </c:pt>
                <c:pt idx="74">
                  <c:v>10 Республика Карелия</c:v>
                </c:pt>
                <c:pt idx="75">
                  <c:v>01 Республика Адыгея (Адыгея)</c:v>
                </c:pt>
                <c:pt idx="76">
                  <c:v>75 Забайкальский край</c:v>
                </c:pt>
                <c:pt idx="77">
                  <c:v>92 Севастополь</c:v>
                </c:pt>
                <c:pt idx="78">
                  <c:v>41 Камчатский край</c:v>
                </c:pt>
                <c:pt idx="79">
                  <c:v>15 Республика Северная Осетия–Алания</c:v>
                </c:pt>
                <c:pt idx="80">
                  <c:v>83 Ненецкий автономный округ</c:v>
                </c:pt>
                <c:pt idx="81">
                  <c:v>87 Чукотский автономный округ</c:v>
                </c:pt>
                <c:pt idx="82">
                  <c:v>79 Еврейская автономная область</c:v>
                </c:pt>
                <c:pt idx="83">
                  <c:v>08 Республика Калмыкия</c:v>
                </c:pt>
                <c:pt idx="84">
                  <c:v>49 Магаданская область</c:v>
                </c:pt>
              </c:strCache>
            </c:strRef>
          </c:cat>
          <c:val>
            <c:numRef>
              <c:f>Лист1!$I$2:$I$86</c:f>
              <c:numCache>
                <c:formatCode>General</c:formatCode>
                <c:ptCount val="85"/>
              </c:numCache>
            </c:numRef>
          </c:val>
          <c:extLst>
            <c:ext xmlns:c16="http://schemas.microsoft.com/office/drawing/2014/chart" uri="{C3380CC4-5D6E-409C-BE32-E72D297353CC}">
              <c16:uniqueId val="{0000000E-5F8B-48DF-9C1A-9C07B132D2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6691200"/>
        <c:axId val="136146944"/>
      </c:barChart>
      <c:catAx>
        <c:axId val="1669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6146944"/>
        <c:crosses val="autoZero"/>
        <c:auto val="1"/>
        <c:lblAlgn val="ctr"/>
        <c:lblOffset val="100"/>
        <c:noMultiLvlLbl val="0"/>
      </c:catAx>
      <c:valAx>
        <c:axId val="136146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69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47506561679793E-4"/>
          <c:y val="0"/>
          <c:w val="0.99913787729658787"/>
          <c:h val="0.58887742963802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5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Лист1!$A$2:$A$29</c:f>
              <c:strCache>
                <c:ptCount val="28"/>
                <c:pt idx="0">
                  <c:v>54 Новосибирская область</c:v>
                </c:pt>
                <c:pt idx="1">
                  <c:v>60 Псковская область</c:v>
                </c:pt>
                <c:pt idx="2">
                  <c:v>57 Орловская область</c:v>
                </c:pt>
                <c:pt idx="3">
                  <c:v>01 Республика Адыгея (Адыгея)</c:v>
                </c:pt>
                <c:pt idx="4">
                  <c:v>25 Приморский край</c:v>
                </c:pt>
                <c:pt idx="5">
                  <c:v>70 Томская область</c:v>
                </c:pt>
                <c:pt idx="6">
                  <c:v>44 Костромская область</c:v>
                </c:pt>
                <c:pt idx="7">
                  <c:v>12 Республика Марий Эл</c:v>
                </c:pt>
                <c:pt idx="8">
                  <c:v>03 Республика Бурятия</c:v>
                </c:pt>
                <c:pt idx="9">
                  <c:v>62 Рязанская область</c:v>
                </c:pt>
                <c:pt idx="10">
                  <c:v>05 Республика Дагестан</c:v>
                </c:pt>
                <c:pt idx="11">
                  <c:v>22 Алтайский край</c:v>
                </c:pt>
                <c:pt idx="12">
                  <c:v>59 Пермский край</c:v>
                </c:pt>
                <c:pt idx="13">
                  <c:v>61 Ростовская область</c:v>
                </c:pt>
                <c:pt idx="14">
                  <c:v>18 Удмуртская Республика</c:v>
                </c:pt>
                <c:pt idx="15">
                  <c:v>10 Республика Карелия</c:v>
                </c:pt>
                <c:pt idx="16">
                  <c:v>32 Брянская область</c:v>
                </c:pt>
                <c:pt idx="17">
                  <c:v>28 Амурская область</c:v>
                </c:pt>
                <c:pt idx="18">
                  <c:v>41 Камчатский край</c:v>
                </c:pt>
                <c:pt idx="19">
                  <c:v>30 Астраханская область</c:v>
                </c:pt>
                <c:pt idx="20">
                  <c:v>87 Чукотский автономный округ</c:v>
                </c:pt>
                <c:pt idx="21">
                  <c:v>15 Республика Северная Осетия–Алания</c:v>
                </c:pt>
                <c:pt idx="22">
                  <c:v>79 Еврейская автономная область</c:v>
                </c:pt>
                <c:pt idx="23">
                  <c:v>38 Иркутская область</c:v>
                </c:pt>
                <c:pt idx="24">
                  <c:v>64 Саратовская область</c:v>
                </c:pt>
                <c:pt idx="25">
                  <c:v>75 Забайкальский край</c:v>
                </c:pt>
                <c:pt idx="26">
                  <c:v>08 Республика Калмыкия</c:v>
                </c:pt>
                <c:pt idx="27">
                  <c:v>49 Магаданская область</c:v>
                </c:pt>
              </c:strCache>
            </c:strRef>
          </c:cat>
          <c:val>
            <c:numRef>
              <c:f>Лист1!$B$2:$B$29</c:f>
              <c:numCache>
                <c:formatCode>0%</c:formatCode>
                <c:ptCount val="28"/>
              </c:numCache>
            </c:numRef>
          </c:val>
          <c:extLst>
            <c:ext xmlns:c16="http://schemas.microsoft.com/office/drawing/2014/chart" uri="{C3380CC4-5D6E-409C-BE32-E72D297353CC}">
              <c16:uniqueId val="{00000000-5930-471C-A285-D4D43E8779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Лист1!$A$2:$A$29</c:f>
              <c:strCache>
                <c:ptCount val="28"/>
                <c:pt idx="0">
                  <c:v>54 Новосибирская область</c:v>
                </c:pt>
                <c:pt idx="1">
                  <c:v>60 Псковская область</c:v>
                </c:pt>
                <c:pt idx="2">
                  <c:v>57 Орловская область</c:v>
                </c:pt>
                <c:pt idx="3">
                  <c:v>01 Республика Адыгея (Адыгея)</c:v>
                </c:pt>
                <c:pt idx="4">
                  <c:v>25 Приморский край</c:v>
                </c:pt>
                <c:pt idx="5">
                  <c:v>70 Томская область</c:v>
                </c:pt>
                <c:pt idx="6">
                  <c:v>44 Костромская область</c:v>
                </c:pt>
                <c:pt idx="7">
                  <c:v>12 Республика Марий Эл</c:v>
                </c:pt>
                <c:pt idx="8">
                  <c:v>03 Республика Бурятия</c:v>
                </c:pt>
                <c:pt idx="9">
                  <c:v>62 Рязанская область</c:v>
                </c:pt>
                <c:pt idx="10">
                  <c:v>05 Республика Дагестан</c:v>
                </c:pt>
                <c:pt idx="11">
                  <c:v>22 Алтайский край</c:v>
                </c:pt>
                <c:pt idx="12">
                  <c:v>59 Пермский край</c:v>
                </c:pt>
                <c:pt idx="13">
                  <c:v>61 Ростовская область</c:v>
                </c:pt>
                <c:pt idx="14">
                  <c:v>18 Удмуртская Республика</c:v>
                </c:pt>
                <c:pt idx="15">
                  <c:v>10 Республика Карелия</c:v>
                </c:pt>
                <c:pt idx="16">
                  <c:v>32 Брянская область</c:v>
                </c:pt>
                <c:pt idx="17">
                  <c:v>28 Амурская область</c:v>
                </c:pt>
                <c:pt idx="18">
                  <c:v>41 Камчатский край</c:v>
                </c:pt>
                <c:pt idx="19">
                  <c:v>30 Астраханская область</c:v>
                </c:pt>
                <c:pt idx="20">
                  <c:v>87 Чукотский автономный округ</c:v>
                </c:pt>
                <c:pt idx="21">
                  <c:v>15 Республика Северная Осетия–Алания</c:v>
                </c:pt>
                <c:pt idx="22">
                  <c:v>79 Еврейская автономная область</c:v>
                </c:pt>
                <c:pt idx="23">
                  <c:v>38 Иркутская область</c:v>
                </c:pt>
                <c:pt idx="24">
                  <c:v>64 Саратовская область</c:v>
                </c:pt>
                <c:pt idx="25">
                  <c:v>75 Забайкальский край</c:v>
                </c:pt>
                <c:pt idx="26">
                  <c:v>08 Республика Калмыкия</c:v>
                </c:pt>
                <c:pt idx="27">
                  <c:v>49 Магаданская область</c:v>
                </c:pt>
              </c:strCache>
            </c:strRef>
          </c:cat>
          <c:val>
            <c:numRef>
              <c:f>Лист1!$C$2:$C$29</c:f>
              <c:numCache>
                <c:formatCode>0%</c:formatCode>
                <c:ptCount val="28"/>
                <c:pt idx="0">
                  <c:v>0.44</c:v>
                </c:pt>
                <c:pt idx="1">
                  <c:v>0.44</c:v>
                </c:pt>
                <c:pt idx="2">
                  <c:v>0.43</c:v>
                </c:pt>
                <c:pt idx="3">
                  <c:v>0.41</c:v>
                </c:pt>
                <c:pt idx="4">
                  <c:v>0.41</c:v>
                </c:pt>
                <c:pt idx="5">
                  <c:v>0.41</c:v>
                </c:pt>
                <c:pt idx="6">
                  <c:v>0.38</c:v>
                </c:pt>
                <c:pt idx="7">
                  <c:v>0.36</c:v>
                </c:pt>
                <c:pt idx="8">
                  <c:v>0.35</c:v>
                </c:pt>
                <c:pt idx="9">
                  <c:v>0.35</c:v>
                </c:pt>
                <c:pt idx="10">
                  <c:v>0.33</c:v>
                </c:pt>
                <c:pt idx="11">
                  <c:v>0.33</c:v>
                </c:pt>
                <c:pt idx="12">
                  <c:v>0.33</c:v>
                </c:pt>
                <c:pt idx="13">
                  <c:v>0.33</c:v>
                </c:pt>
                <c:pt idx="14">
                  <c:v>0.32</c:v>
                </c:pt>
                <c:pt idx="15">
                  <c:v>0.31</c:v>
                </c:pt>
                <c:pt idx="16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01-4D3C-8B80-3ACE6CD84D5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Лист1!$A$2:$A$29</c:f>
              <c:strCache>
                <c:ptCount val="28"/>
                <c:pt idx="0">
                  <c:v>54 Новосибирская область</c:v>
                </c:pt>
                <c:pt idx="1">
                  <c:v>60 Псковская область</c:v>
                </c:pt>
                <c:pt idx="2">
                  <c:v>57 Орловская область</c:v>
                </c:pt>
                <c:pt idx="3">
                  <c:v>01 Республика Адыгея (Адыгея)</c:v>
                </c:pt>
                <c:pt idx="4">
                  <c:v>25 Приморский край</c:v>
                </c:pt>
                <c:pt idx="5">
                  <c:v>70 Томская область</c:v>
                </c:pt>
                <c:pt idx="6">
                  <c:v>44 Костромская область</c:v>
                </c:pt>
                <c:pt idx="7">
                  <c:v>12 Республика Марий Эл</c:v>
                </c:pt>
                <c:pt idx="8">
                  <c:v>03 Республика Бурятия</c:v>
                </c:pt>
                <c:pt idx="9">
                  <c:v>62 Рязанская область</c:v>
                </c:pt>
                <c:pt idx="10">
                  <c:v>05 Республика Дагестан</c:v>
                </c:pt>
                <c:pt idx="11">
                  <c:v>22 Алтайский край</c:v>
                </c:pt>
                <c:pt idx="12">
                  <c:v>59 Пермский край</c:v>
                </c:pt>
                <c:pt idx="13">
                  <c:v>61 Ростовская область</c:v>
                </c:pt>
                <c:pt idx="14">
                  <c:v>18 Удмуртская Республика</c:v>
                </c:pt>
                <c:pt idx="15">
                  <c:v>10 Республика Карелия</c:v>
                </c:pt>
                <c:pt idx="16">
                  <c:v>32 Брянская область</c:v>
                </c:pt>
                <c:pt idx="17">
                  <c:v>28 Амурская область</c:v>
                </c:pt>
                <c:pt idx="18">
                  <c:v>41 Камчатский край</c:v>
                </c:pt>
                <c:pt idx="19">
                  <c:v>30 Астраханская область</c:v>
                </c:pt>
                <c:pt idx="20">
                  <c:v>87 Чукотский автономный округ</c:v>
                </c:pt>
                <c:pt idx="21">
                  <c:v>15 Республика Северная Осетия–Алания</c:v>
                </c:pt>
                <c:pt idx="22">
                  <c:v>79 Еврейская автономная область</c:v>
                </c:pt>
                <c:pt idx="23">
                  <c:v>38 Иркутская область</c:v>
                </c:pt>
                <c:pt idx="24">
                  <c:v>64 Саратовская область</c:v>
                </c:pt>
                <c:pt idx="25">
                  <c:v>75 Забайкальский край</c:v>
                </c:pt>
                <c:pt idx="26">
                  <c:v>08 Республика Калмыкия</c:v>
                </c:pt>
                <c:pt idx="27">
                  <c:v>49 Магаданская область</c:v>
                </c:pt>
              </c:strCache>
            </c:strRef>
          </c:cat>
          <c:val>
            <c:numRef>
              <c:f>Лист1!$D$2:$D$29</c:f>
              <c:numCache>
                <c:formatCode>General</c:formatCode>
                <c:ptCount val="28"/>
                <c:pt idx="17" formatCode="0%">
                  <c:v>0.28999999999999998</c:v>
                </c:pt>
                <c:pt idx="18" formatCode="0%">
                  <c:v>0.28999999999999998</c:v>
                </c:pt>
                <c:pt idx="19" formatCode="0%">
                  <c:v>0.28000000000000003</c:v>
                </c:pt>
                <c:pt idx="20" formatCode="0%">
                  <c:v>0.26</c:v>
                </c:pt>
                <c:pt idx="21" formatCode="0%">
                  <c:v>0.17</c:v>
                </c:pt>
                <c:pt idx="22" formatCode="0%">
                  <c:v>0.14000000000000001</c:v>
                </c:pt>
                <c:pt idx="23" formatCode="0%">
                  <c:v>0.13</c:v>
                </c:pt>
                <c:pt idx="24" formatCode="0%">
                  <c:v>0.13</c:v>
                </c:pt>
                <c:pt idx="25" formatCode="0%">
                  <c:v>0.1</c:v>
                </c:pt>
                <c:pt idx="26" formatCode="0%">
                  <c:v>0.06</c:v>
                </c:pt>
                <c:pt idx="27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01-4D3C-8B80-3ACE6CD84D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743808"/>
        <c:axId val="140745344"/>
      </c:barChart>
      <c:catAx>
        <c:axId val="14074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0745344"/>
        <c:crosses val="autoZero"/>
        <c:auto val="1"/>
        <c:lblAlgn val="ctr"/>
        <c:lblOffset val="100"/>
        <c:noMultiLvlLbl val="0"/>
      </c:catAx>
      <c:valAx>
        <c:axId val="14074534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4074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DC7C-8495-4057-9F6D-31522E699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E12EE8-7301-4621-BED8-A1E7346AF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6B56B3-799B-46BB-951E-CE181F946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67D63B-3B96-435C-A007-1238B6D7A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8928AE-B2A9-426F-9D04-C97945D5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3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68A94-6C8E-4624-8218-F356E6244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BF0BAB-462C-47D7-91E6-35D0C513F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459071-BEB3-4D93-88F1-20A3AE45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36A720-095A-4E34-A10C-FCB426DC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73DE85-E594-4C07-B11E-E8DDC799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33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55FCE8-3068-4D79-B983-09882190A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113D28-BF38-444A-8107-1CC1042C7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7057A-9C84-4E8E-BB84-CE939051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BDA68-0869-47BA-AFA7-F2107564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20DDFF-3D31-4968-B27D-54402D09F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61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38515-7AE7-4B3A-9F6E-BD3ECB3D9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8202AC-995A-4C95-871F-B8C91870D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058DAE-7FE4-407A-AA2C-EE1C098FE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3BE49A-5C9D-47C5-A605-7FB4B9E3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14C2D-4986-4FC5-BD57-CF5A0052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9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6237C-4B8D-450E-99F6-A15AD423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7BF8AB-B138-4530-89AA-DD3795FF6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714A38-6CD8-4FD8-8D5C-55BE6FDF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DD412B-6158-4CAF-AB43-AA3C91F5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AF4867-C546-4F46-9DF0-5A3B71BE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EA9B9-CF14-4E46-B2B9-0DD5D5EA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F9BA0-A50D-43C0-BF3B-1E58AC076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F31AE0-6967-45A9-B6F9-DA7D31F15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124E43-8219-4482-8F48-51C02600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510CE-9597-403E-B10E-58E447293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364AE4-2982-4DB9-BF54-061943BE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68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1B886-1D5C-40CA-A67C-4147500A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75A227-4B95-41D2-80F4-C6B321046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9BE36-10D4-4B28-B384-0E850160E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5D28B2-0101-4F74-A598-25FF96311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BF9975-A578-4B6F-889F-230A38090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BB66CE-A68C-4FDE-93A1-F5846FA8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36B1BB-C79A-465D-9E51-724555F92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04EA90-F816-4591-9A98-03312D60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25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184AD-D3B6-40D4-A22B-E71433A1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2CDF28-0C3E-4E0F-A034-B2D7258D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7426EC-1340-49B2-9B3C-D24F4027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823BCE-76C3-4466-835D-AF60954B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3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FB3A70-8A42-4163-8F62-BFA4E5FA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DB1244-4DB6-40C8-AC51-23D49513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1B2A39-D534-4089-AA09-E9370C60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75991-064D-4E55-8E35-84AD71CA0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3B9B6E-E1CC-4619-BF87-9C2E37804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6D4B0A-9DC7-4CBF-B4C9-F125B6F5D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95BEE3-A5BA-4217-B184-000598BB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FD9356-BF05-4D42-A8E8-F4939FBF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3E1169-24D0-4B54-BCB5-036CC7E2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12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D2597-EFD1-4200-95F2-A3B0F711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3A565C-8BEE-49CD-B2C1-9F7582D77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CF1398-7236-4328-8159-E92B13758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7C06DA-F530-4EBD-81CA-FAB805736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2860BE-1BE8-4D52-8009-CCB5ECBFC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ACF19-A3E2-44B5-8E1E-439F92AB6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12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100CB-47E9-4481-82CA-45267461A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4946ED-44C1-4E22-8A26-D5653AF49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75715E-53E1-494C-9E51-C649BB4B5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D0AA7-5CAD-4C5E-9DF1-0F2B179AB065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64DC97-A7C1-4498-BB4A-420FC7A96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CFA324-D0A2-4D87-81BA-64052541B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51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hyperlink" Target="https://&#1077;&#1080;&#1087;-&#1092;&#1082;&#1080;&#1089;.&#1088;&#1092;/&#1088;&#1077;&#1077;&#1089;&#1090;&#1088;-&#1096;&#1089;&#1082;/" TargetMode="Externa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C383A-54B2-40D1-A9EA-47628A06A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97902"/>
            <a:ext cx="10477849" cy="4572788"/>
          </a:xfrm>
        </p:spPr>
        <p:txBody>
          <a:bodyPr anchor="ctr"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ормирование Единого всероссийского перечня (реестра) школьных спортивных клубов.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95F87C-3DCF-496C-982E-13777C308A3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8" b="12168"/>
          <a:stretch/>
        </p:blipFill>
        <p:spPr bwMode="auto">
          <a:xfrm>
            <a:off x="0" y="109056"/>
            <a:ext cx="2088859" cy="1288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A49EA8-2C62-4633-8E0B-D6FA6315CFF7}"/>
              </a:ext>
            </a:extLst>
          </p:cNvPr>
          <p:cNvSpPr txBox="1"/>
          <p:nvPr/>
        </p:nvSpPr>
        <p:spPr>
          <a:xfrm>
            <a:off x="3047198" y="5970690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09B29F-567E-4766-BB67-B590171220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9943751" y="0"/>
            <a:ext cx="2088859" cy="143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8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ормирование Единого всероссийского перечня (реестра) школьных спортивных клубов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724" y="234892"/>
            <a:ext cx="751368" cy="70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1D408B-7B6B-415C-8CE0-6B24D23DD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405" y="1346220"/>
            <a:ext cx="3872170" cy="535386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00EC63-8A03-439A-8856-00DC373F34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6" t="11087" r="21841" b="16452"/>
          <a:stretch/>
        </p:blipFill>
        <p:spPr>
          <a:xfrm rot="16200000">
            <a:off x="-661775" y="2131232"/>
            <a:ext cx="5356149" cy="3779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B72261-A13F-4491-8B7C-A802B4CBB7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t="22177" r="21210" b="4421"/>
          <a:stretch/>
        </p:blipFill>
        <p:spPr>
          <a:xfrm rot="16200000">
            <a:off x="3372857" y="2034778"/>
            <a:ext cx="5353867" cy="397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28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заполнения информации личного кабинета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школьных спортивных клубов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724" y="234892"/>
            <a:ext cx="751368" cy="70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1428B4-33FF-40E2-9800-A9C3C8CEC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18" y="1384917"/>
            <a:ext cx="3884796" cy="52023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D02FAB-DD4F-477A-9D42-B52A57551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190" y="1408209"/>
            <a:ext cx="3915619" cy="5179022"/>
          </a:xfrm>
          <a:prstGeom prst="rect">
            <a:avLst/>
          </a:prstGeom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06E626D1-7222-454A-9BAE-7D1113503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4585" y="1297436"/>
            <a:ext cx="3802378" cy="47994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+mj-cs"/>
              </a:rPr>
              <a:t>Личный кабинет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53DD549-96C3-48BC-9C92-9CC3B5469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4" t="13477" r="16325" b="11134"/>
          <a:stretch/>
        </p:blipFill>
        <p:spPr bwMode="auto">
          <a:xfrm>
            <a:off x="8292986" y="1850150"/>
            <a:ext cx="3605575" cy="196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C3F5376E-5F32-45B5-9C80-D0C34C7ADF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85321" y="4749349"/>
            <a:ext cx="820965" cy="726238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D3290B36-35E7-4069-9259-294DA804C6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688427" y="3967838"/>
            <a:ext cx="791657" cy="546963"/>
          </a:xfrm>
          <a:prstGeom prst="rect">
            <a:avLst/>
          </a:prstGeom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5E21EDEB-5E7A-4BE0-8D8F-F346E80B1D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809144" y="5704619"/>
            <a:ext cx="621038" cy="882612"/>
          </a:xfrm>
          <a:prstGeom prst="rect">
            <a:avLst/>
          </a:prstGeom>
        </p:spPr>
      </p:pic>
      <p:sp>
        <p:nvSpPr>
          <p:cNvPr id="25" name="TextBox 16">
            <a:extLst>
              <a:ext uri="{FF2B5EF4-FFF2-40B4-BE49-F238E27FC236}">
                <a16:creationId xmlns:a16="http://schemas.microsoft.com/office/drawing/2014/main" id="{7FF8C6F4-3A53-4B7D-A046-976096D1A528}"/>
              </a:ext>
            </a:extLst>
          </p:cNvPr>
          <p:cNvSpPr txBox="1"/>
          <p:nvPr/>
        </p:nvSpPr>
        <p:spPr>
          <a:xfrm>
            <a:off x="9602440" y="4995391"/>
            <a:ext cx="1974758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8"/>
              </a:lnSpc>
            </a:pPr>
            <a:r>
              <a:rPr lang="en-US" sz="2000" b="1" spc="42" dirty="0">
                <a:solidFill>
                  <a:srgbClr val="004AAD"/>
                </a:solidFill>
                <a:latin typeface="PF Din Text Cond Pro" panose="02000000000000000000" pitchFamily="2" charset="0"/>
              </a:rPr>
              <a:t>ДОСТИЖЕНИЯ</a:t>
            </a: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983DDB6B-D59D-479C-AC8A-752E35AF5E80}"/>
              </a:ext>
            </a:extLst>
          </p:cNvPr>
          <p:cNvSpPr txBox="1"/>
          <p:nvPr/>
        </p:nvSpPr>
        <p:spPr>
          <a:xfrm>
            <a:off x="9591008" y="4025639"/>
            <a:ext cx="1974758" cy="346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8"/>
              </a:lnSpc>
            </a:pPr>
            <a:r>
              <a:rPr lang="en-US" sz="2000" b="1" spc="42" dirty="0">
                <a:solidFill>
                  <a:srgbClr val="004AAD"/>
                </a:solidFill>
                <a:latin typeface="PF Din Text Cond Pro" panose="02000000000000000000" pitchFamily="2" charset="0"/>
              </a:rPr>
              <a:t>РЕГИСТРАЦИЯ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8123FAA5-F08D-4853-AE73-C4DDE0802F7C}"/>
              </a:ext>
            </a:extLst>
          </p:cNvPr>
          <p:cNvSpPr txBox="1"/>
          <p:nvPr/>
        </p:nvSpPr>
        <p:spPr>
          <a:xfrm>
            <a:off x="9591008" y="5945075"/>
            <a:ext cx="1986190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58"/>
              </a:lnSpc>
            </a:pPr>
            <a:r>
              <a:rPr lang="en-US" sz="2000" b="1" spc="42" dirty="0">
                <a:solidFill>
                  <a:srgbClr val="004AAD"/>
                </a:solidFill>
                <a:latin typeface="PF Din Text Cond Pro" panose="02000000000000000000" pitchFamily="2" charset="0"/>
              </a:rPr>
              <a:t>КАЛЕНДАРЬ </a:t>
            </a:r>
          </a:p>
        </p:txBody>
      </p:sp>
    </p:spTree>
    <p:extLst>
      <p:ext uri="{BB962C8B-B14F-4D97-AF65-F5344CB8AC3E}">
        <p14:creationId xmlns:p14="http://schemas.microsoft.com/office/powerpoint/2010/main" val="66525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Форма заявки регистрации ШСК во Всероссийском реестре (перечне) ШСК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724" y="234892"/>
            <a:ext cx="751368" cy="70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5E9EE8E-A5E7-499D-B1C1-545C1743F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839691"/>
              </p:ext>
            </p:extLst>
          </p:nvPr>
        </p:nvGraphicFramePr>
        <p:xfrm>
          <a:off x="126427" y="1280160"/>
          <a:ext cx="11939151" cy="5109283"/>
        </p:xfrm>
        <a:graphic>
          <a:graphicData uri="http://schemas.openxmlformats.org/drawingml/2006/table">
            <a:tbl>
              <a:tblPr/>
              <a:tblGrid>
                <a:gridCol w="603542">
                  <a:extLst>
                    <a:ext uri="{9D8B030D-6E8A-4147-A177-3AD203B41FA5}">
                      <a16:colId xmlns:a16="http://schemas.microsoft.com/office/drawing/2014/main" val="983205630"/>
                    </a:ext>
                  </a:extLst>
                </a:gridCol>
                <a:gridCol w="1020534">
                  <a:extLst>
                    <a:ext uri="{9D8B030D-6E8A-4147-A177-3AD203B41FA5}">
                      <a16:colId xmlns:a16="http://schemas.microsoft.com/office/drawing/2014/main" val="2743103370"/>
                    </a:ext>
                  </a:extLst>
                </a:gridCol>
                <a:gridCol w="1031507">
                  <a:extLst>
                    <a:ext uri="{9D8B030D-6E8A-4147-A177-3AD203B41FA5}">
                      <a16:colId xmlns:a16="http://schemas.microsoft.com/office/drawing/2014/main" val="4104244721"/>
                    </a:ext>
                  </a:extLst>
                </a:gridCol>
                <a:gridCol w="1221728">
                  <a:extLst>
                    <a:ext uri="{9D8B030D-6E8A-4147-A177-3AD203B41FA5}">
                      <a16:colId xmlns:a16="http://schemas.microsoft.com/office/drawing/2014/main" val="3775637503"/>
                    </a:ext>
                  </a:extLst>
                </a:gridCol>
                <a:gridCol w="1966096">
                  <a:extLst>
                    <a:ext uri="{9D8B030D-6E8A-4147-A177-3AD203B41FA5}">
                      <a16:colId xmlns:a16="http://schemas.microsoft.com/office/drawing/2014/main" val="1089964816"/>
                    </a:ext>
                  </a:extLst>
                </a:gridCol>
                <a:gridCol w="1112140">
                  <a:extLst>
                    <a:ext uri="{9D8B030D-6E8A-4147-A177-3AD203B41FA5}">
                      <a16:colId xmlns:a16="http://schemas.microsoft.com/office/drawing/2014/main" val="1555084399"/>
                    </a:ext>
                  </a:extLst>
                </a:gridCol>
                <a:gridCol w="1112140">
                  <a:extLst>
                    <a:ext uri="{9D8B030D-6E8A-4147-A177-3AD203B41FA5}">
                      <a16:colId xmlns:a16="http://schemas.microsoft.com/office/drawing/2014/main" val="1112950938"/>
                    </a:ext>
                  </a:extLst>
                </a:gridCol>
                <a:gridCol w="941542">
                  <a:extLst>
                    <a:ext uri="{9D8B030D-6E8A-4147-A177-3AD203B41FA5}">
                      <a16:colId xmlns:a16="http://schemas.microsoft.com/office/drawing/2014/main" val="1666374875"/>
                    </a:ext>
                  </a:extLst>
                </a:gridCol>
                <a:gridCol w="948893">
                  <a:extLst>
                    <a:ext uri="{9D8B030D-6E8A-4147-A177-3AD203B41FA5}">
                      <a16:colId xmlns:a16="http://schemas.microsoft.com/office/drawing/2014/main" val="337701322"/>
                    </a:ext>
                  </a:extLst>
                </a:gridCol>
                <a:gridCol w="1981029">
                  <a:extLst>
                    <a:ext uri="{9D8B030D-6E8A-4147-A177-3AD203B41FA5}">
                      <a16:colId xmlns:a16="http://schemas.microsoft.com/office/drawing/2014/main" val="1753420378"/>
                    </a:ext>
                  </a:extLst>
                </a:gridCol>
              </a:tblGrid>
              <a:tr h="433444">
                <a:tc gridSpan="10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065410"/>
                  </a:ext>
                </a:extLst>
              </a:tr>
              <a:tr h="4073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</a:t>
                      </a:r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п.п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округ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Субъект Российской Федерации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Полное наименование образовательной организации </a:t>
                      </a:r>
                    </a:p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(по Уставу)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Сведения об образовательной организации (индекс, полный адрес, № телефона, электронная почта)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Школьный спортивный клуб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Полное наименование ШСК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Дата, </a:t>
                      </a:r>
                    </a:p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приказа/ протокола о создании ШСК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Активная ссылка на страницу (вкладку) официального сайта организации «ШСК» в сети Интернет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634767"/>
                  </a:ext>
                </a:extLst>
              </a:tr>
              <a:tr h="1673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качестве структурного подразделения образовательной организации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качестве общественного объединения, не являющегося юридическим лицом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764008"/>
                  </a:ext>
                </a:extLst>
              </a:tr>
              <a:tr h="288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226228"/>
                  </a:ext>
                </a:extLst>
              </a:tr>
              <a:tr h="288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843743"/>
                  </a:ext>
                </a:extLst>
              </a:tr>
              <a:tr h="288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498738"/>
                  </a:ext>
                </a:extLst>
              </a:tr>
              <a:tr h="288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89987"/>
                  </a:ext>
                </a:extLst>
              </a:tr>
              <a:tr h="288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370109"/>
                  </a:ext>
                </a:extLst>
              </a:tr>
              <a:tr h="288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45046"/>
                  </a:ext>
                </a:extLst>
              </a:tr>
              <a:tr h="288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71237"/>
                  </a:ext>
                </a:extLst>
              </a:tr>
              <a:tr h="288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869185"/>
                  </a:ext>
                </a:extLst>
              </a:tr>
              <a:tr h="288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11" marR="6611" marT="6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22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2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2000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fontAlgn="ctr"/>
            <a:r>
              <a:rPr lang="ru-RU" sz="24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Информационно-технологическая платформа ШСК</a:t>
            </a:r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A3DE0B32-745A-4DB2-AFE1-C39E762CC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325" y="235056"/>
            <a:ext cx="773675" cy="72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8FAFE3C-2639-4A02-9117-EA7A251B79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" t="35111" r="1029" b="8200"/>
          <a:stretch/>
        </p:blipFill>
        <p:spPr bwMode="auto">
          <a:xfrm>
            <a:off x="173219" y="212308"/>
            <a:ext cx="2184087" cy="728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FAA1352-72AB-4465-A33D-EAA5D973C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36" y="1217905"/>
            <a:ext cx="3068171" cy="3274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8B4A328-AA48-42A4-B273-0B69C8E07175}"/>
              </a:ext>
            </a:extLst>
          </p:cNvPr>
          <p:cNvSpPr/>
          <p:nvPr/>
        </p:nvSpPr>
        <p:spPr>
          <a:xfrm>
            <a:off x="736236" y="5970154"/>
            <a:ext cx="4902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еип-фкис.рф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/реестр-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шск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EC31749-6625-4A35-86A6-C037F7AAF5D3}"/>
              </a:ext>
            </a:extLst>
          </p:cNvPr>
          <p:cNvSpPr/>
          <p:nvPr/>
        </p:nvSpPr>
        <p:spPr>
          <a:xfrm>
            <a:off x="3437462" y="1199113"/>
            <a:ext cx="40501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УСТАНОВЛЕН СЧЁТЧИК ДЛЯ ФОРМИРОВАНИЯ ДАННЫХ О ЗАРЕГИСТРИРОВАННЫХ ШСК В РЕЕСТРЕ ШСК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3" t="16588" r="27199" b="9195"/>
          <a:stretch/>
        </p:blipFill>
        <p:spPr bwMode="auto">
          <a:xfrm>
            <a:off x="3534617" y="1937777"/>
            <a:ext cx="3784798" cy="3644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3" t="41814" r="28281" b="16371"/>
          <a:stretch/>
        </p:blipFill>
        <p:spPr bwMode="auto">
          <a:xfrm>
            <a:off x="7596578" y="1937777"/>
            <a:ext cx="4208584" cy="2361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5" t="12862" r="24721" b="24359"/>
          <a:stretch/>
        </p:blipFill>
        <p:spPr bwMode="auto">
          <a:xfrm>
            <a:off x="8010233" y="4051790"/>
            <a:ext cx="3460000" cy="2480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90339" y="1081881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ЕДИНОГО ВСЕРОССИЙСКОГО ПЕРЕЧНЯ (РЕЕСТРА) ШКОЛЬНЫХ СПОРТИВНЫХ КЛУБОВ И ПОДАННЫХ ЗАЯВОК В РЕЕСТР ОТ СУБЪЕКТОВ РФ</a:t>
            </a:r>
          </a:p>
        </p:txBody>
      </p:sp>
    </p:spTree>
    <p:extLst>
      <p:ext uri="{BB962C8B-B14F-4D97-AF65-F5344CB8AC3E}">
        <p14:creationId xmlns:p14="http://schemas.microsoft.com/office/powerpoint/2010/main" val="331825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2000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Количество ШСК, вошедших во Всероссийский реестр (перечень) ШСК в разрезе субъектов РФ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08DDCDC-414B-4EF8-BB93-B783D1BC37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2413058"/>
              </p:ext>
            </p:extLst>
          </p:nvPr>
        </p:nvGraphicFramePr>
        <p:xfrm>
          <a:off x="0" y="1068404"/>
          <a:ext cx="12192000" cy="578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A3DE0B32-745A-4DB2-AFE1-C39E762CC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325" y="235056"/>
            <a:ext cx="773675" cy="72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254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ПОКАЗАТЕЛЯХ (ИНДИКАТОРАХ) МЕЖОТРАСЛЕВОЙ ПРОГРАММЫ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 ШКОЛЬНОГО СПОРТА ДО 2024 ГОДА</a:t>
            </a:r>
            <a:endParaRPr lang="ru-RU" sz="2000" b="1" i="0" u="none" strike="noStrike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B284DF0-F1C6-4BA3-AC4C-5B3AAD69C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733718"/>
              </p:ext>
            </p:extLst>
          </p:nvPr>
        </p:nvGraphicFramePr>
        <p:xfrm>
          <a:off x="126426" y="1715703"/>
          <a:ext cx="11939147" cy="3278028"/>
        </p:xfrm>
        <a:graphic>
          <a:graphicData uri="http://schemas.openxmlformats.org/drawingml/2006/table">
            <a:tbl>
              <a:tblPr/>
              <a:tblGrid>
                <a:gridCol w="5138592">
                  <a:extLst>
                    <a:ext uri="{9D8B030D-6E8A-4147-A177-3AD203B41FA5}">
                      <a16:colId xmlns:a16="http://schemas.microsoft.com/office/drawing/2014/main" val="983205630"/>
                    </a:ext>
                  </a:extLst>
                </a:gridCol>
                <a:gridCol w="1357163">
                  <a:extLst>
                    <a:ext uri="{9D8B030D-6E8A-4147-A177-3AD203B41FA5}">
                      <a16:colId xmlns:a16="http://schemas.microsoft.com/office/drawing/2014/main" val="2743103370"/>
                    </a:ext>
                  </a:extLst>
                </a:gridCol>
                <a:gridCol w="970103">
                  <a:extLst>
                    <a:ext uri="{9D8B030D-6E8A-4147-A177-3AD203B41FA5}">
                      <a16:colId xmlns:a16="http://schemas.microsoft.com/office/drawing/2014/main" val="1555084399"/>
                    </a:ext>
                  </a:extLst>
                </a:gridCol>
                <a:gridCol w="973521">
                  <a:extLst>
                    <a:ext uri="{9D8B030D-6E8A-4147-A177-3AD203B41FA5}">
                      <a16:colId xmlns:a16="http://schemas.microsoft.com/office/drawing/2014/main" val="1112950938"/>
                    </a:ext>
                  </a:extLst>
                </a:gridCol>
                <a:gridCol w="918208">
                  <a:extLst>
                    <a:ext uri="{9D8B030D-6E8A-4147-A177-3AD203B41FA5}">
                      <a16:colId xmlns:a16="http://schemas.microsoft.com/office/drawing/2014/main" val="337701322"/>
                    </a:ext>
                  </a:extLst>
                </a:gridCol>
                <a:gridCol w="907145">
                  <a:extLst>
                    <a:ext uri="{9D8B030D-6E8A-4147-A177-3AD203B41FA5}">
                      <a16:colId xmlns:a16="http://schemas.microsoft.com/office/drawing/2014/main" val="3415257204"/>
                    </a:ext>
                  </a:extLst>
                </a:gridCol>
                <a:gridCol w="873957">
                  <a:extLst>
                    <a:ext uri="{9D8B030D-6E8A-4147-A177-3AD203B41FA5}">
                      <a16:colId xmlns:a16="http://schemas.microsoft.com/office/drawing/2014/main" val="1753420378"/>
                    </a:ext>
                  </a:extLst>
                </a:gridCol>
                <a:gridCol w="800458">
                  <a:extLst>
                    <a:ext uri="{9D8B030D-6E8A-4147-A177-3AD203B41FA5}">
                      <a16:colId xmlns:a16="http://schemas.microsoft.com/office/drawing/2014/main" val="2628952192"/>
                    </a:ext>
                  </a:extLst>
                </a:gridCol>
              </a:tblGrid>
              <a:tr h="372980">
                <a:tc gridSpan="8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065410"/>
                  </a:ext>
                </a:extLst>
              </a:tr>
              <a:tr h="12328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Значение показателя (индикатора)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Дата, </a:t>
                      </a:r>
                    </a:p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приказа/ протокола о создании ШСК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Активная ссылка на страницу (вкладку) официального сайта организации «ШСК» в сети Интернет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634767"/>
                  </a:ext>
                </a:extLst>
              </a:tr>
              <a:tr h="864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2019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2020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410784"/>
                  </a:ext>
                </a:extLst>
              </a:tr>
              <a:tr h="8077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общеобразовательных организаций, имеющих школьный спортивный клуб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процент 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64498738"/>
                  </a:ext>
                </a:extLst>
              </a:tr>
            </a:tbl>
          </a:graphicData>
        </a:graphic>
      </p:graphicFrame>
      <p:pic>
        <p:nvPicPr>
          <p:cNvPr id="8" name="Picture 3" descr="ЛОГО 1">
            <a:extLst>
              <a:ext uri="{FF2B5EF4-FFF2-40B4-BE49-F238E27FC236}">
                <a16:creationId xmlns:a16="http://schemas.microsoft.com/office/drawing/2014/main" id="{E7A192AB-B925-4F84-A96C-485AE8973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80" y="233956"/>
            <a:ext cx="776010" cy="73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607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199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Значение показателя (индикатора) «Доля общеобразовательных организаций, </a:t>
            </a:r>
            <a:b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имеющих школьный спортивный клуб» в разрезе субъектов РФ – от </a:t>
            </a:r>
            <a:r>
              <a:rPr lang="en-US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0</a:t>
            </a: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% до 44%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95217E5-499C-4CA4-94E8-FB48FF24C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1318444"/>
              </p:ext>
            </p:extLst>
          </p:nvPr>
        </p:nvGraphicFramePr>
        <p:xfrm>
          <a:off x="0" y="1068403"/>
          <a:ext cx="12192000" cy="5789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EDEDAF5C-D579-411B-88AC-D5C8FC05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72" y="233956"/>
            <a:ext cx="776018" cy="73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298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795" y="157912"/>
            <a:ext cx="740963" cy="69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8DD9709-7718-4624-88A7-71EB71D0D5C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58735" y="1576303"/>
            <a:ext cx="11242308" cy="357476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Отдел развития школьного спорта: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телефон </a:t>
            </a: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+7 (495) 360-72-46 (доб. 104)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электронная почта: 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fcomofv@mail.ru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Администратор ЕИП:</a:t>
            </a: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телефон </a:t>
            </a: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+7 (495) 360-72-46 (доб. 116) </a:t>
            </a:r>
            <a:endParaRPr lang="en-US" sz="2800" b="1" u="sng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электронная почта: 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contact@</a:t>
            </a:r>
            <a:r>
              <a:rPr lang="ru-RU" sz="28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еип-фкис.рф</a:t>
            </a:r>
            <a:endParaRPr lang="ru-RU" sz="2800" b="1" u="sng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171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2296</TotalTime>
  <Words>409</Words>
  <Application>Microsoft Office PowerPoint</Application>
  <PresentationFormat>Широкоэкранный</PresentationFormat>
  <Paragraphs>141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PF Din Text Cond Pro</vt:lpstr>
      <vt:lpstr>Times New Roman</vt:lpstr>
      <vt:lpstr>Тема Office</vt:lpstr>
      <vt:lpstr>Формирование Единого всероссийского перечня (реестра) школьных спортивных клубов.</vt:lpstr>
      <vt:lpstr>Формирование Единого всероссийского перечня (реестра) школьных спортивных клубов</vt:lpstr>
      <vt:lpstr>Модель заполнения информации личного кабинета школьных спортивных клубов</vt:lpstr>
      <vt:lpstr>Форма заявки регистрации ШСК во Всероссийском реестре (перечне) ШСК</vt:lpstr>
      <vt:lpstr>Информационно-технологическая платформа ШСК</vt:lpstr>
      <vt:lpstr>Количество ШСК, вошедших во Всероссийский реестр (перечень) ШСК в разрезе субъектов РФ</vt:lpstr>
      <vt:lpstr>СВЕДЕНИЯ О ПОКАЗАТЕЛЯХ (ИНДИКАТОРАХ) МЕЖОТРАСЛЕВОЙ ПРОГРАММЫ РАЗВИТИЯ ШКОЛЬНОГО СПОРТА ДО 2024 ГОДА</vt:lpstr>
      <vt:lpstr>Значение показателя (индикатора) «Доля общеобразовательных организаций,  имеющих школьный спортивный клуб» в разрезе субъектов РФ – от 0% до 44%</vt:lpstr>
      <vt:lpstr>Отдел развития школьного спорта:  телефон +7 (495) 360-72-46 (доб. 104)   электронная почта: fcomofv@mail.ru  Администратор ЕИП:  телефон +7 (495) 360-72-46 (доб. 116)   электронная почта: contact@еип-фкис.рф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Бурлак</dc:creator>
  <cp:lastModifiedBy>Арина Андреевна Камзина</cp:lastModifiedBy>
  <cp:revision>147</cp:revision>
  <cp:lastPrinted>2021-09-27T07:56:16Z</cp:lastPrinted>
  <dcterms:created xsi:type="dcterms:W3CDTF">2021-05-27T06:00:13Z</dcterms:created>
  <dcterms:modified xsi:type="dcterms:W3CDTF">2021-12-17T08:38:20Z</dcterms:modified>
</cp:coreProperties>
</file>